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84" r:id="rId5"/>
    <p:sldId id="259" r:id="rId6"/>
    <p:sldId id="286" r:id="rId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13019-6855-4BB1-8EA4-839AD5C8B6DE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040DC-68C0-41DB-AF00-27370B4A6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08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DB960-2B76-49A4-B4DC-4E752D1B98C4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0730A-D9D0-4B64-B15A-CC5DED5201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4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35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59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46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28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76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 anchorCtr="0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A480A42-1B47-4A74-9A1D-F67E9D003F15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A480A42-1B47-4A74-9A1D-F67E9D003F15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shade val="60000"/>
                <a:satMod val="300000"/>
              </a:schemeClr>
            </a:gs>
            <a:gs pos="0">
              <a:schemeClr val="bg2">
                <a:shade val="80000"/>
                <a:satMod val="230000"/>
              </a:schemeClr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480A42-1B47-4A74-9A1D-F67E9D003F15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24F9E6-8BD1-4849-86DE-3CD23B63D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Long Term Care Insurance </a:t>
            </a:r>
            <a:br>
              <a:rPr lang="en-US" dirty="0" smtClean="0"/>
            </a:br>
            <a:r>
              <a:rPr lang="en-US" dirty="0" smtClean="0"/>
              <a:t>Rate Review Process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2828550" cy="6858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9800" y="5193268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March 10,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Timeline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Insurer files a rate change request with the Department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The Department publishes the filing in the PA Bulletin and on our website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A 30-day public comment period starts on the day of publication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After the 30-day public comment period, the Department has 45 days to review the filing 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The Department almost always has questions about the filing. If we need extra </a:t>
            </a:r>
            <a:r>
              <a:rPr lang="en-US" dirty="0">
                <a:latin typeface="Calibri" panose="020F0502020204030204" pitchFamily="34" charset="0"/>
              </a:rPr>
              <a:t>review </a:t>
            </a:r>
            <a:r>
              <a:rPr lang="en-US" dirty="0" smtClean="0">
                <a:latin typeface="Calibri" panose="020F0502020204030204" pitchFamily="34" charset="0"/>
              </a:rPr>
              <a:t>time because the company has not responded or outstanding issues remain, we can extend the review period.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400800"/>
            <a:ext cx="1566675" cy="3798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 </a:t>
            </a:r>
            <a:r>
              <a:rPr lang="en-US" dirty="0" smtClean="0"/>
              <a:t>enacted its </a:t>
            </a:r>
            <a:r>
              <a:rPr lang="en-US" dirty="0"/>
              <a:t>first Long Term Care </a:t>
            </a:r>
            <a:r>
              <a:rPr lang="en-US" dirty="0" smtClean="0"/>
              <a:t>regulation </a:t>
            </a:r>
            <a:r>
              <a:rPr lang="en-US" dirty="0"/>
              <a:t>in 1995. It was based upon the National Association of Insurance Commissioners (NAIC) model and provided many consumer protections such as:</a:t>
            </a:r>
          </a:p>
          <a:p>
            <a:pPr lvl="1"/>
            <a:r>
              <a:rPr lang="en-US" dirty="0" smtClean="0"/>
              <a:t>Limits on pre-existing condition exclusions </a:t>
            </a:r>
          </a:p>
          <a:p>
            <a:pPr lvl="1"/>
            <a:r>
              <a:rPr lang="en-US" dirty="0" smtClean="0"/>
              <a:t>Requirements to offer inflation protection</a:t>
            </a:r>
          </a:p>
          <a:p>
            <a:pPr lvl="1"/>
            <a:r>
              <a:rPr lang="en-US" dirty="0" smtClean="0"/>
              <a:t>Unintended lapse protection by alerting a third party</a:t>
            </a:r>
          </a:p>
          <a:p>
            <a:pPr lvl="1"/>
            <a:r>
              <a:rPr lang="en-US" dirty="0" smtClean="0"/>
              <a:t>Standards for marketing and advertising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400800"/>
            <a:ext cx="1566675" cy="379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85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Rate Increase Review </a:t>
            </a:r>
            <a:r>
              <a:rPr lang="en-US" dirty="0" smtClean="0"/>
              <a:t>Standards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Pre-2002 </a:t>
            </a:r>
            <a:r>
              <a:rPr lang="en-US" dirty="0" smtClean="0"/>
              <a:t>Policies </a:t>
            </a:r>
          </a:p>
          <a:p>
            <a:pPr lvl="1"/>
            <a:r>
              <a:rPr lang="en-US" dirty="0"/>
              <a:t>A rate increase can be justified if a company can demonstrate that their expected claims over the life of the policy would exceed 60% of the expected premium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Post-2002 </a:t>
            </a:r>
            <a:r>
              <a:rPr lang="en-US" dirty="0"/>
              <a:t>Policies </a:t>
            </a:r>
            <a:endParaRPr lang="en-US" dirty="0" smtClean="0"/>
          </a:p>
          <a:p>
            <a:pPr lvl="1"/>
            <a:r>
              <a:rPr lang="en-US" dirty="0" smtClean="0"/>
              <a:t>PA </a:t>
            </a:r>
            <a:r>
              <a:rPr lang="en-US" dirty="0"/>
              <a:t>adopted the updated NAIC “Rate Stability” model regulation in 2002</a:t>
            </a:r>
          </a:p>
          <a:p>
            <a:pPr lvl="1"/>
            <a:r>
              <a:rPr lang="en-US" dirty="0" smtClean="0"/>
              <a:t>Encourages insurers </a:t>
            </a:r>
            <a:r>
              <a:rPr lang="en-US" dirty="0"/>
              <a:t>to price conservatively. </a:t>
            </a:r>
          </a:p>
          <a:p>
            <a:pPr lvl="1"/>
            <a:r>
              <a:rPr lang="en-US" dirty="0" smtClean="0"/>
              <a:t>A company filing for a rate increase must demonstrate an expected </a:t>
            </a:r>
          </a:p>
          <a:p>
            <a:pPr lvl="2"/>
            <a:r>
              <a:rPr lang="en-US" dirty="0" smtClean="0"/>
              <a:t>58% loss ratio for the initial premium and </a:t>
            </a:r>
          </a:p>
          <a:p>
            <a:pPr lvl="2"/>
            <a:r>
              <a:rPr lang="en-US" dirty="0" smtClean="0"/>
              <a:t>85% loss ratio for additional premium collected due to the rate increase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400800"/>
            <a:ext cx="1566675" cy="3798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Rate Increase Review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Company </a:t>
            </a:r>
            <a:r>
              <a:rPr lang="en-US" dirty="0"/>
              <a:t>projections</a:t>
            </a:r>
          </a:p>
          <a:p>
            <a:pPr lvl="1"/>
            <a:r>
              <a:rPr lang="en-US" dirty="0"/>
              <a:t>Mortality – how long a policyholder is expected to live</a:t>
            </a:r>
          </a:p>
          <a:p>
            <a:pPr lvl="1"/>
            <a:r>
              <a:rPr lang="en-US" dirty="0" smtClean="0"/>
              <a:t>Morbidity – how healthy a policyholder is expected to be</a:t>
            </a:r>
          </a:p>
          <a:p>
            <a:pPr lvl="1"/>
            <a:r>
              <a:rPr lang="en-US" dirty="0"/>
              <a:t>Lapse – how likely policyholders will cancel their policy</a:t>
            </a:r>
          </a:p>
          <a:p>
            <a:r>
              <a:rPr lang="en-US" dirty="0" smtClean="0"/>
              <a:t>Company </a:t>
            </a:r>
            <a:r>
              <a:rPr lang="en-US" dirty="0"/>
              <a:t>solvency</a:t>
            </a:r>
          </a:p>
          <a:p>
            <a:r>
              <a:rPr lang="en-US" dirty="0"/>
              <a:t>Financial impact to consumers</a:t>
            </a:r>
          </a:p>
          <a:p>
            <a:pPr lvl="1"/>
            <a:r>
              <a:rPr lang="en-US" dirty="0"/>
              <a:t>Past rate increases</a:t>
            </a:r>
          </a:p>
          <a:p>
            <a:pPr lvl="1"/>
            <a:r>
              <a:rPr lang="en-US" dirty="0"/>
              <a:t>Availability and type of options to limit the rate increase by reducing benefits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400800"/>
            <a:ext cx="1566675" cy="379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30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ustom 2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000000"/>
      </a:accent1>
      <a:accent2>
        <a:srgbClr val="496E8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1A57570ACB0E4AB7816026C782B9B8" ma:contentTypeVersion="1" ma:contentTypeDescription="Create a new document." ma:contentTypeScope="" ma:versionID="66af8de9347dc9bfccf357efbfbe6d3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7b8405c7d73c5bcf510f67de6b3998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BE33E2-2265-478C-9D60-A01E001E60CC}"/>
</file>

<file path=customXml/itemProps2.xml><?xml version="1.0" encoding="utf-8"?>
<ds:datastoreItem xmlns:ds="http://schemas.openxmlformats.org/officeDocument/2006/customXml" ds:itemID="{1B784080-E53C-43F2-A00C-B348675EC5B9}"/>
</file>

<file path=customXml/itemProps3.xml><?xml version="1.0" encoding="utf-8"?>
<ds:datastoreItem xmlns:ds="http://schemas.openxmlformats.org/officeDocument/2006/customXml" ds:itemID="{4E6033F3-CF3B-4230-8816-CFF4562E73F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301</Words>
  <Application>Microsoft Office PowerPoint</Application>
  <PresentationFormat>On-screen Show (4:3)</PresentationFormat>
  <Paragraphs>38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Bookman Old Style</vt:lpstr>
      <vt:lpstr>Calibri</vt:lpstr>
      <vt:lpstr>Cambria</vt:lpstr>
      <vt:lpstr>Gill Sans MT</vt:lpstr>
      <vt:lpstr>Wingdings</vt:lpstr>
      <vt:lpstr>Wingdings 3</vt:lpstr>
      <vt:lpstr>Origin</vt:lpstr>
      <vt:lpstr>Long Term Care Insurance  Rate Review Process</vt:lpstr>
      <vt:lpstr>Timeline</vt:lpstr>
      <vt:lpstr>History</vt:lpstr>
      <vt:lpstr>Rate Increase Review Standards</vt:lpstr>
      <vt:lpstr>Rate Increase Review Considerations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2016-02-29T21:49:44Z</dcterms:created>
  <dcterms:modified xsi:type="dcterms:W3CDTF">2016-03-11T15:01:23Z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TC102282699990</vt:lpwstr>
  </property>
  <property fmtid="{D5CDD505-2E9C-101B-9397-08002B2CF9AE}" pid="3" name="ContentTypeId">
    <vt:lpwstr>0x010100CD1A57570ACB0E4AB7816026C782B9B8</vt:lpwstr>
  </property>
  <property fmtid="{D5CDD505-2E9C-101B-9397-08002B2CF9AE}" pid="4" name="Order">
    <vt:r8>3800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