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s/slide23.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15.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6.xml" ContentType="application/vnd.openxmlformats-officedocument.presentationml.slide+xml"/>
  <Override PartName="/ppt/slides/slide28.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27.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17.xml" ContentType="application/vnd.openxmlformats-officedocument.presentationml.slide+xml"/>
  <Override PartName="/ppt/notesSlides/notesSlide16.xml" ContentType="application/vnd.openxmlformats-officedocument.presentationml.notesSlide+xml"/>
  <Override PartName="/ppt/slideMasters/slideMaster1.xml" ContentType="application/vnd.openxmlformats-officedocument.presentationml.slideMaster+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5.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3.xml" ContentType="application/vnd.openxmlformats-officedocument.presentationml.notesSlide+xml"/>
  <Override PartName="/ppt/notesSlides/notesSlide18.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charts/chart3.xml" ContentType="application/vnd.openxmlformats-officedocument.drawingml.chart+xml"/>
  <Override PartName="/ppt/charts/chart1.xml" ContentType="application/vnd.openxmlformats-officedocument.drawingml.chart+xml"/>
  <Override PartName="/ppt/charts/chart2.xml" ContentType="application/vnd.openxmlformats-officedocument.drawingml.chart+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ppt/tags/tag3.xml" ContentType="application/vnd.openxmlformats-officedocument.presentationml.tags+xml"/>
  <Override PartName="/docProps/app.xml" ContentType="application/vnd.openxmlformats-officedocument.extended-properties+xml"/>
  <Override PartName="/docProps/core.xml" ContentType="application/vnd.openxmlformats-package.core-properties+xml"/>
  <Override PartName="/ppt/tags/tag1.xml" ContentType="application/vnd.openxmlformats-officedocument.presentationml.tags+xml"/>
  <Override PartName="/ppt/tags/tag2.xml" ContentType="application/vnd.openxmlformats-officedocument.presentationml.tags+xml"/>
  <Override PartName="/ppt/tags/tag4.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30"/>
  </p:notesMasterIdLst>
  <p:handoutMasterIdLst>
    <p:handoutMasterId r:id="rId31"/>
  </p:handoutMasterIdLst>
  <p:sldIdLst>
    <p:sldId id="258" r:id="rId2"/>
    <p:sldId id="257" r:id="rId3"/>
    <p:sldId id="263" r:id="rId4"/>
    <p:sldId id="259" r:id="rId5"/>
    <p:sldId id="316" r:id="rId6"/>
    <p:sldId id="320" r:id="rId7"/>
    <p:sldId id="321" r:id="rId8"/>
    <p:sldId id="322" r:id="rId9"/>
    <p:sldId id="337" r:id="rId10"/>
    <p:sldId id="340" r:id="rId11"/>
    <p:sldId id="328" r:id="rId12"/>
    <p:sldId id="324" r:id="rId13"/>
    <p:sldId id="325" r:id="rId14"/>
    <p:sldId id="326" r:id="rId15"/>
    <p:sldId id="319" r:id="rId16"/>
    <p:sldId id="292" r:id="rId17"/>
    <p:sldId id="304" r:id="rId18"/>
    <p:sldId id="331" r:id="rId19"/>
    <p:sldId id="332" r:id="rId20"/>
    <p:sldId id="349" r:id="rId21"/>
    <p:sldId id="341" r:id="rId22"/>
    <p:sldId id="342" r:id="rId23"/>
    <p:sldId id="343" r:id="rId24"/>
    <p:sldId id="344" r:id="rId25"/>
    <p:sldId id="345" r:id="rId26"/>
    <p:sldId id="346" r:id="rId27"/>
    <p:sldId id="347" r:id="rId28"/>
    <p:sldId id="348" r:id="rId29"/>
  </p:sldIdLst>
  <p:sldSz cx="9144000" cy="6858000" type="screen4x3"/>
  <p:notesSz cx="7315200" cy="9601200"/>
  <p:defaultTextStyle>
    <a:defPPr>
      <a:defRPr lang="en-US"/>
    </a:defPPr>
    <a:lvl1pPr algn="l" rtl="0" eaLnBrk="0" fontAlgn="base" hangingPunct="0">
      <a:spcBef>
        <a:spcPct val="0"/>
      </a:spcBef>
      <a:spcAft>
        <a:spcPct val="0"/>
      </a:spcAft>
      <a:defRPr sz="5000" kern="1200">
        <a:solidFill>
          <a:schemeClr val="tx1"/>
        </a:solidFill>
        <a:latin typeface="Arial" charset="0"/>
        <a:ea typeface="+mn-ea"/>
        <a:cs typeface="+mn-cs"/>
      </a:defRPr>
    </a:lvl1pPr>
    <a:lvl2pPr marL="457200" algn="l" rtl="0" eaLnBrk="0" fontAlgn="base" hangingPunct="0">
      <a:spcBef>
        <a:spcPct val="0"/>
      </a:spcBef>
      <a:spcAft>
        <a:spcPct val="0"/>
      </a:spcAft>
      <a:defRPr sz="5000" kern="1200">
        <a:solidFill>
          <a:schemeClr val="tx1"/>
        </a:solidFill>
        <a:latin typeface="Arial" charset="0"/>
        <a:ea typeface="+mn-ea"/>
        <a:cs typeface="+mn-cs"/>
      </a:defRPr>
    </a:lvl2pPr>
    <a:lvl3pPr marL="914400" algn="l" rtl="0" eaLnBrk="0" fontAlgn="base" hangingPunct="0">
      <a:spcBef>
        <a:spcPct val="0"/>
      </a:spcBef>
      <a:spcAft>
        <a:spcPct val="0"/>
      </a:spcAft>
      <a:defRPr sz="5000" kern="1200">
        <a:solidFill>
          <a:schemeClr val="tx1"/>
        </a:solidFill>
        <a:latin typeface="Arial" charset="0"/>
        <a:ea typeface="+mn-ea"/>
        <a:cs typeface="+mn-cs"/>
      </a:defRPr>
    </a:lvl3pPr>
    <a:lvl4pPr marL="1371600" algn="l" rtl="0" eaLnBrk="0" fontAlgn="base" hangingPunct="0">
      <a:spcBef>
        <a:spcPct val="0"/>
      </a:spcBef>
      <a:spcAft>
        <a:spcPct val="0"/>
      </a:spcAft>
      <a:defRPr sz="5000" kern="1200">
        <a:solidFill>
          <a:schemeClr val="tx1"/>
        </a:solidFill>
        <a:latin typeface="Arial" charset="0"/>
        <a:ea typeface="+mn-ea"/>
        <a:cs typeface="+mn-cs"/>
      </a:defRPr>
    </a:lvl4pPr>
    <a:lvl5pPr marL="1828800" algn="l" rtl="0" eaLnBrk="0" fontAlgn="base" hangingPunct="0">
      <a:spcBef>
        <a:spcPct val="0"/>
      </a:spcBef>
      <a:spcAft>
        <a:spcPct val="0"/>
      </a:spcAft>
      <a:defRPr sz="5000" kern="1200">
        <a:solidFill>
          <a:schemeClr val="tx1"/>
        </a:solidFill>
        <a:latin typeface="Arial" charset="0"/>
        <a:ea typeface="+mn-ea"/>
        <a:cs typeface="+mn-cs"/>
      </a:defRPr>
    </a:lvl5pPr>
    <a:lvl6pPr marL="2286000" algn="l" defTabSz="914400" rtl="0" eaLnBrk="1" latinLnBrk="0" hangingPunct="1">
      <a:defRPr sz="5000" kern="1200">
        <a:solidFill>
          <a:schemeClr val="tx1"/>
        </a:solidFill>
        <a:latin typeface="Arial" charset="0"/>
        <a:ea typeface="+mn-ea"/>
        <a:cs typeface="+mn-cs"/>
      </a:defRPr>
    </a:lvl6pPr>
    <a:lvl7pPr marL="2743200" algn="l" defTabSz="914400" rtl="0" eaLnBrk="1" latinLnBrk="0" hangingPunct="1">
      <a:defRPr sz="5000" kern="1200">
        <a:solidFill>
          <a:schemeClr val="tx1"/>
        </a:solidFill>
        <a:latin typeface="Arial" charset="0"/>
        <a:ea typeface="+mn-ea"/>
        <a:cs typeface="+mn-cs"/>
      </a:defRPr>
    </a:lvl7pPr>
    <a:lvl8pPr marL="3200400" algn="l" defTabSz="914400" rtl="0" eaLnBrk="1" latinLnBrk="0" hangingPunct="1">
      <a:defRPr sz="5000" kern="1200">
        <a:solidFill>
          <a:schemeClr val="tx1"/>
        </a:solidFill>
        <a:latin typeface="Arial" charset="0"/>
        <a:ea typeface="+mn-ea"/>
        <a:cs typeface="+mn-cs"/>
      </a:defRPr>
    </a:lvl8pPr>
    <a:lvl9pPr marL="3657600" algn="l" defTabSz="914400" rtl="0" eaLnBrk="1" latinLnBrk="0" hangingPunct="1">
      <a:defRPr sz="5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rah McLeod" initials="" lastIdx="37" clrIdx="0"/>
  <p:cmAuthor id="1" name="Jessica Soria" initials="JS"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787C"/>
    <a:srgbClr val="000000"/>
    <a:srgbClr val="800001"/>
    <a:srgbClr val="8D0002"/>
    <a:srgbClr val="87979C"/>
    <a:srgbClr val="9DB0B8"/>
    <a:srgbClr val="86ACB4"/>
    <a:srgbClr val="ABC0C9"/>
    <a:srgbClr val="BACFD6"/>
    <a:srgbClr val="D800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87" autoAdjust="0"/>
    <p:restoredTop sz="99284" autoAdjust="0"/>
  </p:normalViewPr>
  <p:slideViewPr>
    <p:cSldViewPr snapToGrid="0">
      <p:cViewPr varScale="1">
        <p:scale>
          <a:sx n="116" d="100"/>
          <a:sy n="116" d="100"/>
        </p:scale>
        <p:origin x="1380"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50"/>
    </p:cViewPr>
  </p:sorterViewPr>
  <p:notesViewPr>
    <p:cSldViewPr>
      <p:cViewPr varScale="1">
        <p:scale>
          <a:sx n="108" d="100"/>
          <a:sy n="108" d="100"/>
        </p:scale>
        <p:origin x="-4240" y="-12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0"/>
    <c:plotArea>
      <c:layout/>
      <c:barChart>
        <c:barDir val="col"/>
        <c:grouping val="stacked"/>
        <c:varyColors val="0"/>
        <c:ser>
          <c:idx val="0"/>
          <c:order val="0"/>
          <c:tx>
            <c:strRef>
              <c:f>Sheet1!$B$1</c:f>
              <c:strCache>
                <c:ptCount val="1"/>
                <c:pt idx="0">
                  <c:v>$ SAVED</c:v>
                </c:pt>
              </c:strCache>
            </c:strRef>
          </c:tx>
          <c:spPr>
            <a:solidFill>
              <a:srgbClr val="620801"/>
            </a:solidFill>
          </c:spPr>
          <c:invertIfNegative val="0"/>
          <c:dPt>
            <c:idx val="0"/>
            <c:invertIfNegative val="0"/>
            <c:bubble3D val="0"/>
            <c:spPr>
              <a:solidFill>
                <a:schemeClr val="accent2"/>
              </a:solidFill>
            </c:spPr>
          </c:dPt>
          <c:cat>
            <c:strRef>
              <c:f>Sheet1!$A$2:$A$11</c:f>
              <c:strCache>
                <c:ptCount val="10"/>
                <c:pt idx="0">
                  <c:v>YEAR 1</c:v>
                </c:pt>
                <c:pt idx="1">
                  <c:v>YEAR 2</c:v>
                </c:pt>
                <c:pt idx="2">
                  <c:v>YEAR 3</c:v>
                </c:pt>
                <c:pt idx="3">
                  <c:v>YEAR 4</c:v>
                </c:pt>
                <c:pt idx="4">
                  <c:v>YEAR 5</c:v>
                </c:pt>
                <c:pt idx="5">
                  <c:v>YEAR 6</c:v>
                </c:pt>
                <c:pt idx="6">
                  <c:v>YEAR 7</c:v>
                </c:pt>
                <c:pt idx="7">
                  <c:v>YEAR 8</c:v>
                </c:pt>
                <c:pt idx="8">
                  <c:v>YEAR 9</c:v>
                </c:pt>
                <c:pt idx="9">
                  <c:v>YEAR 10</c:v>
                </c:pt>
              </c:strCache>
            </c:strRef>
          </c:cat>
          <c:val>
            <c:numRef>
              <c:f>Sheet1!$B$2:$B$11</c:f>
              <c:numCache>
                <c:formatCode>General</c:formatCode>
                <c:ptCount val="10"/>
                <c:pt idx="0">
                  <c:v>1000</c:v>
                </c:pt>
                <c:pt idx="1">
                  <c:v>1000</c:v>
                </c:pt>
                <c:pt idx="2">
                  <c:v>2000</c:v>
                </c:pt>
                <c:pt idx="3">
                  <c:v>3000</c:v>
                </c:pt>
                <c:pt idx="4">
                  <c:v>4000</c:v>
                </c:pt>
                <c:pt idx="5">
                  <c:v>5000</c:v>
                </c:pt>
                <c:pt idx="6">
                  <c:v>6000</c:v>
                </c:pt>
                <c:pt idx="7">
                  <c:v>7000</c:v>
                </c:pt>
                <c:pt idx="8">
                  <c:v>8000</c:v>
                </c:pt>
                <c:pt idx="9">
                  <c:v>9000</c:v>
                </c:pt>
              </c:numCache>
            </c:numRef>
          </c:val>
        </c:ser>
        <c:ser>
          <c:idx val="1"/>
          <c:order val="1"/>
          <c:tx>
            <c:strRef>
              <c:f>Sheet1!$C$1</c:f>
              <c:strCache>
                <c:ptCount val="1"/>
                <c:pt idx="0">
                  <c:v>$1,000/MONTH</c:v>
                </c:pt>
              </c:strCache>
            </c:strRef>
          </c:tx>
          <c:invertIfNegative val="0"/>
          <c:dPt>
            <c:idx val="10"/>
            <c:invertIfNegative val="0"/>
            <c:bubble3D val="0"/>
            <c:spPr>
              <a:solidFill>
                <a:srgbClr val="620801"/>
              </a:solidFill>
            </c:spPr>
          </c:dPt>
          <c:cat>
            <c:strRef>
              <c:f>Sheet1!$A$2:$A$11</c:f>
              <c:strCache>
                <c:ptCount val="10"/>
                <c:pt idx="0">
                  <c:v>YEAR 1</c:v>
                </c:pt>
                <c:pt idx="1">
                  <c:v>YEAR 2</c:v>
                </c:pt>
                <c:pt idx="2">
                  <c:v>YEAR 3</c:v>
                </c:pt>
                <c:pt idx="3">
                  <c:v>YEAR 4</c:v>
                </c:pt>
                <c:pt idx="4">
                  <c:v>YEAR 5</c:v>
                </c:pt>
                <c:pt idx="5">
                  <c:v>YEAR 6</c:v>
                </c:pt>
                <c:pt idx="6">
                  <c:v>YEAR 7</c:v>
                </c:pt>
                <c:pt idx="7">
                  <c:v>YEAR 8</c:v>
                </c:pt>
                <c:pt idx="8">
                  <c:v>YEAR 9</c:v>
                </c:pt>
                <c:pt idx="9">
                  <c:v>YEAR 10</c:v>
                </c:pt>
              </c:strCache>
            </c:strRef>
          </c:cat>
          <c:val>
            <c:numRef>
              <c:f>Sheet1!$C$2:$C$11</c:f>
              <c:numCache>
                <c:formatCode>General</c:formatCode>
                <c:ptCount val="10"/>
                <c:pt idx="0">
                  <c:v>0</c:v>
                </c:pt>
                <c:pt idx="1">
                  <c:v>1000</c:v>
                </c:pt>
                <c:pt idx="2">
                  <c:v>1000</c:v>
                </c:pt>
                <c:pt idx="3">
                  <c:v>1000</c:v>
                </c:pt>
                <c:pt idx="4">
                  <c:v>1000</c:v>
                </c:pt>
                <c:pt idx="5">
                  <c:v>1000</c:v>
                </c:pt>
                <c:pt idx="6">
                  <c:v>1000</c:v>
                </c:pt>
                <c:pt idx="7">
                  <c:v>1000</c:v>
                </c:pt>
                <c:pt idx="8">
                  <c:v>1000</c:v>
                </c:pt>
                <c:pt idx="9">
                  <c:v>1000</c:v>
                </c:pt>
              </c:numCache>
            </c:numRef>
          </c:val>
        </c:ser>
        <c:ser>
          <c:idx val="2"/>
          <c:order val="2"/>
          <c:tx>
            <c:strRef>
              <c:f>Sheet1!$D$1</c:f>
              <c:strCache>
                <c:ptCount val="1"/>
                <c:pt idx="0">
                  <c:v>Series 3</c:v>
                </c:pt>
              </c:strCache>
            </c:strRef>
          </c:tx>
          <c:invertIfNegative val="0"/>
          <c:cat>
            <c:strRef>
              <c:f>Sheet1!$A$2:$A$11</c:f>
              <c:strCache>
                <c:ptCount val="10"/>
                <c:pt idx="0">
                  <c:v>YEAR 1</c:v>
                </c:pt>
                <c:pt idx="1">
                  <c:v>YEAR 2</c:v>
                </c:pt>
                <c:pt idx="2">
                  <c:v>YEAR 3</c:v>
                </c:pt>
                <c:pt idx="3">
                  <c:v>YEAR 4</c:v>
                </c:pt>
                <c:pt idx="4">
                  <c:v>YEAR 5</c:v>
                </c:pt>
                <c:pt idx="5">
                  <c:v>YEAR 6</c:v>
                </c:pt>
                <c:pt idx="6">
                  <c:v>YEAR 7</c:v>
                </c:pt>
                <c:pt idx="7">
                  <c:v>YEAR 8</c:v>
                </c:pt>
                <c:pt idx="8">
                  <c:v>YEAR 9</c:v>
                </c:pt>
                <c:pt idx="9">
                  <c:v>YEAR 10</c:v>
                </c:pt>
              </c:strCache>
            </c:strRef>
          </c:cat>
          <c:val>
            <c:numRef>
              <c:f>Sheet1!$D$2:$D$11</c:f>
              <c:numCache>
                <c:formatCode>General</c:formatCode>
                <c:ptCount val="10"/>
              </c:numCache>
            </c:numRef>
          </c:val>
        </c:ser>
        <c:dLbls>
          <c:showLegendKey val="0"/>
          <c:showVal val="0"/>
          <c:showCatName val="0"/>
          <c:showSerName val="0"/>
          <c:showPercent val="0"/>
          <c:showBubbleSize val="0"/>
        </c:dLbls>
        <c:gapWidth val="150"/>
        <c:overlap val="100"/>
        <c:axId val="292885920"/>
        <c:axId val="292885136"/>
      </c:barChart>
      <c:catAx>
        <c:axId val="292885920"/>
        <c:scaling>
          <c:orientation val="minMax"/>
        </c:scaling>
        <c:delete val="0"/>
        <c:axPos val="b"/>
        <c:numFmt formatCode="General" sourceLinked="1"/>
        <c:majorTickMark val="out"/>
        <c:minorTickMark val="none"/>
        <c:tickLblPos val="nextTo"/>
        <c:txPr>
          <a:bodyPr/>
          <a:lstStyle/>
          <a:p>
            <a:pPr>
              <a:defRPr sz="1050"/>
            </a:pPr>
            <a:endParaRPr lang="en-US"/>
          </a:p>
        </c:txPr>
        <c:crossAx val="292885136"/>
        <c:crosses val="autoZero"/>
        <c:auto val="1"/>
        <c:lblAlgn val="ctr"/>
        <c:lblOffset val="100"/>
        <c:noMultiLvlLbl val="0"/>
      </c:catAx>
      <c:valAx>
        <c:axId val="292885136"/>
        <c:scaling>
          <c:orientation val="minMax"/>
        </c:scaling>
        <c:delete val="0"/>
        <c:axPos val="l"/>
        <c:majorGridlines/>
        <c:numFmt formatCode="&quot;$&quot;#,##0" sourceLinked="0"/>
        <c:majorTickMark val="out"/>
        <c:minorTickMark val="none"/>
        <c:tickLblPos val="nextTo"/>
        <c:txPr>
          <a:bodyPr/>
          <a:lstStyle/>
          <a:p>
            <a:pPr>
              <a:defRPr sz="1600"/>
            </a:pPr>
            <a:endParaRPr lang="en-US"/>
          </a:p>
        </c:txPr>
        <c:crossAx val="292885920"/>
        <c:crosses val="autoZero"/>
        <c:crossBetween val="between"/>
      </c:valAx>
    </c:plotArea>
    <c:legend>
      <c:legendPos val="r"/>
      <c:legendEntry>
        <c:idx val="0"/>
        <c:delete val="1"/>
      </c:legendEntry>
      <c:legendEntry>
        <c:idx val="1"/>
        <c:delete val="1"/>
      </c:legendEntry>
      <c:legendEntry>
        <c:idx val="2"/>
        <c:txPr>
          <a:bodyPr/>
          <a:lstStyle/>
          <a:p>
            <a:pPr>
              <a:defRPr sz="1600"/>
            </a:pPr>
            <a:endParaRPr lang="en-US"/>
          </a:p>
        </c:txPr>
      </c:legendEntry>
      <c:layout>
        <c:manualLayout>
          <c:xMode val="edge"/>
          <c:yMode val="edge"/>
          <c:x val="0.83457793444278106"/>
          <c:y val="0.72508082074790003"/>
          <c:w val="0.151820079296897"/>
          <c:h val="0.246108098387533"/>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0"/>
    <c:plotArea>
      <c:layout/>
      <c:barChart>
        <c:barDir val="col"/>
        <c:grouping val="stacked"/>
        <c:varyColors val="0"/>
        <c:ser>
          <c:idx val="0"/>
          <c:order val="0"/>
          <c:tx>
            <c:strRef>
              <c:f>Sheet1!$B$1</c:f>
              <c:strCache>
                <c:ptCount val="1"/>
                <c:pt idx="0">
                  <c:v>$ SAVED</c:v>
                </c:pt>
              </c:strCache>
            </c:strRef>
          </c:tx>
          <c:spPr>
            <a:solidFill>
              <a:srgbClr val="620801"/>
            </a:solidFill>
          </c:spPr>
          <c:invertIfNegative val="0"/>
          <c:cat>
            <c:strRef>
              <c:f>Sheet1!$A$2:$A$11</c:f>
              <c:strCache>
                <c:ptCount val="10"/>
                <c:pt idx="0">
                  <c:v>YEAR 1</c:v>
                </c:pt>
                <c:pt idx="1">
                  <c:v>YEAR 2</c:v>
                </c:pt>
                <c:pt idx="2">
                  <c:v>YEAR 3</c:v>
                </c:pt>
                <c:pt idx="3">
                  <c:v>YEAR 4</c:v>
                </c:pt>
                <c:pt idx="4">
                  <c:v>YEAR 5</c:v>
                </c:pt>
                <c:pt idx="5">
                  <c:v>YEAR 6</c:v>
                </c:pt>
                <c:pt idx="6">
                  <c:v>YEAR 7</c:v>
                </c:pt>
                <c:pt idx="7">
                  <c:v>YEAR 8</c:v>
                </c:pt>
                <c:pt idx="8">
                  <c:v>YEAR 9</c:v>
                </c:pt>
                <c:pt idx="9">
                  <c:v>YEAR 10</c:v>
                </c:pt>
              </c:strCache>
            </c:strRef>
          </c:cat>
          <c:val>
            <c:numRef>
              <c:f>Sheet1!$B$2:$B$11</c:f>
              <c:numCache>
                <c:formatCode>General</c:formatCode>
                <c:ptCount val="10"/>
                <c:pt idx="0">
                  <c:v>0</c:v>
                </c:pt>
                <c:pt idx="1">
                  <c:v>1000</c:v>
                </c:pt>
                <c:pt idx="2">
                  <c:v>2000</c:v>
                </c:pt>
                <c:pt idx="3">
                  <c:v>3000</c:v>
                </c:pt>
                <c:pt idx="4">
                  <c:v>4000</c:v>
                </c:pt>
                <c:pt idx="5">
                  <c:v>5000</c:v>
                </c:pt>
                <c:pt idx="6">
                  <c:v>6000</c:v>
                </c:pt>
                <c:pt idx="7">
                  <c:v>7500</c:v>
                </c:pt>
                <c:pt idx="8">
                  <c:v>9000</c:v>
                </c:pt>
                <c:pt idx="9">
                  <c:v>10500</c:v>
                </c:pt>
              </c:numCache>
            </c:numRef>
          </c:val>
        </c:ser>
        <c:ser>
          <c:idx val="1"/>
          <c:order val="1"/>
          <c:tx>
            <c:strRef>
              <c:f>Sheet1!$C$1</c:f>
              <c:strCache>
                <c:ptCount val="1"/>
                <c:pt idx="0">
                  <c:v>$ SAVED </c:v>
                </c:pt>
              </c:strCache>
            </c:strRef>
          </c:tx>
          <c:invertIfNegative val="0"/>
          <c:dPt>
            <c:idx val="10"/>
            <c:invertIfNegative val="0"/>
            <c:bubble3D val="0"/>
            <c:spPr>
              <a:solidFill>
                <a:srgbClr val="620801"/>
              </a:solidFill>
            </c:spPr>
          </c:dPt>
          <c:cat>
            <c:strRef>
              <c:f>Sheet1!$A$2:$A$11</c:f>
              <c:strCache>
                <c:ptCount val="10"/>
                <c:pt idx="0">
                  <c:v>YEAR 1</c:v>
                </c:pt>
                <c:pt idx="1">
                  <c:v>YEAR 2</c:v>
                </c:pt>
                <c:pt idx="2">
                  <c:v>YEAR 3</c:v>
                </c:pt>
                <c:pt idx="3">
                  <c:v>YEAR 4</c:v>
                </c:pt>
                <c:pt idx="4">
                  <c:v>YEAR 5</c:v>
                </c:pt>
                <c:pt idx="5">
                  <c:v>YEAR 6</c:v>
                </c:pt>
                <c:pt idx="6">
                  <c:v>YEAR 7</c:v>
                </c:pt>
                <c:pt idx="7">
                  <c:v>YEAR 8</c:v>
                </c:pt>
                <c:pt idx="8">
                  <c:v>YEAR 9</c:v>
                </c:pt>
                <c:pt idx="9">
                  <c:v>YEAR 10</c:v>
                </c:pt>
              </c:strCache>
            </c:strRef>
          </c:cat>
          <c:val>
            <c:numRef>
              <c:f>Sheet1!$C$2:$C$11</c:f>
              <c:numCache>
                <c:formatCode>General</c:formatCode>
                <c:ptCount val="10"/>
                <c:pt idx="0">
                  <c:v>1000</c:v>
                </c:pt>
                <c:pt idx="1">
                  <c:v>1000</c:v>
                </c:pt>
                <c:pt idx="2">
                  <c:v>1000</c:v>
                </c:pt>
                <c:pt idx="3">
                  <c:v>1000</c:v>
                </c:pt>
                <c:pt idx="4">
                  <c:v>1000</c:v>
                </c:pt>
                <c:pt idx="5">
                  <c:v>1000</c:v>
                </c:pt>
                <c:pt idx="6">
                  <c:v>1000</c:v>
                </c:pt>
                <c:pt idx="7">
                  <c:v>1000</c:v>
                </c:pt>
                <c:pt idx="8">
                  <c:v>1000</c:v>
                </c:pt>
                <c:pt idx="9">
                  <c:v>1000</c:v>
                </c:pt>
              </c:numCache>
            </c:numRef>
          </c:val>
        </c:ser>
        <c:ser>
          <c:idx val="2"/>
          <c:order val="2"/>
          <c:tx>
            <c:strRef>
              <c:f>Sheet1!$D$1</c:f>
              <c:strCache>
                <c:ptCount val="1"/>
                <c:pt idx="0">
                  <c:v>Series 3</c:v>
                </c:pt>
              </c:strCache>
            </c:strRef>
          </c:tx>
          <c:spPr>
            <a:solidFill>
              <a:srgbClr val="515B5E"/>
            </a:solidFill>
          </c:spPr>
          <c:invertIfNegative val="0"/>
          <c:cat>
            <c:strRef>
              <c:f>Sheet1!$A$2:$A$11</c:f>
              <c:strCache>
                <c:ptCount val="10"/>
                <c:pt idx="0">
                  <c:v>YEAR 1</c:v>
                </c:pt>
                <c:pt idx="1">
                  <c:v>YEAR 2</c:v>
                </c:pt>
                <c:pt idx="2">
                  <c:v>YEAR 3</c:v>
                </c:pt>
                <c:pt idx="3">
                  <c:v>YEAR 4</c:v>
                </c:pt>
                <c:pt idx="4">
                  <c:v>YEAR 5</c:v>
                </c:pt>
                <c:pt idx="5">
                  <c:v>YEAR 6</c:v>
                </c:pt>
                <c:pt idx="6">
                  <c:v>YEAR 7</c:v>
                </c:pt>
                <c:pt idx="7">
                  <c:v>YEAR 8</c:v>
                </c:pt>
                <c:pt idx="8">
                  <c:v>YEAR 9</c:v>
                </c:pt>
                <c:pt idx="9">
                  <c:v>YEAR 10</c:v>
                </c:pt>
              </c:strCache>
            </c:strRef>
          </c:cat>
          <c:val>
            <c:numRef>
              <c:f>Sheet1!$D$2:$D$11</c:f>
              <c:numCache>
                <c:formatCode>General</c:formatCode>
                <c:ptCount val="10"/>
                <c:pt idx="6">
                  <c:v>500</c:v>
                </c:pt>
                <c:pt idx="7">
                  <c:v>500</c:v>
                </c:pt>
                <c:pt idx="8">
                  <c:v>500</c:v>
                </c:pt>
                <c:pt idx="9">
                  <c:v>500</c:v>
                </c:pt>
              </c:numCache>
            </c:numRef>
          </c:val>
        </c:ser>
        <c:dLbls>
          <c:showLegendKey val="0"/>
          <c:showVal val="0"/>
          <c:showCatName val="0"/>
          <c:showSerName val="0"/>
          <c:showPercent val="0"/>
          <c:showBubbleSize val="0"/>
        </c:dLbls>
        <c:gapWidth val="150"/>
        <c:overlap val="100"/>
        <c:axId val="292664984"/>
        <c:axId val="134349696"/>
      </c:barChart>
      <c:catAx>
        <c:axId val="292664984"/>
        <c:scaling>
          <c:orientation val="minMax"/>
        </c:scaling>
        <c:delete val="0"/>
        <c:axPos val="b"/>
        <c:numFmt formatCode="General" sourceLinked="1"/>
        <c:majorTickMark val="out"/>
        <c:minorTickMark val="none"/>
        <c:tickLblPos val="nextTo"/>
        <c:txPr>
          <a:bodyPr/>
          <a:lstStyle/>
          <a:p>
            <a:pPr>
              <a:defRPr sz="1000"/>
            </a:pPr>
            <a:endParaRPr lang="en-US"/>
          </a:p>
        </c:txPr>
        <c:crossAx val="134349696"/>
        <c:crosses val="autoZero"/>
        <c:auto val="1"/>
        <c:lblAlgn val="ctr"/>
        <c:lblOffset val="100"/>
        <c:noMultiLvlLbl val="0"/>
      </c:catAx>
      <c:valAx>
        <c:axId val="134349696"/>
        <c:scaling>
          <c:orientation val="minMax"/>
          <c:max val="12000"/>
          <c:min val="0"/>
        </c:scaling>
        <c:delete val="0"/>
        <c:axPos val="l"/>
        <c:majorGridlines/>
        <c:numFmt formatCode="&quot;$&quot;#,##0" sourceLinked="0"/>
        <c:majorTickMark val="out"/>
        <c:minorTickMark val="none"/>
        <c:tickLblPos val="nextTo"/>
        <c:txPr>
          <a:bodyPr/>
          <a:lstStyle/>
          <a:p>
            <a:pPr>
              <a:defRPr sz="1600"/>
            </a:pPr>
            <a:endParaRPr lang="en-US"/>
          </a:p>
        </c:txPr>
        <c:crossAx val="292664984"/>
        <c:crosses val="autoZero"/>
        <c:crossBetween val="between"/>
      </c:valAx>
    </c:plotArea>
    <c:legend>
      <c:legendPos val="r"/>
      <c:legendEntry>
        <c:idx val="0"/>
        <c:delete val="1"/>
      </c:legendEntry>
      <c:legendEntry>
        <c:idx val="1"/>
        <c:txPr>
          <a:bodyPr/>
          <a:lstStyle/>
          <a:p>
            <a:pPr>
              <a:defRPr sz="1600"/>
            </a:pPr>
            <a:endParaRPr lang="en-US"/>
          </a:p>
        </c:txPr>
      </c:legendEntry>
      <c:legendEntry>
        <c:idx val="2"/>
        <c:txPr>
          <a:bodyPr/>
          <a:lstStyle/>
          <a:p>
            <a:pPr>
              <a:defRPr sz="1600"/>
            </a:pPr>
            <a:endParaRPr lang="en-US"/>
          </a:p>
        </c:txPr>
      </c:legendEntry>
      <c:layout>
        <c:manualLayout>
          <c:xMode val="edge"/>
          <c:yMode val="edge"/>
          <c:x val="0.82936670626798203"/>
          <c:y val="0.65626359109912602"/>
          <c:w val="0.164687829787453"/>
          <c:h val="0.25837298336222497"/>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0"/>
    <c:plotArea>
      <c:layout/>
      <c:barChart>
        <c:barDir val="col"/>
        <c:grouping val="stacked"/>
        <c:varyColors val="0"/>
        <c:ser>
          <c:idx val="0"/>
          <c:order val="0"/>
          <c:tx>
            <c:strRef>
              <c:f>Sheet1!$B$1</c:f>
              <c:strCache>
                <c:ptCount val="1"/>
                <c:pt idx="0">
                  <c:v>$ SAVED</c:v>
                </c:pt>
              </c:strCache>
            </c:strRef>
          </c:tx>
          <c:spPr>
            <a:solidFill>
              <a:srgbClr val="620801"/>
            </a:solidFill>
          </c:spPr>
          <c:invertIfNegative val="0"/>
          <c:cat>
            <c:strRef>
              <c:f>Sheet1!$A$2:$A$11</c:f>
              <c:strCache>
                <c:ptCount val="10"/>
                <c:pt idx="0">
                  <c:v>YEAR 1</c:v>
                </c:pt>
                <c:pt idx="1">
                  <c:v>YEAR 2</c:v>
                </c:pt>
                <c:pt idx="2">
                  <c:v>YEAR 3</c:v>
                </c:pt>
                <c:pt idx="3">
                  <c:v>YEAR 4</c:v>
                </c:pt>
                <c:pt idx="4">
                  <c:v>YEAR 5</c:v>
                </c:pt>
                <c:pt idx="5">
                  <c:v>YEAR 6</c:v>
                </c:pt>
                <c:pt idx="6">
                  <c:v>YEAR 7</c:v>
                </c:pt>
                <c:pt idx="7">
                  <c:v>YEAR 8</c:v>
                </c:pt>
                <c:pt idx="8">
                  <c:v>YEAR 9</c:v>
                </c:pt>
                <c:pt idx="9">
                  <c:v>YEAR 10</c:v>
                </c:pt>
              </c:strCache>
            </c:strRef>
          </c:cat>
          <c:val>
            <c:numRef>
              <c:f>Sheet1!$B$2:$B$11</c:f>
              <c:numCache>
                <c:formatCode>General</c:formatCode>
                <c:ptCount val="10"/>
                <c:pt idx="0">
                  <c:v>0</c:v>
                </c:pt>
                <c:pt idx="1">
                  <c:v>1200</c:v>
                </c:pt>
                <c:pt idx="2">
                  <c:v>2400</c:v>
                </c:pt>
                <c:pt idx="3">
                  <c:v>3600</c:v>
                </c:pt>
                <c:pt idx="4">
                  <c:v>4800</c:v>
                </c:pt>
                <c:pt idx="5">
                  <c:v>6000</c:v>
                </c:pt>
                <c:pt idx="6">
                  <c:v>7200</c:v>
                </c:pt>
                <c:pt idx="7">
                  <c:v>8400</c:v>
                </c:pt>
                <c:pt idx="8">
                  <c:v>9600</c:v>
                </c:pt>
                <c:pt idx="9">
                  <c:v>10800</c:v>
                </c:pt>
              </c:numCache>
            </c:numRef>
          </c:val>
        </c:ser>
        <c:ser>
          <c:idx val="1"/>
          <c:order val="1"/>
          <c:tx>
            <c:strRef>
              <c:f>Sheet1!$C$1</c:f>
              <c:strCache>
                <c:ptCount val="1"/>
                <c:pt idx="0">
                  <c:v>$ SAVED </c:v>
                </c:pt>
              </c:strCache>
            </c:strRef>
          </c:tx>
          <c:invertIfNegative val="0"/>
          <c:dPt>
            <c:idx val="10"/>
            <c:invertIfNegative val="0"/>
            <c:bubble3D val="0"/>
            <c:spPr>
              <a:solidFill>
                <a:srgbClr val="620801"/>
              </a:solidFill>
            </c:spPr>
          </c:dPt>
          <c:cat>
            <c:strRef>
              <c:f>Sheet1!$A$2:$A$11</c:f>
              <c:strCache>
                <c:ptCount val="10"/>
                <c:pt idx="0">
                  <c:v>YEAR 1</c:v>
                </c:pt>
                <c:pt idx="1">
                  <c:v>YEAR 2</c:v>
                </c:pt>
                <c:pt idx="2">
                  <c:v>YEAR 3</c:v>
                </c:pt>
                <c:pt idx="3">
                  <c:v>YEAR 4</c:v>
                </c:pt>
                <c:pt idx="4">
                  <c:v>YEAR 5</c:v>
                </c:pt>
                <c:pt idx="5">
                  <c:v>YEAR 6</c:v>
                </c:pt>
                <c:pt idx="6">
                  <c:v>YEAR 7</c:v>
                </c:pt>
                <c:pt idx="7">
                  <c:v>YEAR 8</c:v>
                </c:pt>
                <c:pt idx="8">
                  <c:v>YEAR 9</c:v>
                </c:pt>
                <c:pt idx="9">
                  <c:v>YEAR 10</c:v>
                </c:pt>
              </c:strCache>
            </c:strRef>
          </c:cat>
          <c:val>
            <c:numRef>
              <c:f>Sheet1!$C$2:$C$11</c:f>
              <c:numCache>
                <c:formatCode>General</c:formatCode>
                <c:ptCount val="10"/>
                <c:pt idx="0">
                  <c:v>1200</c:v>
                </c:pt>
                <c:pt idx="1">
                  <c:v>1200</c:v>
                </c:pt>
                <c:pt idx="2">
                  <c:v>1200</c:v>
                </c:pt>
                <c:pt idx="3">
                  <c:v>1200</c:v>
                </c:pt>
                <c:pt idx="4">
                  <c:v>1200</c:v>
                </c:pt>
                <c:pt idx="5">
                  <c:v>1200</c:v>
                </c:pt>
                <c:pt idx="6">
                  <c:v>1200</c:v>
                </c:pt>
                <c:pt idx="7">
                  <c:v>1200</c:v>
                </c:pt>
                <c:pt idx="8">
                  <c:v>1200</c:v>
                </c:pt>
                <c:pt idx="9">
                  <c:v>1200</c:v>
                </c:pt>
              </c:numCache>
            </c:numRef>
          </c:val>
        </c:ser>
        <c:ser>
          <c:idx val="2"/>
          <c:order val="2"/>
          <c:tx>
            <c:strRef>
              <c:f>Sheet1!$D$1</c:f>
              <c:strCache>
                <c:ptCount val="1"/>
                <c:pt idx="0">
                  <c:v>Column1</c:v>
                </c:pt>
              </c:strCache>
            </c:strRef>
          </c:tx>
          <c:invertIfNegative val="0"/>
          <c:cat>
            <c:strRef>
              <c:f>Sheet1!$A$2:$A$11</c:f>
              <c:strCache>
                <c:ptCount val="10"/>
                <c:pt idx="0">
                  <c:v>YEAR 1</c:v>
                </c:pt>
                <c:pt idx="1">
                  <c:v>YEAR 2</c:v>
                </c:pt>
                <c:pt idx="2">
                  <c:v>YEAR 3</c:v>
                </c:pt>
                <c:pt idx="3">
                  <c:v>YEAR 4</c:v>
                </c:pt>
                <c:pt idx="4">
                  <c:v>YEAR 5</c:v>
                </c:pt>
                <c:pt idx="5">
                  <c:v>YEAR 6</c:v>
                </c:pt>
                <c:pt idx="6">
                  <c:v>YEAR 7</c:v>
                </c:pt>
                <c:pt idx="7">
                  <c:v>YEAR 8</c:v>
                </c:pt>
                <c:pt idx="8">
                  <c:v>YEAR 9</c:v>
                </c:pt>
                <c:pt idx="9">
                  <c:v>YEAR 10</c:v>
                </c:pt>
              </c:strCache>
            </c:strRef>
          </c:cat>
          <c:val>
            <c:numRef>
              <c:f>Sheet1!$D$2:$D$11</c:f>
              <c:numCache>
                <c:formatCode>General</c:formatCode>
                <c:ptCount val="10"/>
              </c:numCache>
            </c:numRef>
          </c:val>
        </c:ser>
        <c:dLbls>
          <c:showLegendKey val="0"/>
          <c:showVal val="0"/>
          <c:showCatName val="0"/>
          <c:showSerName val="0"/>
          <c:showPercent val="0"/>
          <c:showBubbleSize val="0"/>
        </c:dLbls>
        <c:gapWidth val="150"/>
        <c:overlap val="100"/>
        <c:axId val="298571408"/>
        <c:axId val="298571800"/>
      </c:barChart>
      <c:catAx>
        <c:axId val="298571408"/>
        <c:scaling>
          <c:orientation val="minMax"/>
        </c:scaling>
        <c:delete val="0"/>
        <c:axPos val="b"/>
        <c:numFmt formatCode="General" sourceLinked="1"/>
        <c:majorTickMark val="out"/>
        <c:minorTickMark val="none"/>
        <c:tickLblPos val="nextTo"/>
        <c:txPr>
          <a:bodyPr/>
          <a:lstStyle/>
          <a:p>
            <a:pPr>
              <a:defRPr sz="1050"/>
            </a:pPr>
            <a:endParaRPr lang="en-US"/>
          </a:p>
        </c:txPr>
        <c:crossAx val="298571800"/>
        <c:crosses val="autoZero"/>
        <c:auto val="1"/>
        <c:lblAlgn val="ctr"/>
        <c:lblOffset val="100"/>
        <c:noMultiLvlLbl val="0"/>
      </c:catAx>
      <c:valAx>
        <c:axId val="298571800"/>
        <c:scaling>
          <c:orientation val="minMax"/>
          <c:max val="12000"/>
          <c:min val="0"/>
        </c:scaling>
        <c:delete val="0"/>
        <c:axPos val="l"/>
        <c:majorGridlines/>
        <c:numFmt formatCode="&quot;$&quot;#,##0" sourceLinked="0"/>
        <c:majorTickMark val="out"/>
        <c:minorTickMark val="none"/>
        <c:tickLblPos val="nextTo"/>
        <c:txPr>
          <a:bodyPr/>
          <a:lstStyle/>
          <a:p>
            <a:pPr>
              <a:defRPr sz="1600"/>
            </a:pPr>
            <a:endParaRPr lang="en-US"/>
          </a:p>
        </c:txPr>
        <c:crossAx val="298571408"/>
        <c:crosses val="autoZero"/>
        <c:crossBetween val="between"/>
      </c:valAx>
    </c:plotArea>
    <c:legend>
      <c:legendPos val="r"/>
      <c:legendEntry>
        <c:idx val="0"/>
        <c:delete val="1"/>
      </c:legendEntry>
      <c:legendEntry>
        <c:idx val="1"/>
        <c:txPr>
          <a:bodyPr/>
          <a:lstStyle/>
          <a:p>
            <a:pPr>
              <a:defRPr sz="1600"/>
            </a:pPr>
            <a:endParaRPr lang="en-US"/>
          </a:p>
        </c:txPr>
      </c:legendEntry>
      <c:legendEntry>
        <c:idx val="2"/>
        <c:txPr>
          <a:bodyPr/>
          <a:lstStyle/>
          <a:p>
            <a:pPr>
              <a:defRPr sz="1600"/>
            </a:pPr>
            <a:endParaRPr lang="en-US"/>
          </a:p>
        </c:txPr>
      </c:legendEntry>
      <c:layout>
        <c:manualLayout>
          <c:xMode val="edge"/>
          <c:yMode val="edge"/>
          <c:x val="0.83251265254416096"/>
          <c:y val="0.65685860013386399"/>
          <c:w val="0.158465074706718"/>
          <c:h val="0.247484800582121"/>
        </c:manualLayout>
      </c:layout>
      <c:overlay val="0"/>
    </c:legend>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hdr" sz="quarter"/>
          </p:nvPr>
        </p:nvSpPr>
        <p:spPr bwMode="auto">
          <a:xfrm>
            <a:off x="1" y="0"/>
            <a:ext cx="3170138" cy="478439"/>
          </a:xfrm>
          <a:prstGeom prst="rect">
            <a:avLst/>
          </a:prstGeom>
          <a:noFill/>
          <a:ln w="9525">
            <a:noFill/>
            <a:miter lim="800000"/>
            <a:headEnd/>
            <a:tailEnd/>
          </a:ln>
          <a:effectLst/>
        </p:spPr>
        <p:txBody>
          <a:bodyPr vert="horz" wrap="square" lIns="96359" tIns="48180" rIns="96359" bIns="48180" numCol="1" anchor="t" anchorCtr="0" compatLnSpc="1">
            <a:prstTxWarp prst="textNoShape">
              <a:avLst/>
            </a:prstTxWarp>
          </a:bodyPr>
          <a:lstStyle>
            <a:lvl1pPr defTabSz="963671">
              <a:defRPr sz="1200">
                <a:latin typeface="Times New Roman" pitchFamily="18" charset="0"/>
              </a:defRPr>
            </a:lvl1pPr>
          </a:lstStyle>
          <a:p>
            <a:endParaRPr lang="en-US"/>
          </a:p>
        </p:txBody>
      </p:sp>
      <p:sp>
        <p:nvSpPr>
          <p:cNvPr id="153603" name="Rectangle 3"/>
          <p:cNvSpPr>
            <a:spLocks noGrp="1" noChangeArrowheads="1"/>
          </p:cNvSpPr>
          <p:nvPr>
            <p:ph type="dt" sz="quarter" idx="1"/>
          </p:nvPr>
        </p:nvSpPr>
        <p:spPr bwMode="auto">
          <a:xfrm>
            <a:off x="4143427" y="0"/>
            <a:ext cx="3170138" cy="478439"/>
          </a:xfrm>
          <a:prstGeom prst="rect">
            <a:avLst/>
          </a:prstGeom>
          <a:noFill/>
          <a:ln w="9525">
            <a:noFill/>
            <a:miter lim="800000"/>
            <a:headEnd/>
            <a:tailEnd/>
          </a:ln>
          <a:effectLst/>
        </p:spPr>
        <p:txBody>
          <a:bodyPr vert="horz" wrap="square" lIns="96359" tIns="48180" rIns="96359" bIns="48180" numCol="1" anchor="t" anchorCtr="0" compatLnSpc="1">
            <a:prstTxWarp prst="textNoShape">
              <a:avLst/>
            </a:prstTxWarp>
          </a:bodyPr>
          <a:lstStyle>
            <a:lvl1pPr algn="r" defTabSz="963671">
              <a:defRPr sz="1200">
                <a:latin typeface="Times New Roman" pitchFamily="18" charset="0"/>
              </a:defRPr>
            </a:lvl1pPr>
          </a:lstStyle>
          <a:p>
            <a:endParaRPr lang="en-US"/>
          </a:p>
        </p:txBody>
      </p:sp>
      <p:sp>
        <p:nvSpPr>
          <p:cNvPr id="153604" name="Rectangle 4"/>
          <p:cNvSpPr>
            <a:spLocks noGrp="1" noChangeArrowheads="1"/>
          </p:cNvSpPr>
          <p:nvPr>
            <p:ph type="ftr" sz="quarter" idx="2"/>
          </p:nvPr>
        </p:nvSpPr>
        <p:spPr bwMode="auto">
          <a:xfrm>
            <a:off x="1" y="9121140"/>
            <a:ext cx="3170138" cy="478439"/>
          </a:xfrm>
          <a:prstGeom prst="rect">
            <a:avLst/>
          </a:prstGeom>
          <a:noFill/>
          <a:ln w="9525">
            <a:noFill/>
            <a:miter lim="800000"/>
            <a:headEnd/>
            <a:tailEnd/>
          </a:ln>
          <a:effectLst/>
        </p:spPr>
        <p:txBody>
          <a:bodyPr vert="horz" wrap="square" lIns="96359" tIns="48180" rIns="96359" bIns="48180" numCol="1" anchor="b" anchorCtr="0" compatLnSpc="1">
            <a:prstTxWarp prst="textNoShape">
              <a:avLst/>
            </a:prstTxWarp>
          </a:bodyPr>
          <a:lstStyle>
            <a:lvl1pPr defTabSz="963671">
              <a:defRPr sz="1200">
                <a:latin typeface="Times New Roman" pitchFamily="18" charset="0"/>
              </a:defRPr>
            </a:lvl1pPr>
          </a:lstStyle>
          <a:p>
            <a:endParaRPr lang="en-US"/>
          </a:p>
        </p:txBody>
      </p:sp>
      <p:sp>
        <p:nvSpPr>
          <p:cNvPr id="153605" name="Rectangle 5"/>
          <p:cNvSpPr>
            <a:spLocks noGrp="1" noChangeArrowheads="1"/>
          </p:cNvSpPr>
          <p:nvPr>
            <p:ph type="sldNum" sz="quarter" idx="3"/>
          </p:nvPr>
        </p:nvSpPr>
        <p:spPr bwMode="auto">
          <a:xfrm>
            <a:off x="4143427" y="9121140"/>
            <a:ext cx="3170138" cy="478439"/>
          </a:xfrm>
          <a:prstGeom prst="rect">
            <a:avLst/>
          </a:prstGeom>
          <a:noFill/>
          <a:ln w="9525">
            <a:noFill/>
            <a:miter lim="800000"/>
            <a:headEnd/>
            <a:tailEnd/>
          </a:ln>
          <a:effectLst/>
        </p:spPr>
        <p:txBody>
          <a:bodyPr vert="horz" wrap="square" lIns="96359" tIns="48180" rIns="96359" bIns="48180" numCol="1" anchor="b" anchorCtr="0" compatLnSpc="1">
            <a:prstTxWarp prst="textNoShape">
              <a:avLst/>
            </a:prstTxWarp>
          </a:bodyPr>
          <a:lstStyle>
            <a:lvl1pPr algn="r" defTabSz="963671">
              <a:defRPr sz="1200">
                <a:latin typeface="Times New Roman" pitchFamily="18" charset="0"/>
              </a:defRPr>
            </a:lvl1pPr>
          </a:lstStyle>
          <a:p>
            <a:fld id="{8E559D44-412A-4BCA-A554-C89062C58FCC}" type="slidenum">
              <a:rPr lang="en-US"/>
              <a:pPr/>
              <a:t>‹#›</a:t>
            </a:fld>
            <a:endParaRPr lang="en-US"/>
          </a:p>
        </p:txBody>
      </p:sp>
    </p:spTree>
    <p:extLst>
      <p:ext uri="{BB962C8B-B14F-4D97-AF65-F5344CB8AC3E}">
        <p14:creationId xmlns:p14="http://schemas.microsoft.com/office/powerpoint/2010/main" val="35444486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1" y="0"/>
            <a:ext cx="3170138" cy="478439"/>
          </a:xfrm>
          <a:prstGeom prst="rect">
            <a:avLst/>
          </a:prstGeom>
          <a:noFill/>
          <a:ln w="9525">
            <a:noFill/>
            <a:miter lim="800000"/>
            <a:headEnd/>
            <a:tailEnd/>
          </a:ln>
          <a:effectLst/>
        </p:spPr>
        <p:txBody>
          <a:bodyPr vert="horz" wrap="square" lIns="96572" tIns="48287" rIns="96572" bIns="48287" numCol="1" anchor="t" anchorCtr="0" compatLnSpc="1">
            <a:prstTxWarp prst="textNoShape">
              <a:avLst/>
            </a:prstTxWarp>
          </a:bodyPr>
          <a:lstStyle>
            <a:lvl1pPr defTabSz="966927">
              <a:defRPr sz="1200">
                <a:latin typeface="Times New Roman" pitchFamily="18" charset="0"/>
              </a:defRPr>
            </a:lvl1pPr>
          </a:lstStyle>
          <a:p>
            <a:endParaRPr lang="en-US"/>
          </a:p>
        </p:txBody>
      </p:sp>
      <p:sp>
        <p:nvSpPr>
          <p:cNvPr id="7171" name="Rectangle 3"/>
          <p:cNvSpPr>
            <a:spLocks noGrp="1" noChangeArrowheads="1"/>
          </p:cNvSpPr>
          <p:nvPr>
            <p:ph type="dt" idx="1"/>
          </p:nvPr>
        </p:nvSpPr>
        <p:spPr bwMode="auto">
          <a:xfrm>
            <a:off x="4145062" y="0"/>
            <a:ext cx="3170138" cy="478439"/>
          </a:xfrm>
          <a:prstGeom prst="rect">
            <a:avLst/>
          </a:prstGeom>
          <a:noFill/>
          <a:ln w="9525">
            <a:noFill/>
            <a:miter lim="800000"/>
            <a:headEnd/>
            <a:tailEnd/>
          </a:ln>
          <a:effectLst/>
        </p:spPr>
        <p:txBody>
          <a:bodyPr vert="horz" wrap="square" lIns="96572" tIns="48287" rIns="96572" bIns="48287" numCol="1" anchor="t" anchorCtr="0" compatLnSpc="1">
            <a:prstTxWarp prst="textNoShape">
              <a:avLst/>
            </a:prstTxWarp>
          </a:bodyPr>
          <a:lstStyle>
            <a:lvl1pPr algn="r" defTabSz="966927">
              <a:defRPr sz="1200">
                <a:latin typeface="Times New Roman" pitchFamily="18" charset="0"/>
              </a:defRPr>
            </a:lvl1pPr>
          </a:lstStyle>
          <a:p>
            <a:endParaRPr lang="en-US"/>
          </a:p>
        </p:txBody>
      </p:sp>
      <p:sp>
        <p:nvSpPr>
          <p:cNvPr id="7172" name="Rectangle 4"/>
          <p:cNvSpPr>
            <a:spLocks noGrp="1" noRot="1" noChangeAspect="1" noChangeArrowheads="1" noTextEdit="1"/>
          </p:cNvSpPr>
          <p:nvPr>
            <p:ph type="sldImg" idx="2"/>
          </p:nvPr>
        </p:nvSpPr>
        <p:spPr bwMode="auto">
          <a:xfrm>
            <a:off x="1260475" y="722313"/>
            <a:ext cx="4799013" cy="3598862"/>
          </a:xfrm>
          <a:prstGeom prst="rect">
            <a:avLst/>
          </a:prstGeom>
          <a:noFill/>
          <a:ln w="9525">
            <a:solidFill>
              <a:srgbClr val="000000"/>
            </a:solidFill>
            <a:miter lim="800000"/>
            <a:headEnd/>
            <a:tailEnd/>
          </a:ln>
          <a:effectLst/>
        </p:spPr>
      </p:sp>
      <p:sp>
        <p:nvSpPr>
          <p:cNvPr id="7173" name="Rectangle 5"/>
          <p:cNvSpPr>
            <a:spLocks noGrp="1" noChangeArrowheads="1"/>
          </p:cNvSpPr>
          <p:nvPr>
            <p:ph type="body" sz="quarter" idx="3"/>
          </p:nvPr>
        </p:nvSpPr>
        <p:spPr bwMode="auto">
          <a:xfrm>
            <a:off x="974924" y="4560570"/>
            <a:ext cx="5365352" cy="4318919"/>
          </a:xfrm>
          <a:prstGeom prst="rect">
            <a:avLst/>
          </a:prstGeom>
          <a:noFill/>
          <a:ln w="9525">
            <a:noFill/>
            <a:miter lim="800000"/>
            <a:headEnd/>
            <a:tailEnd/>
          </a:ln>
          <a:effectLst/>
        </p:spPr>
        <p:txBody>
          <a:bodyPr vert="horz" wrap="square" lIns="96572" tIns="48287" rIns="96572" bIns="4828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4" name="Rectangle 6"/>
          <p:cNvSpPr>
            <a:spLocks noGrp="1" noChangeArrowheads="1"/>
          </p:cNvSpPr>
          <p:nvPr>
            <p:ph type="ftr" sz="quarter" idx="4"/>
          </p:nvPr>
        </p:nvSpPr>
        <p:spPr bwMode="auto">
          <a:xfrm>
            <a:off x="1" y="9122762"/>
            <a:ext cx="3170138" cy="478438"/>
          </a:xfrm>
          <a:prstGeom prst="rect">
            <a:avLst/>
          </a:prstGeom>
          <a:noFill/>
          <a:ln w="9525">
            <a:noFill/>
            <a:miter lim="800000"/>
            <a:headEnd/>
            <a:tailEnd/>
          </a:ln>
          <a:effectLst/>
        </p:spPr>
        <p:txBody>
          <a:bodyPr vert="horz" wrap="square" lIns="96572" tIns="48287" rIns="96572" bIns="48287" numCol="1" anchor="b" anchorCtr="0" compatLnSpc="1">
            <a:prstTxWarp prst="textNoShape">
              <a:avLst/>
            </a:prstTxWarp>
          </a:bodyPr>
          <a:lstStyle>
            <a:lvl1pPr defTabSz="966927">
              <a:defRPr sz="1200">
                <a:latin typeface="Times New Roman" pitchFamily="18" charset="0"/>
              </a:defRPr>
            </a:lvl1pPr>
          </a:lstStyle>
          <a:p>
            <a:endParaRPr lang="en-US"/>
          </a:p>
        </p:txBody>
      </p:sp>
      <p:sp>
        <p:nvSpPr>
          <p:cNvPr id="7175" name="Rectangle 7"/>
          <p:cNvSpPr>
            <a:spLocks noGrp="1" noChangeArrowheads="1"/>
          </p:cNvSpPr>
          <p:nvPr>
            <p:ph type="sldNum" sz="quarter" idx="5"/>
          </p:nvPr>
        </p:nvSpPr>
        <p:spPr bwMode="auto">
          <a:xfrm>
            <a:off x="4145062" y="9122762"/>
            <a:ext cx="3170138" cy="478438"/>
          </a:xfrm>
          <a:prstGeom prst="rect">
            <a:avLst/>
          </a:prstGeom>
          <a:noFill/>
          <a:ln w="9525">
            <a:noFill/>
            <a:miter lim="800000"/>
            <a:headEnd/>
            <a:tailEnd/>
          </a:ln>
          <a:effectLst/>
        </p:spPr>
        <p:txBody>
          <a:bodyPr vert="horz" wrap="square" lIns="96572" tIns="48287" rIns="96572" bIns="48287" numCol="1" anchor="b" anchorCtr="0" compatLnSpc="1">
            <a:prstTxWarp prst="textNoShape">
              <a:avLst/>
            </a:prstTxWarp>
          </a:bodyPr>
          <a:lstStyle>
            <a:lvl1pPr algn="r" defTabSz="966927">
              <a:defRPr sz="1200">
                <a:latin typeface="Times New Roman" pitchFamily="18" charset="0"/>
              </a:defRPr>
            </a:lvl1pPr>
          </a:lstStyle>
          <a:p>
            <a:fld id="{0B870DE7-2E90-4664-9CB5-0BB9362D6BDF}" type="slidenum">
              <a:rPr lang="en-US"/>
              <a:pPr/>
              <a:t>‹#›</a:t>
            </a:fld>
            <a:endParaRPr lang="en-US"/>
          </a:p>
        </p:txBody>
      </p:sp>
    </p:spTree>
    <p:extLst>
      <p:ext uri="{BB962C8B-B14F-4D97-AF65-F5344CB8AC3E}">
        <p14:creationId xmlns:p14="http://schemas.microsoft.com/office/powerpoint/2010/main" val="22130382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485559-56CE-42B0-92D4-BD9824CE03E3}" type="slidenum">
              <a:rPr lang="en-US"/>
              <a:pPr/>
              <a:t>2</a:t>
            </a:fld>
            <a:endParaRPr lang="en-US"/>
          </a:p>
        </p:txBody>
      </p:sp>
      <p:sp>
        <p:nvSpPr>
          <p:cNvPr id="1160194" name="Rectangle 2"/>
          <p:cNvSpPr>
            <a:spLocks noGrp="1" noRot="1" noChangeAspect="1" noChangeArrowheads="1" noTextEdit="1"/>
          </p:cNvSpPr>
          <p:nvPr>
            <p:ph type="sldImg"/>
          </p:nvPr>
        </p:nvSpPr>
        <p:spPr>
          <a:ln/>
        </p:spPr>
      </p:sp>
      <p:sp>
        <p:nvSpPr>
          <p:cNvPr id="11601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53145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solidFill>
                  <a:srgbClr val="343434"/>
                </a:solidFill>
              </a:rPr>
              <a:t>One way to think of this reserve is as a savings account:</a:t>
            </a:r>
          </a:p>
          <a:p>
            <a:pPr lvl="1"/>
            <a:r>
              <a:rPr lang="en-US" sz="2000" dirty="0">
                <a:solidFill>
                  <a:srgbClr val="343434"/>
                </a:solidFill>
              </a:rPr>
              <a:t>The net premiums that are collected are the deposits</a:t>
            </a:r>
          </a:p>
          <a:p>
            <a:pPr lvl="1"/>
            <a:r>
              <a:rPr lang="en-US" sz="2000" dirty="0">
                <a:solidFill>
                  <a:srgbClr val="343434"/>
                </a:solidFill>
              </a:rPr>
              <a:t>Benefit payments are the withdrawals</a:t>
            </a:r>
          </a:p>
          <a:p>
            <a:pPr lvl="1"/>
            <a:r>
              <a:rPr lang="en-US" sz="2000" dirty="0">
                <a:solidFill>
                  <a:srgbClr val="343434"/>
                </a:solidFill>
              </a:rPr>
              <a:t>Like a savings account, it earns interest</a:t>
            </a:r>
          </a:p>
          <a:p>
            <a:r>
              <a:rPr lang="en-US" sz="2000" b="1" dirty="0">
                <a:solidFill>
                  <a:srgbClr val="343434"/>
                </a:solidFill>
              </a:rPr>
              <a:t>The savings account is held for the benefit of all of the policyholders</a:t>
            </a:r>
          </a:p>
          <a:p>
            <a:pPr lvl="1"/>
            <a:r>
              <a:rPr lang="en-US" sz="2000" b="1" dirty="0">
                <a:solidFill>
                  <a:srgbClr val="343434"/>
                </a:solidFill>
              </a:rPr>
              <a:t>It can only be used to pay for benefits to those people that become disabled</a:t>
            </a:r>
          </a:p>
          <a:p>
            <a:pPr lvl="1"/>
            <a:r>
              <a:rPr lang="en-US" sz="2000" b="1" dirty="0">
                <a:solidFill>
                  <a:srgbClr val="343434"/>
                </a:solidFill>
              </a:rPr>
              <a:t>If a policyholder dies or decides to stop paying premium, they get nothing</a:t>
            </a:r>
          </a:p>
          <a:p>
            <a:pPr lvl="1"/>
            <a:r>
              <a:rPr lang="en-US" sz="2000" b="1" dirty="0">
                <a:solidFill>
                  <a:srgbClr val="343434"/>
                </a:solidFill>
              </a:rPr>
              <a:t>The amount in the account is used to fund the benefits of the people who keep their policies</a:t>
            </a:r>
          </a:p>
          <a:p>
            <a:endParaRPr lang="en-US" dirty="0"/>
          </a:p>
        </p:txBody>
      </p:sp>
      <p:sp>
        <p:nvSpPr>
          <p:cNvPr id="4" name="Slide Number Placeholder 3"/>
          <p:cNvSpPr>
            <a:spLocks noGrp="1"/>
          </p:cNvSpPr>
          <p:nvPr>
            <p:ph type="sldNum" sz="quarter" idx="10"/>
          </p:nvPr>
        </p:nvSpPr>
        <p:spPr/>
        <p:txBody>
          <a:bodyPr/>
          <a:lstStyle/>
          <a:p>
            <a:fld id="{0B870DE7-2E90-4664-9CB5-0BB9362D6BDF}" type="slidenum">
              <a:rPr lang="en-US">
                <a:solidFill>
                  <a:prstClr val="black"/>
                </a:solidFill>
                <a:latin typeface="Calibri"/>
              </a:rPr>
              <a:pPr/>
              <a:t>13</a:t>
            </a:fld>
            <a:endParaRPr lang="en-US">
              <a:solidFill>
                <a:prstClr val="black"/>
              </a:solidFill>
              <a:latin typeface="Calibri"/>
            </a:endParaRPr>
          </a:p>
        </p:txBody>
      </p:sp>
    </p:spTree>
    <p:extLst>
      <p:ext uri="{BB962C8B-B14F-4D97-AF65-F5344CB8AC3E}">
        <p14:creationId xmlns:p14="http://schemas.microsoft.com/office/powerpoint/2010/main" val="897555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869" indent="-342869">
              <a:buFont typeface="Arial"/>
              <a:buChar char="•"/>
            </a:pPr>
            <a:r>
              <a:rPr lang="en-US" sz="2000" dirty="0">
                <a:solidFill>
                  <a:srgbClr val="343434"/>
                </a:solidFill>
              </a:rPr>
              <a:t>The net premium rates represent the equal payments that need to be deposited to the savings account so that, with interest, there will be enough in the savings account to withdraw from it to make benefit payments when they are needed</a:t>
            </a:r>
          </a:p>
          <a:p>
            <a:pPr marL="342869" indent="-342869">
              <a:buFont typeface="Arial"/>
              <a:buChar char="•"/>
            </a:pPr>
            <a:r>
              <a:rPr lang="en-US" sz="2000" dirty="0">
                <a:solidFill>
                  <a:srgbClr val="343434"/>
                </a:solidFill>
              </a:rPr>
              <a:t>These payment amounts are calculated for everyone that enters into the savings plan.  They are based on estimates about the following:</a:t>
            </a:r>
          </a:p>
          <a:p>
            <a:pPr marL="800029" lvl="1" indent="-342869">
              <a:buFont typeface="Arial"/>
              <a:buChar char="•"/>
            </a:pPr>
            <a:r>
              <a:rPr lang="en-US" sz="2000" dirty="0">
                <a:solidFill>
                  <a:srgbClr val="343434"/>
                </a:solidFill>
              </a:rPr>
              <a:t>The amount that will be withdrawn and when those amounts will be withdraw</a:t>
            </a:r>
          </a:p>
          <a:p>
            <a:pPr marL="800029" lvl="1" indent="-342869">
              <a:buFont typeface="Arial"/>
              <a:buChar char="•"/>
            </a:pPr>
            <a:r>
              <a:rPr lang="en-US" sz="2000" dirty="0">
                <a:solidFill>
                  <a:srgbClr val="343434"/>
                </a:solidFill>
              </a:rPr>
              <a:t>The interest rate that will be earned on the savings account</a:t>
            </a:r>
          </a:p>
          <a:p>
            <a:endParaRPr lang="en-US" sz="2000" dirty="0">
              <a:solidFill>
                <a:srgbClr val="343434"/>
              </a:solidFill>
            </a:endParaRPr>
          </a:p>
          <a:p>
            <a:r>
              <a:rPr lang="en-US" sz="2000" dirty="0">
                <a:solidFill>
                  <a:srgbClr val="343434"/>
                </a:solidFill>
              </a:rPr>
              <a:t>If either of these estimates turn out to be different, then the account may not have enough funds in it to cover future withdrawals</a:t>
            </a:r>
          </a:p>
          <a:p>
            <a:endParaRPr lang="en-US" dirty="0"/>
          </a:p>
        </p:txBody>
      </p:sp>
      <p:sp>
        <p:nvSpPr>
          <p:cNvPr id="4" name="Slide Number Placeholder 3"/>
          <p:cNvSpPr>
            <a:spLocks noGrp="1"/>
          </p:cNvSpPr>
          <p:nvPr>
            <p:ph type="sldNum" sz="quarter" idx="10"/>
          </p:nvPr>
        </p:nvSpPr>
        <p:spPr/>
        <p:txBody>
          <a:bodyPr/>
          <a:lstStyle/>
          <a:p>
            <a:fld id="{0B870DE7-2E90-4664-9CB5-0BB9362D6BDF}" type="slidenum">
              <a:rPr lang="en-US">
                <a:solidFill>
                  <a:prstClr val="black"/>
                </a:solidFill>
                <a:latin typeface="Calibri"/>
              </a:rPr>
              <a:pPr/>
              <a:t>14</a:t>
            </a:fld>
            <a:endParaRPr lang="en-US">
              <a:solidFill>
                <a:prstClr val="black"/>
              </a:solidFill>
              <a:latin typeface="Calibri"/>
            </a:endParaRPr>
          </a:p>
        </p:txBody>
      </p:sp>
    </p:spTree>
    <p:extLst>
      <p:ext uri="{BB962C8B-B14F-4D97-AF65-F5344CB8AC3E}">
        <p14:creationId xmlns:p14="http://schemas.microsoft.com/office/powerpoint/2010/main" val="1717894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485559-56CE-42B0-92D4-BD9824CE03E3}" type="slidenum">
              <a:rPr lang="en-US"/>
              <a:pPr/>
              <a:t>15</a:t>
            </a:fld>
            <a:endParaRPr lang="en-US"/>
          </a:p>
        </p:txBody>
      </p:sp>
      <p:sp>
        <p:nvSpPr>
          <p:cNvPr id="1160194" name="Rectangle 2"/>
          <p:cNvSpPr>
            <a:spLocks noGrp="1" noRot="1" noChangeAspect="1" noChangeArrowheads="1" noTextEdit="1"/>
          </p:cNvSpPr>
          <p:nvPr>
            <p:ph type="sldImg"/>
          </p:nvPr>
        </p:nvSpPr>
        <p:spPr>
          <a:ln/>
        </p:spPr>
      </p:sp>
      <p:sp>
        <p:nvSpPr>
          <p:cNvPr id="11601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531455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smtClean="0">
                <a:solidFill>
                  <a:srgbClr val="343434"/>
                </a:solidFill>
                <a:latin typeface="Times New Roman" pitchFamily="18" charset="0"/>
                <a:ea typeface="+mn-ea"/>
                <a:cs typeface="+mn-cs"/>
              </a:rPr>
              <a:t>The </a:t>
            </a:r>
            <a:r>
              <a:rPr lang="en-US" sz="1600" b="1" kern="1200" dirty="0" smtClean="0">
                <a:solidFill>
                  <a:srgbClr val="343434"/>
                </a:solidFill>
                <a:latin typeface="Times New Roman" pitchFamily="18" charset="0"/>
                <a:ea typeface="+mn-ea"/>
                <a:cs typeface="+mn-cs"/>
              </a:rPr>
              <a:t>interest can change</a:t>
            </a:r>
            <a:r>
              <a:rPr lang="en-US" sz="1600" kern="1200" dirty="0" smtClean="0">
                <a:solidFill>
                  <a:srgbClr val="343434"/>
                </a:solidFill>
                <a:latin typeface="Times New Roman" pitchFamily="18" charset="0"/>
                <a:ea typeface="+mn-ea"/>
                <a:cs typeface="+mn-cs"/>
              </a:rPr>
              <a:t> if the economy changes.</a:t>
            </a:r>
          </a:p>
          <a:p>
            <a:r>
              <a:rPr lang="en-US" sz="1600" kern="1200" dirty="0" smtClean="0">
                <a:solidFill>
                  <a:srgbClr val="343434"/>
                </a:solidFill>
                <a:latin typeface="Times New Roman" pitchFamily="18" charset="0"/>
                <a:ea typeface="+mn-ea"/>
                <a:cs typeface="+mn-cs"/>
              </a:rPr>
              <a:t>You can buy treasury notes and bonds to lock in rates for a period of time</a:t>
            </a:r>
          </a:p>
          <a:p>
            <a:pPr lvl="0"/>
            <a:r>
              <a:rPr lang="en-US" sz="1600" kern="1200" dirty="0" smtClean="0">
                <a:solidFill>
                  <a:srgbClr val="343434"/>
                </a:solidFill>
                <a:latin typeface="Times New Roman" pitchFamily="18" charset="0"/>
                <a:ea typeface="+mn-ea"/>
                <a:cs typeface="+mn-cs"/>
              </a:rPr>
              <a:t>However, the account is needed for a longer than most of these instruments guarantee rates.</a:t>
            </a:r>
          </a:p>
          <a:p>
            <a:r>
              <a:rPr lang="en-US" sz="1600" kern="1200" dirty="0" smtClean="0">
                <a:solidFill>
                  <a:srgbClr val="343434"/>
                </a:solidFill>
                <a:latin typeface="Times New Roman" pitchFamily="18" charset="0"/>
                <a:ea typeface="+mn-ea"/>
                <a:cs typeface="+mn-cs"/>
              </a:rPr>
              <a:t>Eventually, these instruments mature and you have to reinvest them at then current interest rates.</a:t>
            </a:r>
          </a:p>
          <a:p>
            <a:r>
              <a:rPr lang="en-US" sz="1600" b="1" kern="1200" dirty="0" smtClean="0">
                <a:solidFill>
                  <a:srgbClr val="FF0000"/>
                </a:solidFill>
                <a:latin typeface="Times New Roman" pitchFamily="18" charset="0"/>
                <a:ea typeface="+mn-ea"/>
                <a:cs typeface="+mn-cs"/>
              </a:rPr>
              <a:t>Changes in economic conditions in the past 20 years have led to a dramatic drop in interest rates.</a:t>
            </a:r>
          </a:p>
          <a:p>
            <a:pPr lvl="1"/>
            <a:r>
              <a:rPr lang="en-US" sz="1600" kern="1200" dirty="0" smtClean="0">
                <a:solidFill>
                  <a:srgbClr val="343434"/>
                </a:solidFill>
                <a:latin typeface="Times New Roman" pitchFamily="18" charset="0"/>
                <a:ea typeface="+mn-ea"/>
                <a:cs typeface="+mn-cs"/>
              </a:rPr>
              <a:t>Many companies assumed that interest rates would </a:t>
            </a:r>
            <a:r>
              <a:rPr lang="en-US" sz="1600" kern="1200" dirty="0" smtClean="0">
                <a:solidFill>
                  <a:srgbClr val="FF0000"/>
                </a:solidFill>
                <a:latin typeface="Times New Roman" pitchFamily="18" charset="0"/>
                <a:ea typeface="+mn-ea"/>
                <a:cs typeface="+mn-cs"/>
              </a:rPr>
              <a:t>be </a:t>
            </a:r>
            <a:r>
              <a:rPr lang="en-US" sz="1600" b="1" kern="1200" dirty="0" smtClean="0">
                <a:solidFill>
                  <a:srgbClr val="FF0000"/>
                </a:solidFill>
                <a:latin typeface="Times New Roman" pitchFamily="18" charset="0"/>
                <a:ea typeface="+mn-ea"/>
                <a:cs typeface="+mn-cs"/>
              </a:rPr>
              <a:t>6% to 8% </a:t>
            </a:r>
            <a:r>
              <a:rPr lang="en-US" sz="1600" kern="1200" dirty="0" smtClean="0">
                <a:solidFill>
                  <a:srgbClr val="343434"/>
                </a:solidFill>
                <a:latin typeface="Times New Roman" pitchFamily="18" charset="0"/>
                <a:ea typeface="+mn-ea"/>
                <a:cs typeface="+mn-cs"/>
              </a:rPr>
              <a:t>when products were priced in the </a:t>
            </a:r>
            <a:r>
              <a:rPr lang="en-US" sz="1600" kern="1200" dirty="0" smtClean="0">
                <a:solidFill>
                  <a:srgbClr val="FF0000"/>
                </a:solidFill>
                <a:latin typeface="Times New Roman" pitchFamily="18" charset="0"/>
                <a:ea typeface="+mn-ea"/>
                <a:cs typeface="+mn-cs"/>
              </a:rPr>
              <a:t>1990s</a:t>
            </a:r>
          </a:p>
          <a:p>
            <a:pPr lvl="1"/>
            <a:r>
              <a:rPr lang="en-US" sz="1600" kern="1200" dirty="0" smtClean="0">
                <a:solidFill>
                  <a:srgbClr val="343434"/>
                </a:solidFill>
                <a:latin typeface="Times New Roman" pitchFamily="18" charset="0"/>
                <a:ea typeface="+mn-ea"/>
                <a:cs typeface="+mn-cs"/>
              </a:rPr>
              <a:t>As we all know, they have dropped to</a:t>
            </a:r>
            <a:r>
              <a:rPr lang="en-US" sz="1600" b="1" kern="1200" dirty="0" smtClean="0">
                <a:solidFill>
                  <a:srgbClr val="343434"/>
                </a:solidFill>
                <a:latin typeface="Times New Roman" pitchFamily="18" charset="0"/>
                <a:ea typeface="+mn-ea"/>
                <a:cs typeface="+mn-cs"/>
              </a:rPr>
              <a:t> </a:t>
            </a:r>
            <a:r>
              <a:rPr lang="en-US" sz="1600" b="1" kern="1200" dirty="0" smtClean="0">
                <a:solidFill>
                  <a:srgbClr val="FF0000"/>
                </a:solidFill>
                <a:latin typeface="Times New Roman" pitchFamily="18" charset="0"/>
                <a:ea typeface="+mn-ea"/>
                <a:cs typeface="+mn-cs"/>
              </a:rPr>
              <a:t>3-4%</a:t>
            </a:r>
          </a:p>
          <a:p>
            <a:endParaRPr lang="en-US" dirty="0"/>
          </a:p>
        </p:txBody>
      </p:sp>
      <p:sp>
        <p:nvSpPr>
          <p:cNvPr id="4" name="Slide Number Placeholder 3"/>
          <p:cNvSpPr>
            <a:spLocks noGrp="1"/>
          </p:cNvSpPr>
          <p:nvPr>
            <p:ph type="sldNum" sz="quarter" idx="10"/>
          </p:nvPr>
        </p:nvSpPr>
        <p:spPr/>
        <p:txBody>
          <a:bodyPr/>
          <a:lstStyle/>
          <a:p>
            <a:fld id="{0B870DE7-2E90-4664-9CB5-0BB9362D6BDF}" type="slidenum">
              <a:rPr lang="en-US" smtClean="0"/>
              <a:pPr/>
              <a:t>16</a:t>
            </a:fld>
            <a:endParaRPr lang="en-US"/>
          </a:p>
        </p:txBody>
      </p:sp>
    </p:spTree>
    <p:extLst>
      <p:ext uri="{BB962C8B-B14F-4D97-AF65-F5344CB8AC3E}">
        <p14:creationId xmlns:p14="http://schemas.microsoft.com/office/powerpoint/2010/main" val="2656605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kern="1200" dirty="0" smtClean="0">
                <a:solidFill>
                  <a:srgbClr val="343434"/>
                </a:solidFill>
                <a:latin typeface="Times New Roman" pitchFamily="18" charset="0"/>
                <a:ea typeface="+mn-ea"/>
                <a:cs typeface="+mn-cs"/>
              </a:rPr>
              <a:t>The amount of funds that are withdrawn is dependent on three key things:</a:t>
            </a:r>
          </a:p>
          <a:p>
            <a:r>
              <a:rPr lang="en-US" sz="2000" b="1" kern="1200" dirty="0" smtClean="0">
                <a:solidFill>
                  <a:srgbClr val="343434"/>
                </a:solidFill>
                <a:latin typeface="Times New Roman" pitchFamily="18" charset="0"/>
                <a:ea typeface="+mn-ea"/>
                <a:cs typeface="+mn-cs"/>
              </a:rPr>
              <a:t>1. The number of people that keep their policies up to the point when benefits begin to be paid.</a:t>
            </a:r>
          </a:p>
          <a:p>
            <a:pPr lvl="0"/>
            <a:r>
              <a:rPr lang="en-US" sz="2000" kern="1200" dirty="0" smtClean="0">
                <a:solidFill>
                  <a:srgbClr val="343434"/>
                </a:solidFill>
                <a:latin typeface="Times New Roman" pitchFamily="18" charset="0"/>
                <a:ea typeface="+mn-ea"/>
                <a:cs typeface="+mn-cs"/>
              </a:rPr>
              <a:t>Recall that the savings account is shared for all the policyholder:</a:t>
            </a:r>
          </a:p>
          <a:p>
            <a:pPr marL="342900" lvl="0" indent="-342900">
              <a:buFont typeface="Arial"/>
              <a:buChar char="•"/>
            </a:pPr>
            <a:r>
              <a:rPr lang="en-US" sz="2000" kern="1200" dirty="0" smtClean="0">
                <a:solidFill>
                  <a:srgbClr val="343434"/>
                </a:solidFill>
                <a:latin typeface="Times New Roman" pitchFamily="18" charset="0"/>
                <a:ea typeface="+mn-ea"/>
                <a:cs typeface="+mn-cs"/>
              </a:rPr>
              <a:t>People that die or cancel their policies don't take a share of the account with them when they leave</a:t>
            </a:r>
          </a:p>
          <a:p>
            <a:pPr marL="342900" lvl="0" indent="-342900">
              <a:buFont typeface="Arial"/>
              <a:buChar char="•"/>
            </a:pPr>
            <a:r>
              <a:rPr lang="en-US" sz="2000" kern="1200" dirty="0" smtClean="0">
                <a:solidFill>
                  <a:srgbClr val="343434"/>
                </a:solidFill>
                <a:latin typeface="Times New Roman" pitchFamily="18" charset="0"/>
                <a:ea typeface="+mn-ea"/>
                <a:cs typeface="+mn-cs"/>
              </a:rPr>
              <a:t>This is taken into consideration when the level payment amounts are calculated</a:t>
            </a:r>
          </a:p>
          <a:p>
            <a:pPr marL="342900" lvl="0" indent="-342900">
              <a:buFont typeface="Arial"/>
              <a:buChar char="•"/>
            </a:pPr>
            <a:r>
              <a:rPr lang="en-US" sz="2000" kern="1200" dirty="0" smtClean="0">
                <a:solidFill>
                  <a:srgbClr val="343434"/>
                </a:solidFill>
                <a:latin typeface="Times New Roman" pitchFamily="18" charset="0"/>
                <a:ea typeface="+mn-ea"/>
                <a:cs typeface="+mn-cs"/>
              </a:rPr>
              <a:t>If policyholders could withdraw some amount when they die or cancel their policies, the payment amounts would have to be much higher.</a:t>
            </a:r>
          </a:p>
          <a:p>
            <a:endParaRPr lang="en-US" sz="2000" kern="1200" dirty="0" smtClean="0">
              <a:solidFill>
                <a:srgbClr val="343434"/>
              </a:solidFill>
              <a:latin typeface="Times New Roman" pitchFamily="18" charset="0"/>
              <a:ea typeface="+mn-ea"/>
              <a:cs typeface="+mn-cs"/>
            </a:endParaRPr>
          </a:p>
          <a:p>
            <a:r>
              <a:rPr lang="en-US" sz="2000" kern="1200" dirty="0" smtClean="0">
                <a:solidFill>
                  <a:srgbClr val="343434"/>
                </a:solidFill>
                <a:latin typeface="Times New Roman" pitchFamily="18" charset="0"/>
                <a:ea typeface="+mn-ea"/>
                <a:cs typeface="+mn-cs"/>
              </a:rPr>
              <a:t>If more people than expected keep their policies to the point when benefits begin to be withdrawn, there will not be enough to pay everyone's benefits.</a:t>
            </a:r>
          </a:p>
          <a:p>
            <a:r>
              <a:rPr lang="en-US" sz="2000" kern="1200" dirty="0" smtClean="0">
                <a:solidFill>
                  <a:srgbClr val="343434"/>
                </a:solidFill>
                <a:latin typeface="Times New Roman" pitchFamily="18" charset="0"/>
                <a:ea typeface="+mn-ea"/>
                <a:cs typeface="+mn-cs"/>
              </a:rPr>
              <a:t>In general,</a:t>
            </a:r>
            <a:r>
              <a:rPr lang="en-US" sz="2000" kern="1200" baseline="0" dirty="0" smtClean="0">
                <a:solidFill>
                  <a:srgbClr val="343434"/>
                </a:solidFill>
                <a:latin typeface="Times New Roman" pitchFamily="18" charset="0"/>
                <a:ea typeface="+mn-ea"/>
                <a:cs typeface="+mn-cs"/>
              </a:rPr>
              <a:t> t</a:t>
            </a:r>
            <a:r>
              <a:rPr lang="en-US" sz="2000" kern="1200" dirty="0" smtClean="0">
                <a:solidFill>
                  <a:srgbClr val="343434"/>
                </a:solidFill>
                <a:latin typeface="Times New Roman" pitchFamily="18" charset="0"/>
                <a:ea typeface="+mn-ea"/>
                <a:cs typeface="+mn-cs"/>
              </a:rPr>
              <a:t>his has been the case for LTC</a:t>
            </a:r>
            <a:r>
              <a:rPr lang="en-US" sz="2000" kern="1200" baseline="0" dirty="0" smtClean="0">
                <a:solidFill>
                  <a:srgbClr val="343434"/>
                </a:solidFill>
                <a:latin typeface="Times New Roman" pitchFamily="18" charset="0"/>
                <a:ea typeface="+mn-ea"/>
                <a:cs typeface="+mn-cs"/>
              </a:rPr>
              <a:t> insurance policies</a:t>
            </a:r>
          </a:p>
          <a:p>
            <a:pPr marL="342900" indent="-342900">
              <a:buFont typeface="Arial"/>
              <a:buChar char="•"/>
            </a:pPr>
            <a:r>
              <a:rPr lang="en-US" sz="2000" kern="1200" dirty="0" smtClean="0">
                <a:solidFill>
                  <a:srgbClr val="343434"/>
                </a:solidFill>
                <a:latin typeface="Times New Roman" pitchFamily="18" charset="0"/>
                <a:ea typeface="+mn-ea"/>
                <a:cs typeface="+mn-cs"/>
              </a:rPr>
              <a:t>People are living longer than were expected 20 years ago</a:t>
            </a:r>
          </a:p>
          <a:p>
            <a:pPr marL="342900" indent="-342900">
              <a:buFont typeface="Arial"/>
              <a:buChar char="•"/>
            </a:pPr>
            <a:r>
              <a:rPr lang="en-US" sz="2000" kern="1200" dirty="0" smtClean="0">
                <a:solidFill>
                  <a:srgbClr val="343434"/>
                </a:solidFill>
                <a:latin typeface="Times New Roman" pitchFamily="18" charset="0"/>
                <a:ea typeface="+mn-ea"/>
                <a:cs typeface="+mn-cs"/>
              </a:rPr>
              <a:t>More people are keeping their policies than were originally expected</a:t>
            </a:r>
            <a:endParaRPr lang="en-US" dirty="0" smtClean="0"/>
          </a:p>
          <a:p>
            <a:pPr marL="342900" lvl="0" indent="-342900">
              <a:buFont typeface="Arial"/>
              <a:buChar char="•"/>
            </a:pPr>
            <a:endParaRPr lang="en-US" sz="2000" kern="1200" dirty="0" smtClean="0">
              <a:solidFill>
                <a:srgbClr val="343434"/>
              </a:solidFill>
              <a:latin typeface="Times New Roman" pitchFamily="18" charset="0"/>
              <a:ea typeface="+mn-ea"/>
              <a:cs typeface="+mn-cs"/>
            </a:endParaRPr>
          </a:p>
          <a:p>
            <a:r>
              <a:rPr lang="en-US" sz="2000" b="1" kern="1200" dirty="0" smtClean="0">
                <a:solidFill>
                  <a:srgbClr val="343434"/>
                </a:solidFill>
                <a:latin typeface="Times New Roman" pitchFamily="18" charset="0"/>
                <a:ea typeface="+mn-ea"/>
                <a:cs typeface="+mn-cs"/>
              </a:rPr>
              <a:t>2. Of the people who keep their policies, the number of people who use benefits.</a:t>
            </a:r>
          </a:p>
          <a:p>
            <a:pPr lvl="0"/>
            <a:r>
              <a:rPr lang="en-US" sz="2000" kern="1200" dirty="0" smtClean="0">
                <a:solidFill>
                  <a:srgbClr val="343434"/>
                </a:solidFill>
                <a:latin typeface="Times New Roman" pitchFamily="18" charset="0"/>
                <a:ea typeface="+mn-ea"/>
                <a:cs typeface="+mn-cs"/>
              </a:rPr>
              <a:t>For most insurance companies, the chance of using benefits is generally based on past observations:</a:t>
            </a:r>
          </a:p>
          <a:p>
            <a:pPr marL="342900" lvl="0" indent="-342900">
              <a:buFont typeface="Arial"/>
              <a:buChar char="•"/>
            </a:pPr>
            <a:r>
              <a:rPr lang="en-US" sz="2000" kern="1200" dirty="0" smtClean="0">
                <a:solidFill>
                  <a:srgbClr val="343434"/>
                </a:solidFill>
                <a:latin typeface="Times New Roman" pitchFamily="18" charset="0"/>
                <a:ea typeface="+mn-ea"/>
                <a:cs typeface="+mn-cs"/>
              </a:rPr>
              <a:t>Early on, public studies were used</a:t>
            </a:r>
          </a:p>
          <a:p>
            <a:pPr marL="342900" lvl="0" indent="-342900">
              <a:buFont typeface="Arial"/>
              <a:buChar char="•"/>
            </a:pPr>
            <a:r>
              <a:rPr lang="en-US" sz="2000" kern="1200" dirty="0" smtClean="0">
                <a:solidFill>
                  <a:srgbClr val="343434"/>
                </a:solidFill>
                <a:latin typeface="Times New Roman" pitchFamily="18" charset="0"/>
                <a:ea typeface="+mn-ea"/>
                <a:cs typeface="+mn-cs"/>
              </a:rPr>
              <a:t>Later, industry studies developed by the SOA or consulting firms were used</a:t>
            </a:r>
          </a:p>
          <a:p>
            <a:pPr marL="342900" lvl="0" indent="-342900">
              <a:buFont typeface="Arial"/>
              <a:buChar char="•"/>
            </a:pPr>
            <a:r>
              <a:rPr lang="en-US" sz="2000" kern="1200" dirty="0" smtClean="0">
                <a:solidFill>
                  <a:srgbClr val="343434"/>
                </a:solidFill>
                <a:latin typeface="Times New Roman" pitchFamily="18" charset="0"/>
                <a:ea typeface="+mn-ea"/>
                <a:cs typeface="+mn-cs"/>
              </a:rPr>
              <a:t>Today, many carriers use their own experience</a:t>
            </a:r>
          </a:p>
          <a:p>
            <a:r>
              <a:rPr lang="en-US" sz="2000" kern="1200" dirty="0" smtClean="0">
                <a:solidFill>
                  <a:srgbClr val="343434"/>
                </a:solidFill>
                <a:latin typeface="Times New Roman" pitchFamily="18" charset="0"/>
                <a:ea typeface="+mn-ea"/>
                <a:cs typeface="+mn-cs"/>
              </a:rPr>
              <a:t>In general, the chance of becoming disabled is not much different than it was 20 years ago</a:t>
            </a:r>
          </a:p>
          <a:p>
            <a:pPr lvl="0"/>
            <a:r>
              <a:rPr lang="en-US" sz="2000" kern="1200" dirty="0" smtClean="0">
                <a:solidFill>
                  <a:srgbClr val="343434"/>
                </a:solidFill>
                <a:latin typeface="Times New Roman" pitchFamily="18" charset="0"/>
                <a:ea typeface="+mn-ea"/>
                <a:cs typeface="+mn-cs"/>
              </a:rPr>
              <a:t>However, we have learned much about the effects of risk selection:</a:t>
            </a:r>
          </a:p>
          <a:p>
            <a:pPr marL="342900" lvl="0" indent="-342900">
              <a:buFont typeface="Arial"/>
              <a:buChar char="•"/>
            </a:pPr>
            <a:r>
              <a:rPr lang="en-US" sz="2000" kern="1200" dirty="0" smtClean="0">
                <a:solidFill>
                  <a:srgbClr val="343434"/>
                </a:solidFill>
                <a:latin typeface="Times New Roman" pitchFamily="18" charset="0"/>
                <a:ea typeface="+mn-ea"/>
                <a:cs typeface="+mn-cs"/>
              </a:rPr>
              <a:t>How much effect it has and how long it takes to wear-off</a:t>
            </a:r>
          </a:p>
          <a:p>
            <a:endParaRPr lang="en-US" dirty="0" smtClean="0"/>
          </a:p>
          <a:p>
            <a:r>
              <a:rPr lang="en-US" sz="2000" b="1" kern="1200" dirty="0" smtClean="0">
                <a:solidFill>
                  <a:srgbClr val="343434"/>
                </a:solidFill>
                <a:latin typeface="Times New Roman" pitchFamily="18" charset="0"/>
                <a:ea typeface="+mn-ea"/>
                <a:cs typeface="+mn-cs"/>
              </a:rPr>
              <a:t>3. The amount that is paid out to those people that use the benefits.</a:t>
            </a:r>
          </a:p>
          <a:p>
            <a:r>
              <a:rPr lang="en-US" sz="2000" kern="1200" dirty="0" smtClean="0">
                <a:solidFill>
                  <a:srgbClr val="343434"/>
                </a:solidFill>
                <a:latin typeface="Times New Roman" pitchFamily="18" charset="0"/>
                <a:ea typeface="+mn-ea"/>
                <a:cs typeface="+mn-cs"/>
              </a:rPr>
              <a:t>Recall that a lump sum benefit is not paid when people become disabled</a:t>
            </a:r>
          </a:p>
          <a:p>
            <a:pPr marL="342900" indent="-342900">
              <a:buFont typeface="Arial"/>
              <a:buChar char="•"/>
            </a:pPr>
            <a:r>
              <a:rPr lang="en-US" sz="2000" kern="1200" dirty="0" smtClean="0">
                <a:solidFill>
                  <a:srgbClr val="343434"/>
                </a:solidFill>
                <a:latin typeface="Times New Roman" pitchFamily="18" charset="0"/>
                <a:ea typeface="+mn-ea"/>
                <a:cs typeface="+mn-cs"/>
              </a:rPr>
              <a:t>LTC expenses incurred, up to a maximum amount per day, is paid for each day a person is disabled</a:t>
            </a:r>
          </a:p>
          <a:p>
            <a:pPr lvl="0"/>
            <a:r>
              <a:rPr lang="en-US" sz="2000" kern="1200" dirty="0" smtClean="0">
                <a:solidFill>
                  <a:srgbClr val="343434"/>
                </a:solidFill>
                <a:latin typeface="Times New Roman" pitchFamily="18" charset="0"/>
                <a:ea typeface="+mn-ea"/>
                <a:cs typeface="+mn-cs"/>
              </a:rPr>
              <a:t>Therefore, the amount paid to a person that receives benefits will not be known in advance.  It will depend on:</a:t>
            </a:r>
          </a:p>
          <a:p>
            <a:pPr marL="342900" lvl="0" indent="-342900">
              <a:buFont typeface="Arial"/>
              <a:buChar char="•"/>
            </a:pPr>
            <a:r>
              <a:rPr lang="en-US" sz="2000" kern="1200" dirty="0" smtClean="0">
                <a:solidFill>
                  <a:srgbClr val="343434"/>
                </a:solidFill>
                <a:latin typeface="Times New Roman" pitchFamily="18" charset="0"/>
                <a:ea typeface="+mn-ea"/>
                <a:cs typeface="+mn-cs"/>
              </a:rPr>
              <a:t>The number of days the person is disabled</a:t>
            </a:r>
          </a:p>
          <a:p>
            <a:pPr marL="342900" lvl="0" indent="-342900">
              <a:buFont typeface="Arial"/>
              <a:buChar char="•"/>
            </a:pPr>
            <a:r>
              <a:rPr lang="en-US" sz="2000" kern="1200" dirty="0" smtClean="0">
                <a:solidFill>
                  <a:srgbClr val="343434"/>
                </a:solidFill>
                <a:latin typeface="Times New Roman" pitchFamily="18" charset="0"/>
                <a:ea typeface="+mn-ea"/>
                <a:cs typeface="+mn-cs"/>
              </a:rPr>
              <a:t>How long they are disabled</a:t>
            </a:r>
          </a:p>
          <a:p>
            <a:pPr marL="342900" lvl="0" indent="-342900">
              <a:buFont typeface="Arial"/>
              <a:buChar char="•"/>
            </a:pPr>
            <a:r>
              <a:rPr lang="en-US" sz="2000" kern="1200" dirty="0" smtClean="0">
                <a:solidFill>
                  <a:srgbClr val="343434"/>
                </a:solidFill>
                <a:latin typeface="Times New Roman" pitchFamily="18" charset="0"/>
                <a:ea typeface="+mn-ea"/>
                <a:cs typeface="+mn-cs"/>
              </a:rPr>
              <a:t>The cost of their care</a:t>
            </a:r>
          </a:p>
          <a:p>
            <a:r>
              <a:rPr lang="en-US" sz="2000" kern="1200" dirty="0" smtClean="0">
                <a:solidFill>
                  <a:srgbClr val="343434"/>
                </a:solidFill>
                <a:latin typeface="Times New Roman" pitchFamily="18" charset="0"/>
                <a:ea typeface="+mn-ea"/>
                <a:cs typeface="+mn-cs"/>
              </a:rPr>
              <a:t>As with the chance of using benefits, the amount paid to those people that use benefits is estimated based on past observations</a:t>
            </a:r>
          </a:p>
          <a:p>
            <a:endParaRPr lang="en-US" sz="2000" kern="1200" dirty="0" smtClean="0">
              <a:solidFill>
                <a:srgbClr val="343434"/>
              </a:solidFill>
              <a:latin typeface="Times New Roman" pitchFamily="18" charset="0"/>
              <a:ea typeface="+mn-ea"/>
              <a:cs typeface="+mn-cs"/>
            </a:endParaRPr>
          </a:p>
          <a:p>
            <a:r>
              <a:rPr lang="en-US" sz="2000" kern="1200" dirty="0" smtClean="0">
                <a:solidFill>
                  <a:srgbClr val="343434"/>
                </a:solidFill>
                <a:latin typeface="Times New Roman" pitchFamily="18" charset="0"/>
                <a:ea typeface="+mn-ea"/>
                <a:cs typeface="+mn-cs"/>
              </a:rPr>
              <a:t>There has been a shift in where care is delivered when compared to the 1990s</a:t>
            </a:r>
          </a:p>
          <a:p>
            <a:pPr marL="342900" indent="-342900">
              <a:buFont typeface="Arial"/>
              <a:buChar char="•"/>
            </a:pPr>
            <a:r>
              <a:rPr lang="en-US" sz="2000" kern="1200" dirty="0" smtClean="0">
                <a:solidFill>
                  <a:srgbClr val="343434"/>
                </a:solidFill>
                <a:latin typeface="Times New Roman" pitchFamily="18" charset="0"/>
                <a:ea typeface="+mn-ea"/>
                <a:cs typeface="+mn-cs"/>
              </a:rPr>
              <a:t>More people are receiving care in assisted living facilities instead of nursing homes</a:t>
            </a:r>
          </a:p>
          <a:p>
            <a:pPr marL="342900" indent="-342900">
              <a:buFont typeface="Arial"/>
              <a:buChar char="•"/>
            </a:pPr>
            <a:r>
              <a:rPr lang="en-US" sz="2000" kern="1200" dirty="0" smtClean="0">
                <a:solidFill>
                  <a:srgbClr val="343434"/>
                </a:solidFill>
                <a:latin typeface="Times New Roman" pitchFamily="18" charset="0"/>
                <a:ea typeface="+mn-ea"/>
                <a:cs typeface="+mn-cs"/>
              </a:rPr>
              <a:t>People live longer in assisted living facilities than nursing homes</a:t>
            </a:r>
          </a:p>
          <a:p>
            <a:pPr marL="342900" indent="-342900">
              <a:buFont typeface="Arial"/>
              <a:buChar char="•"/>
            </a:pPr>
            <a:r>
              <a:rPr lang="en-US" sz="2000" kern="1200" dirty="0" smtClean="0">
                <a:solidFill>
                  <a:srgbClr val="343434"/>
                </a:solidFill>
                <a:latin typeface="Times New Roman" pitchFamily="18" charset="0"/>
                <a:ea typeface="+mn-ea"/>
                <a:cs typeface="+mn-cs"/>
              </a:rPr>
              <a:t>This has extended the amount of time that and amount of benefits that are paid</a:t>
            </a:r>
          </a:p>
          <a:p>
            <a:endParaRPr lang="en-US" dirty="0"/>
          </a:p>
        </p:txBody>
      </p:sp>
      <p:sp>
        <p:nvSpPr>
          <p:cNvPr id="4" name="Slide Number Placeholder 3"/>
          <p:cNvSpPr>
            <a:spLocks noGrp="1"/>
          </p:cNvSpPr>
          <p:nvPr>
            <p:ph type="sldNum" sz="quarter" idx="10"/>
          </p:nvPr>
        </p:nvSpPr>
        <p:spPr/>
        <p:txBody>
          <a:bodyPr/>
          <a:lstStyle/>
          <a:p>
            <a:fld id="{0B870DE7-2E90-4664-9CB5-0BB9362D6BDF}" type="slidenum">
              <a:rPr lang="en-US" smtClean="0"/>
              <a:pPr/>
              <a:t>17</a:t>
            </a:fld>
            <a:endParaRPr lang="en-US"/>
          </a:p>
        </p:txBody>
      </p:sp>
    </p:spTree>
    <p:extLst>
      <p:ext uri="{BB962C8B-B14F-4D97-AF65-F5344CB8AC3E}">
        <p14:creationId xmlns:p14="http://schemas.microsoft.com/office/powerpoint/2010/main" val="3068114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kern="1200" dirty="0" smtClean="0">
                <a:solidFill>
                  <a:srgbClr val="343434"/>
                </a:solidFill>
                <a:latin typeface="Times New Roman" pitchFamily="18" charset="0"/>
                <a:ea typeface="+mn-ea"/>
                <a:cs typeface="+mn-cs"/>
              </a:rPr>
              <a:t>2. Of the people who keep their policies, the number of people who use benefits.</a:t>
            </a:r>
          </a:p>
          <a:p>
            <a:pPr lvl="0"/>
            <a:r>
              <a:rPr lang="en-US" sz="2000" kern="1200" dirty="0" smtClean="0">
                <a:solidFill>
                  <a:srgbClr val="343434"/>
                </a:solidFill>
                <a:latin typeface="Times New Roman" pitchFamily="18" charset="0"/>
                <a:ea typeface="+mn-ea"/>
                <a:cs typeface="+mn-cs"/>
              </a:rPr>
              <a:t>For most insurance companies, the chance of using benefits is generally based on past observations:</a:t>
            </a:r>
          </a:p>
          <a:p>
            <a:pPr lvl="1"/>
            <a:r>
              <a:rPr lang="en-US" sz="2000" kern="1200" dirty="0" smtClean="0">
                <a:solidFill>
                  <a:srgbClr val="343434"/>
                </a:solidFill>
                <a:latin typeface="Times New Roman" pitchFamily="18" charset="0"/>
                <a:ea typeface="+mn-ea"/>
                <a:cs typeface="+mn-cs"/>
              </a:rPr>
              <a:t>Early on, public studies were used</a:t>
            </a:r>
          </a:p>
          <a:p>
            <a:pPr lvl="1"/>
            <a:r>
              <a:rPr lang="en-US" sz="2000" kern="1200" dirty="0" smtClean="0">
                <a:solidFill>
                  <a:srgbClr val="343434"/>
                </a:solidFill>
                <a:latin typeface="Times New Roman" pitchFamily="18" charset="0"/>
                <a:ea typeface="+mn-ea"/>
                <a:cs typeface="+mn-cs"/>
              </a:rPr>
              <a:t>Later, industry studies developed by the SOA or consulting firms were used</a:t>
            </a:r>
          </a:p>
          <a:p>
            <a:pPr lvl="1"/>
            <a:r>
              <a:rPr lang="en-US" sz="2000" kern="1200" dirty="0" smtClean="0">
                <a:solidFill>
                  <a:srgbClr val="343434"/>
                </a:solidFill>
                <a:latin typeface="Times New Roman" pitchFamily="18" charset="0"/>
                <a:ea typeface="+mn-ea"/>
                <a:cs typeface="+mn-cs"/>
              </a:rPr>
              <a:t>Today, many carriers use their own experience</a:t>
            </a:r>
          </a:p>
          <a:p>
            <a:r>
              <a:rPr lang="en-US" sz="2000" kern="1200" dirty="0" smtClean="0">
                <a:solidFill>
                  <a:srgbClr val="343434"/>
                </a:solidFill>
                <a:latin typeface="Times New Roman" pitchFamily="18" charset="0"/>
                <a:ea typeface="+mn-ea"/>
                <a:cs typeface="+mn-cs"/>
              </a:rPr>
              <a:t>In general, the chance of becoming disabled is not much different than it was 20 years ago</a:t>
            </a:r>
          </a:p>
          <a:p>
            <a:pPr lvl="0"/>
            <a:r>
              <a:rPr lang="en-US" sz="2000" kern="1200" dirty="0" smtClean="0">
                <a:solidFill>
                  <a:srgbClr val="343434"/>
                </a:solidFill>
                <a:latin typeface="Times New Roman" pitchFamily="18" charset="0"/>
                <a:ea typeface="+mn-ea"/>
                <a:cs typeface="+mn-cs"/>
              </a:rPr>
              <a:t>However, we have learned much about the effects of risk selection:</a:t>
            </a:r>
          </a:p>
          <a:p>
            <a:pPr lvl="1"/>
            <a:r>
              <a:rPr lang="en-US" sz="2000" kern="1200" dirty="0" smtClean="0">
                <a:solidFill>
                  <a:srgbClr val="343434"/>
                </a:solidFill>
                <a:latin typeface="Times New Roman" pitchFamily="18" charset="0"/>
                <a:ea typeface="+mn-ea"/>
                <a:cs typeface="+mn-cs"/>
              </a:rPr>
              <a:t>How much effect it has and how long it takes to wear-off</a:t>
            </a:r>
          </a:p>
          <a:p>
            <a:endParaRPr lang="en-US" dirty="0"/>
          </a:p>
        </p:txBody>
      </p:sp>
      <p:sp>
        <p:nvSpPr>
          <p:cNvPr id="4" name="Slide Number Placeholder 3"/>
          <p:cNvSpPr>
            <a:spLocks noGrp="1"/>
          </p:cNvSpPr>
          <p:nvPr>
            <p:ph type="sldNum" sz="quarter" idx="10"/>
          </p:nvPr>
        </p:nvSpPr>
        <p:spPr/>
        <p:txBody>
          <a:bodyPr/>
          <a:lstStyle/>
          <a:p>
            <a:fld id="{0B870DE7-2E90-4664-9CB5-0BB9362D6BDF}" type="slidenum">
              <a:rPr lang="en-US" smtClean="0"/>
              <a:pPr/>
              <a:t>18</a:t>
            </a:fld>
            <a:endParaRPr lang="en-US"/>
          </a:p>
        </p:txBody>
      </p:sp>
    </p:spTree>
    <p:extLst>
      <p:ext uri="{BB962C8B-B14F-4D97-AF65-F5344CB8AC3E}">
        <p14:creationId xmlns:p14="http://schemas.microsoft.com/office/powerpoint/2010/main" val="306811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kern="1200" dirty="0" smtClean="0">
                <a:solidFill>
                  <a:srgbClr val="343434"/>
                </a:solidFill>
                <a:latin typeface="Times New Roman" pitchFamily="18" charset="0"/>
                <a:ea typeface="+mn-ea"/>
                <a:cs typeface="+mn-cs"/>
              </a:rPr>
              <a:t>3. The amount that is paid out to those people that use the benefits.</a:t>
            </a:r>
          </a:p>
          <a:p>
            <a:r>
              <a:rPr lang="en-US" sz="2000" kern="1200" dirty="0" smtClean="0">
                <a:solidFill>
                  <a:srgbClr val="343434"/>
                </a:solidFill>
                <a:latin typeface="Times New Roman" pitchFamily="18" charset="0"/>
                <a:ea typeface="+mn-ea"/>
                <a:cs typeface="+mn-cs"/>
              </a:rPr>
              <a:t>Recall that a lump sum benefit is not paid when people become disabled</a:t>
            </a:r>
          </a:p>
          <a:p>
            <a:pPr lvl="1"/>
            <a:r>
              <a:rPr lang="en-US" sz="2000" kern="1200" dirty="0" smtClean="0">
                <a:solidFill>
                  <a:srgbClr val="343434"/>
                </a:solidFill>
                <a:latin typeface="Times New Roman" pitchFamily="18" charset="0"/>
                <a:ea typeface="+mn-ea"/>
                <a:cs typeface="+mn-cs"/>
              </a:rPr>
              <a:t>LTC expenses incurred, up to a maximum amount per day, is paid for each day a person is disabled</a:t>
            </a:r>
          </a:p>
          <a:p>
            <a:pPr lvl="0"/>
            <a:r>
              <a:rPr lang="en-US" sz="2000" kern="1200" dirty="0" smtClean="0">
                <a:solidFill>
                  <a:srgbClr val="343434"/>
                </a:solidFill>
                <a:latin typeface="Times New Roman" pitchFamily="18" charset="0"/>
                <a:ea typeface="+mn-ea"/>
                <a:cs typeface="+mn-cs"/>
              </a:rPr>
              <a:t>Therefore, the amount paid to a person that receives benefits will not be known in advance.  It will depend on:</a:t>
            </a:r>
          </a:p>
          <a:p>
            <a:pPr lvl="1"/>
            <a:r>
              <a:rPr lang="en-US" sz="2000" kern="1200" dirty="0" smtClean="0">
                <a:solidFill>
                  <a:srgbClr val="343434"/>
                </a:solidFill>
                <a:latin typeface="Times New Roman" pitchFamily="18" charset="0"/>
                <a:ea typeface="+mn-ea"/>
                <a:cs typeface="+mn-cs"/>
              </a:rPr>
              <a:t>The number of days the person is disabled</a:t>
            </a:r>
          </a:p>
          <a:p>
            <a:pPr lvl="1"/>
            <a:r>
              <a:rPr lang="en-US" sz="2000" kern="1200" dirty="0" smtClean="0">
                <a:solidFill>
                  <a:srgbClr val="343434"/>
                </a:solidFill>
                <a:latin typeface="Times New Roman" pitchFamily="18" charset="0"/>
                <a:ea typeface="+mn-ea"/>
                <a:cs typeface="+mn-cs"/>
              </a:rPr>
              <a:t>How long they are disabled</a:t>
            </a:r>
          </a:p>
          <a:p>
            <a:pPr lvl="1"/>
            <a:r>
              <a:rPr lang="en-US" sz="2000" kern="1200" dirty="0" smtClean="0">
                <a:solidFill>
                  <a:srgbClr val="343434"/>
                </a:solidFill>
                <a:latin typeface="Times New Roman" pitchFamily="18" charset="0"/>
                <a:ea typeface="+mn-ea"/>
                <a:cs typeface="+mn-cs"/>
              </a:rPr>
              <a:t>The cost of their care</a:t>
            </a:r>
          </a:p>
          <a:p>
            <a:r>
              <a:rPr lang="en-US" sz="2000" kern="1200" dirty="0" smtClean="0">
                <a:solidFill>
                  <a:srgbClr val="343434"/>
                </a:solidFill>
                <a:latin typeface="Times New Roman" pitchFamily="18" charset="0"/>
                <a:ea typeface="+mn-ea"/>
                <a:cs typeface="+mn-cs"/>
              </a:rPr>
              <a:t>As with the chance of using benefits, the amount paid to those people that use benefits is estimated based on past observations</a:t>
            </a:r>
          </a:p>
          <a:p>
            <a:r>
              <a:rPr lang="en-US" sz="2000" kern="1200" dirty="0" smtClean="0">
                <a:solidFill>
                  <a:srgbClr val="343434"/>
                </a:solidFill>
                <a:latin typeface="Times New Roman" pitchFamily="18" charset="0"/>
                <a:ea typeface="+mn-ea"/>
                <a:cs typeface="+mn-cs"/>
              </a:rPr>
              <a:t>There has been a shift in where care is delivered when compared to the 1990s</a:t>
            </a:r>
          </a:p>
          <a:p>
            <a:pPr lvl="1"/>
            <a:r>
              <a:rPr lang="en-US" sz="2000" kern="1200" dirty="0" smtClean="0">
                <a:solidFill>
                  <a:srgbClr val="343434"/>
                </a:solidFill>
                <a:latin typeface="Times New Roman" pitchFamily="18" charset="0"/>
                <a:ea typeface="+mn-ea"/>
                <a:cs typeface="+mn-cs"/>
              </a:rPr>
              <a:t>More people are receiving care in assisted living facilities instead of nursing homes</a:t>
            </a:r>
          </a:p>
          <a:p>
            <a:pPr lvl="1"/>
            <a:r>
              <a:rPr lang="en-US" sz="2000" kern="1200" dirty="0" smtClean="0">
                <a:solidFill>
                  <a:srgbClr val="343434"/>
                </a:solidFill>
                <a:latin typeface="Times New Roman" pitchFamily="18" charset="0"/>
                <a:ea typeface="+mn-ea"/>
                <a:cs typeface="+mn-cs"/>
              </a:rPr>
              <a:t>People live longer in assisted living facilities than nursing homes</a:t>
            </a:r>
          </a:p>
          <a:p>
            <a:pPr lvl="1"/>
            <a:r>
              <a:rPr lang="en-US" sz="2000" kern="1200" dirty="0" smtClean="0">
                <a:solidFill>
                  <a:srgbClr val="343434"/>
                </a:solidFill>
                <a:latin typeface="Times New Roman" pitchFamily="18" charset="0"/>
                <a:ea typeface="+mn-ea"/>
                <a:cs typeface="+mn-cs"/>
              </a:rPr>
              <a:t>This has extended the amount of time that and amount of benefits that are paid</a:t>
            </a:r>
            <a:endParaRPr lang="en-US" dirty="0" smtClean="0"/>
          </a:p>
          <a:p>
            <a:pPr lvl="1"/>
            <a:endParaRPr lang="en-US" sz="2000" kern="1200" dirty="0" smtClean="0">
              <a:solidFill>
                <a:srgbClr val="343434"/>
              </a:solidFill>
              <a:latin typeface="Times New Roman" pitchFamily="18"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0B870DE7-2E90-4664-9CB5-0BB9362D6BDF}" type="slidenum">
              <a:rPr lang="en-US" smtClean="0"/>
              <a:pPr/>
              <a:t>19</a:t>
            </a:fld>
            <a:endParaRPr lang="en-US"/>
          </a:p>
        </p:txBody>
      </p:sp>
    </p:spTree>
    <p:extLst>
      <p:ext uri="{BB962C8B-B14F-4D97-AF65-F5344CB8AC3E}">
        <p14:creationId xmlns:p14="http://schemas.microsoft.com/office/powerpoint/2010/main" val="3068114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485559-56CE-42B0-92D4-BD9824CE03E3}" type="slidenum">
              <a:rPr lang="en-US"/>
              <a:pPr/>
              <a:t>20</a:t>
            </a:fld>
            <a:endParaRPr lang="en-US"/>
          </a:p>
        </p:txBody>
      </p:sp>
      <p:sp>
        <p:nvSpPr>
          <p:cNvPr id="1160194" name="Rectangle 2"/>
          <p:cNvSpPr>
            <a:spLocks noGrp="1" noRot="1" noChangeAspect="1" noChangeArrowheads="1" noTextEdit="1"/>
          </p:cNvSpPr>
          <p:nvPr>
            <p:ph type="sldImg"/>
          </p:nvPr>
        </p:nvSpPr>
        <p:spPr>
          <a:ln/>
        </p:spPr>
      </p:sp>
      <p:sp>
        <p:nvSpPr>
          <p:cNvPr id="11601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531455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solidFill>
                  <a:srgbClr val="343434"/>
                </a:solidFill>
              </a:rPr>
              <a:t>A person will need to have $10,000 in 10 years (2025)</a:t>
            </a:r>
          </a:p>
          <a:p>
            <a:pPr lvl="1"/>
            <a:r>
              <a:rPr lang="en-US" sz="2000" dirty="0">
                <a:solidFill>
                  <a:srgbClr val="343434"/>
                </a:solidFill>
              </a:rPr>
              <a:t>He opens a savings account which pays 0% interest (for simplicity)</a:t>
            </a:r>
          </a:p>
          <a:p>
            <a:pPr lvl="1"/>
            <a:r>
              <a:rPr lang="en-US" sz="2000" dirty="0">
                <a:solidFill>
                  <a:srgbClr val="343434"/>
                </a:solidFill>
              </a:rPr>
              <a:t>He wants to put an equal amount into the account every year</a:t>
            </a:r>
          </a:p>
          <a:p>
            <a:pPr lvl="1"/>
            <a:r>
              <a:rPr lang="en-US" sz="2000" dirty="0">
                <a:solidFill>
                  <a:srgbClr val="343434"/>
                </a:solidFill>
              </a:rPr>
              <a:t>This amount is $1,000 ($10,000 divided by 10 annual payments)</a:t>
            </a:r>
          </a:p>
        </p:txBody>
      </p:sp>
      <p:sp>
        <p:nvSpPr>
          <p:cNvPr id="4" name="Slide Number Placeholder 3"/>
          <p:cNvSpPr>
            <a:spLocks noGrp="1"/>
          </p:cNvSpPr>
          <p:nvPr>
            <p:ph type="sldNum" sz="quarter" idx="10"/>
          </p:nvPr>
        </p:nvSpPr>
        <p:spPr/>
        <p:txBody>
          <a:bodyPr/>
          <a:lstStyle/>
          <a:p>
            <a:fld id="{0B870DE7-2E90-4664-9CB5-0BB9362D6BDF}" type="slidenum">
              <a:rPr lang="en-US" smtClean="0">
                <a:solidFill>
                  <a:prstClr val="black"/>
                </a:solidFill>
                <a:latin typeface="Calibri"/>
              </a:rPr>
              <a:pPr/>
              <a:t>21</a:t>
            </a:fld>
            <a:endParaRPr lang="en-US" dirty="0">
              <a:solidFill>
                <a:prstClr val="black"/>
              </a:solidFill>
              <a:latin typeface="Calibri"/>
            </a:endParaRPr>
          </a:p>
        </p:txBody>
      </p:sp>
    </p:spTree>
    <p:extLst>
      <p:ext uri="{BB962C8B-B14F-4D97-AF65-F5344CB8AC3E}">
        <p14:creationId xmlns:p14="http://schemas.microsoft.com/office/powerpoint/2010/main" val="31974412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9"/>
            <a:r>
              <a:rPr lang="en-US" sz="2000" dirty="0">
                <a:solidFill>
                  <a:srgbClr val="343434"/>
                </a:solidFill>
              </a:rPr>
              <a:t>After 6 years, in 2021, he learns that he will need to have $12,000 by 2025.</a:t>
            </a:r>
          </a:p>
          <a:p>
            <a:pPr lvl="0"/>
            <a:endParaRPr lang="en-US" sz="1900" dirty="0">
              <a:solidFill>
                <a:srgbClr val="343434"/>
              </a:solidFill>
            </a:endParaRPr>
          </a:p>
          <a:p>
            <a:pPr lvl="0"/>
            <a:r>
              <a:rPr lang="en-US" sz="1900" dirty="0">
                <a:solidFill>
                  <a:srgbClr val="343434"/>
                </a:solidFill>
              </a:rPr>
              <a:t>However, 6 years have passed and he cannot change what he has already </a:t>
            </a:r>
            <a:r>
              <a:rPr lang="en-US" sz="1900" dirty="0" smtClean="0">
                <a:solidFill>
                  <a:srgbClr val="343434"/>
                </a:solidFill>
              </a:rPr>
              <a:t>saved</a:t>
            </a:r>
          </a:p>
          <a:p>
            <a:pPr marL="342900" lvl="0" indent="-342900">
              <a:buFont typeface="Arial"/>
              <a:buChar char="•"/>
            </a:pPr>
            <a:r>
              <a:rPr lang="en-US" sz="1900" dirty="0" smtClean="0">
                <a:solidFill>
                  <a:srgbClr val="343434"/>
                </a:solidFill>
              </a:rPr>
              <a:t>He </a:t>
            </a:r>
            <a:r>
              <a:rPr lang="en-US" sz="1900" dirty="0">
                <a:solidFill>
                  <a:srgbClr val="343434"/>
                </a:solidFill>
              </a:rPr>
              <a:t>has already saved $6,000 (6 deposits of $1,000 each) and needs to save $6,000 </a:t>
            </a:r>
            <a:r>
              <a:rPr lang="en-US" sz="1900" dirty="0" smtClean="0">
                <a:solidFill>
                  <a:srgbClr val="343434"/>
                </a:solidFill>
              </a:rPr>
              <a:t>more</a:t>
            </a:r>
          </a:p>
          <a:p>
            <a:pPr marL="0" lvl="0" indent="0">
              <a:buFont typeface="Arial"/>
              <a:buNone/>
            </a:pPr>
            <a:endParaRPr lang="en-US" sz="1900" dirty="0">
              <a:solidFill>
                <a:srgbClr val="343434"/>
              </a:solidFill>
            </a:endParaRPr>
          </a:p>
          <a:p>
            <a:r>
              <a:rPr lang="en-US" sz="1900" dirty="0">
                <a:solidFill>
                  <a:srgbClr val="343434"/>
                </a:solidFill>
              </a:rPr>
              <a:t>If he continues to deposit $1,000, his savings account will end up being $2,000 short of what he needs in 4 years</a:t>
            </a:r>
          </a:p>
          <a:p>
            <a:endParaRPr lang="en-US" sz="1900" dirty="0" smtClean="0">
              <a:solidFill>
                <a:srgbClr val="343434"/>
              </a:solidFill>
            </a:endParaRPr>
          </a:p>
          <a:p>
            <a:r>
              <a:rPr lang="en-US" sz="1900" dirty="0" smtClean="0">
                <a:solidFill>
                  <a:srgbClr val="343434"/>
                </a:solidFill>
              </a:rPr>
              <a:t>He </a:t>
            </a:r>
            <a:r>
              <a:rPr lang="en-US" sz="1900" dirty="0">
                <a:solidFill>
                  <a:srgbClr val="343434"/>
                </a:solidFill>
              </a:rPr>
              <a:t>can change the amount he deposits each year to fully fund his account in 4 </a:t>
            </a:r>
            <a:r>
              <a:rPr lang="en-US" sz="1900" dirty="0" smtClean="0">
                <a:solidFill>
                  <a:srgbClr val="343434"/>
                </a:solidFill>
              </a:rPr>
              <a:t>years</a:t>
            </a:r>
          </a:p>
          <a:p>
            <a:pPr marL="342900" indent="-342900">
              <a:buFont typeface="Arial"/>
              <a:buChar char="•"/>
            </a:pPr>
            <a:r>
              <a:rPr lang="en-US" sz="1900" dirty="0" smtClean="0">
                <a:solidFill>
                  <a:srgbClr val="343434"/>
                </a:solidFill>
              </a:rPr>
              <a:t>To </a:t>
            </a:r>
            <a:r>
              <a:rPr lang="en-US" sz="1900" dirty="0">
                <a:solidFill>
                  <a:srgbClr val="343434"/>
                </a:solidFill>
              </a:rPr>
              <a:t>do this, he needs to start depositing $6,000 divided by 4 = $1,500 in each future </a:t>
            </a:r>
            <a:r>
              <a:rPr lang="en-US" sz="1900" dirty="0" smtClean="0">
                <a:solidFill>
                  <a:srgbClr val="343434"/>
                </a:solidFill>
              </a:rPr>
              <a:t>year</a:t>
            </a:r>
          </a:p>
          <a:p>
            <a:pPr marL="342900" indent="-342900">
              <a:buFont typeface="Arial"/>
              <a:buChar char="•"/>
            </a:pPr>
            <a:r>
              <a:rPr lang="en-US" sz="1900" dirty="0" smtClean="0">
                <a:solidFill>
                  <a:srgbClr val="343434"/>
                </a:solidFill>
              </a:rPr>
              <a:t>This </a:t>
            </a:r>
            <a:r>
              <a:rPr lang="en-US" sz="1900" dirty="0">
                <a:solidFill>
                  <a:srgbClr val="343434"/>
                </a:solidFill>
              </a:rPr>
              <a:t>is $500 more than he had been depositing each year (a 50% increase</a:t>
            </a:r>
            <a:r>
              <a:rPr lang="en-US" sz="1900" dirty="0" smtClean="0">
                <a:solidFill>
                  <a:srgbClr val="343434"/>
                </a:solidFill>
              </a:rPr>
              <a:t>)</a:t>
            </a:r>
          </a:p>
          <a:p>
            <a:pPr lvl="1"/>
            <a:endParaRPr lang="en-US" sz="1900" dirty="0" smtClean="0">
              <a:solidFill>
                <a:srgbClr val="343434"/>
              </a:solidFill>
            </a:endParaRPr>
          </a:p>
          <a:p>
            <a:pPr lvl="0"/>
            <a:r>
              <a:rPr lang="en-US" sz="2000" kern="1200" dirty="0" smtClean="0">
                <a:solidFill>
                  <a:srgbClr val="343434"/>
                </a:solidFill>
                <a:latin typeface="Times New Roman" pitchFamily="18" charset="0"/>
                <a:ea typeface="+mn-ea"/>
                <a:cs typeface="+mn-cs"/>
              </a:rPr>
              <a:t>Let's define this as </a:t>
            </a:r>
            <a:r>
              <a:rPr lang="en-US" sz="2000" b="1" kern="1200" dirty="0" smtClean="0">
                <a:solidFill>
                  <a:srgbClr val="343434"/>
                </a:solidFill>
                <a:latin typeface="Times New Roman" pitchFamily="18" charset="0"/>
                <a:ea typeface="+mn-ea"/>
                <a:cs typeface="+mn-cs"/>
              </a:rPr>
              <a:t>the "Catch-up" deposit schedule</a:t>
            </a:r>
          </a:p>
          <a:p>
            <a:pPr marL="342900" indent="-342900">
              <a:buFont typeface="Arial"/>
              <a:buChar char="•"/>
            </a:pPr>
            <a:r>
              <a:rPr lang="en-US" sz="2000" kern="1200" dirty="0" smtClean="0">
                <a:solidFill>
                  <a:srgbClr val="343434"/>
                </a:solidFill>
                <a:latin typeface="Times New Roman" pitchFamily="18" charset="0"/>
                <a:ea typeface="+mn-ea"/>
                <a:cs typeface="+mn-cs"/>
              </a:rPr>
              <a:t>The delay in knowing the true savings goal made the annual deposit needed to fund the shortfall higher</a:t>
            </a:r>
            <a:endParaRPr lang="en-US" dirty="0" smtClean="0"/>
          </a:p>
          <a:p>
            <a:pPr lvl="0"/>
            <a:endParaRPr lang="en-US" sz="1900" dirty="0">
              <a:solidFill>
                <a:srgbClr val="343434"/>
              </a:solidFill>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0B870DE7-2E90-4664-9CB5-0BB9362D6BDF}" type="slidenum">
              <a:rPr lang="en-US" smtClean="0">
                <a:solidFill>
                  <a:prstClr val="black"/>
                </a:solidFill>
                <a:latin typeface="Calibri"/>
              </a:rPr>
              <a:pPr/>
              <a:t>22</a:t>
            </a:fld>
            <a:endParaRPr lang="en-US" dirty="0">
              <a:solidFill>
                <a:prstClr val="black"/>
              </a:solidFill>
              <a:latin typeface="Calibri"/>
            </a:endParaRPr>
          </a:p>
        </p:txBody>
      </p:sp>
    </p:spTree>
    <p:extLst>
      <p:ext uri="{BB962C8B-B14F-4D97-AF65-F5344CB8AC3E}">
        <p14:creationId xmlns:p14="http://schemas.microsoft.com/office/powerpoint/2010/main" val="2961420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485559-56CE-42B0-92D4-BD9824CE03E3}" type="slidenum">
              <a:rPr lang="en-US"/>
              <a:pPr/>
              <a:t>5</a:t>
            </a:fld>
            <a:endParaRPr lang="en-US"/>
          </a:p>
        </p:txBody>
      </p:sp>
      <p:sp>
        <p:nvSpPr>
          <p:cNvPr id="1160194" name="Rectangle 2"/>
          <p:cNvSpPr>
            <a:spLocks noGrp="1" noRot="1" noChangeAspect="1" noChangeArrowheads="1" noTextEdit="1"/>
          </p:cNvSpPr>
          <p:nvPr>
            <p:ph type="sldImg"/>
          </p:nvPr>
        </p:nvSpPr>
        <p:spPr>
          <a:ln/>
        </p:spPr>
      </p:sp>
      <p:sp>
        <p:nvSpPr>
          <p:cNvPr id="11601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531455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2000" dirty="0">
                <a:solidFill>
                  <a:srgbClr val="343434"/>
                </a:solidFill>
              </a:rPr>
              <a:t>If he had know from the beginning that he needed $12,000 instead of $10,000, he would have started off by depositing $1,200 each year ($12,000 divided by 10).</a:t>
            </a:r>
          </a:p>
          <a:p>
            <a:pPr lvl="1"/>
            <a:r>
              <a:rPr lang="en-US" sz="2000" dirty="0">
                <a:solidFill>
                  <a:srgbClr val="343434"/>
                </a:solidFill>
              </a:rPr>
              <a:t>This is $200 more than he had been depositing each year (a 20% increase)</a:t>
            </a:r>
          </a:p>
          <a:p>
            <a:pPr lvl="2"/>
            <a:r>
              <a:rPr lang="en-US" sz="2000" dirty="0">
                <a:solidFill>
                  <a:srgbClr val="343434"/>
                </a:solidFill>
              </a:rPr>
              <a:t>Let's define this as the "Hindsight" deposit schedule</a:t>
            </a:r>
          </a:p>
        </p:txBody>
      </p:sp>
      <p:sp>
        <p:nvSpPr>
          <p:cNvPr id="4" name="Slide Number Placeholder 3"/>
          <p:cNvSpPr>
            <a:spLocks noGrp="1"/>
          </p:cNvSpPr>
          <p:nvPr>
            <p:ph type="sldNum" sz="quarter" idx="10"/>
          </p:nvPr>
        </p:nvSpPr>
        <p:spPr/>
        <p:txBody>
          <a:bodyPr/>
          <a:lstStyle/>
          <a:p>
            <a:fld id="{0B870DE7-2E90-4664-9CB5-0BB9362D6BDF}" type="slidenum">
              <a:rPr lang="en-US" smtClean="0">
                <a:solidFill>
                  <a:prstClr val="black"/>
                </a:solidFill>
                <a:latin typeface="Calibri"/>
              </a:rPr>
              <a:pPr/>
              <a:t>23</a:t>
            </a:fld>
            <a:endParaRPr lang="en-US" dirty="0">
              <a:solidFill>
                <a:prstClr val="black"/>
              </a:solidFill>
              <a:latin typeface="Calibri"/>
            </a:endParaRPr>
          </a:p>
        </p:txBody>
      </p:sp>
    </p:spTree>
    <p:extLst>
      <p:ext uri="{BB962C8B-B14F-4D97-AF65-F5344CB8AC3E}">
        <p14:creationId xmlns:p14="http://schemas.microsoft.com/office/powerpoint/2010/main" val="3507622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kern="1200" dirty="0" smtClean="0">
                <a:solidFill>
                  <a:srgbClr val="343434"/>
                </a:solidFill>
                <a:latin typeface="Times New Roman" pitchFamily="18" charset="0"/>
                <a:ea typeface="+mn-ea"/>
                <a:cs typeface="+mn-cs"/>
              </a:rPr>
              <a:t>In general, if the Catch-up premium rates are not implemented, one or both of the following occurs:</a:t>
            </a:r>
          </a:p>
          <a:p>
            <a:pPr lvl="1"/>
            <a:r>
              <a:rPr lang="en-US" sz="2000" b="1" kern="1200" dirty="0" smtClean="0">
                <a:solidFill>
                  <a:srgbClr val="343434"/>
                </a:solidFill>
                <a:latin typeface="Times New Roman" pitchFamily="18" charset="0"/>
                <a:ea typeface="+mn-ea"/>
                <a:cs typeface="+mn-cs"/>
              </a:rPr>
              <a:t>1. The insurance company must immediately fund a "catch-up deposit" to the savings account</a:t>
            </a:r>
          </a:p>
          <a:p>
            <a:pPr lvl="2"/>
            <a:r>
              <a:rPr lang="en-US" sz="2000" kern="1200" dirty="0" smtClean="0">
                <a:solidFill>
                  <a:srgbClr val="343434"/>
                </a:solidFill>
                <a:latin typeface="Times New Roman" pitchFamily="18" charset="0"/>
                <a:ea typeface="+mn-ea"/>
                <a:cs typeface="+mn-cs"/>
              </a:rPr>
              <a:t>This comes out of the company's surplus, which must be replenished from one or more of the following sources:</a:t>
            </a:r>
          </a:p>
          <a:p>
            <a:pPr lvl="3"/>
            <a:r>
              <a:rPr lang="en-US" sz="2000" kern="1200" dirty="0" smtClean="0">
                <a:solidFill>
                  <a:srgbClr val="343434"/>
                </a:solidFill>
                <a:latin typeface="Times New Roman" pitchFamily="18" charset="0"/>
                <a:ea typeface="+mn-ea"/>
                <a:cs typeface="+mn-cs"/>
              </a:rPr>
              <a:t>Premiums collected from other policyholders</a:t>
            </a:r>
          </a:p>
          <a:p>
            <a:pPr lvl="3"/>
            <a:r>
              <a:rPr lang="en-US" sz="2000" kern="1200" dirty="0" smtClean="0">
                <a:solidFill>
                  <a:srgbClr val="343434"/>
                </a:solidFill>
                <a:latin typeface="Times New Roman" pitchFamily="18" charset="0"/>
                <a:ea typeface="+mn-ea"/>
                <a:cs typeface="+mn-cs"/>
              </a:rPr>
              <a:t>Capital contributions from the insurance company's owner(s)</a:t>
            </a:r>
          </a:p>
          <a:p>
            <a:pPr lvl="1"/>
            <a:r>
              <a:rPr lang="en-US" sz="2000" b="1" kern="1200" dirty="0" smtClean="0">
                <a:solidFill>
                  <a:srgbClr val="343434"/>
                </a:solidFill>
                <a:latin typeface="Times New Roman" pitchFamily="18" charset="0"/>
                <a:ea typeface="+mn-ea"/>
                <a:cs typeface="+mn-cs"/>
              </a:rPr>
              <a:t>2. As it is needed, the additional cash required to pay benefits comes from the premiums paid by other policyholders</a:t>
            </a:r>
          </a:p>
          <a:p>
            <a:r>
              <a:rPr lang="en-US" sz="2000" kern="1200" dirty="0" smtClean="0">
                <a:solidFill>
                  <a:srgbClr val="343434"/>
                </a:solidFill>
                <a:latin typeface="Times New Roman" pitchFamily="18" charset="0"/>
                <a:ea typeface="+mn-ea"/>
                <a:cs typeface="+mn-cs"/>
              </a:rPr>
              <a:t>If these are not viable options, the insurance company faces insolvency and possible liquidation</a:t>
            </a:r>
            <a:endParaRPr lang="en-US" dirty="0" smtClean="0"/>
          </a:p>
          <a:p>
            <a:endParaRPr lang="en-US" dirty="0"/>
          </a:p>
        </p:txBody>
      </p:sp>
      <p:sp>
        <p:nvSpPr>
          <p:cNvPr id="4" name="Slide Number Placeholder 3"/>
          <p:cNvSpPr>
            <a:spLocks noGrp="1"/>
          </p:cNvSpPr>
          <p:nvPr>
            <p:ph type="sldNum" sz="quarter" idx="10"/>
          </p:nvPr>
        </p:nvSpPr>
        <p:spPr/>
        <p:txBody>
          <a:bodyPr/>
          <a:lstStyle/>
          <a:p>
            <a:fld id="{0B870DE7-2E90-4664-9CB5-0BB9362D6BDF}" type="slidenum">
              <a:rPr lang="en-US" smtClean="0"/>
              <a:pPr/>
              <a:t>26</a:t>
            </a:fld>
            <a:endParaRPr lang="en-US" dirty="0"/>
          </a:p>
        </p:txBody>
      </p:sp>
    </p:spTree>
    <p:extLst>
      <p:ext uri="{BB962C8B-B14F-4D97-AF65-F5344CB8AC3E}">
        <p14:creationId xmlns:p14="http://schemas.microsoft.com/office/powerpoint/2010/main" val="28760020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kern="1200" dirty="0" smtClean="0">
                <a:solidFill>
                  <a:srgbClr val="343434"/>
                </a:solidFill>
                <a:latin typeface="Times New Roman" pitchFamily="18" charset="0"/>
                <a:ea typeface="+mn-ea"/>
                <a:cs typeface="+mn-cs"/>
              </a:rPr>
              <a:t>In general, if the Catch-up premium rates are not implemented, one or both of the following occurs:</a:t>
            </a:r>
          </a:p>
          <a:p>
            <a:pPr lvl="1"/>
            <a:r>
              <a:rPr lang="en-US" sz="2000" b="1" kern="1200" dirty="0" smtClean="0">
                <a:solidFill>
                  <a:srgbClr val="343434"/>
                </a:solidFill>
                <a:latin typeface="Times New Roman" pitchFamily="18" charset="0"/>
                <a:ea typeface="+mn-ea"/>
                <a:cs typeface="+mn-cs"/>
              </a:rPr>
              <a:t>1. The insurance company must immediately fund a "catch-up deposit" to the savings account</a:t>
            </a:r>
          </a:p>
          <a:p>
            <a:pPr lvl="2"/>
            <a:r>
              <a:rPr lang="en-US" sz="2000" kern="1200" dirty="0" smtClean="0">
                <a:solidFill>
                  <a:srgbClr val="343434"/>
                </a:solidFill>
                <a:latin typeface="Times New Roman" pitchFamily="18" charset="0"/>
                <a:ea typeface="+mn-ea"/>
                <a:cs typeface="+mn-cs"/>
              </a:rPr>
              <a:t>This comes out of the company's surplus, which must be replenished from one or more of the following sources:</a:t>
            </a:r>
          </a:p>
          <a:p>
            <a:pPr lvl="3"/>
            <a:r>
              <a:rPr lang="en-US" sz="2000" kern="1200" dirty="0" smtClean="0">
                <a:solidFill>
                  <a:srgbClr val="343434"/>
                </a:solidFill>
                <a:latin typeface="Times New Roman" pitchFamily="18" charset="0"/>
                <a:ea typeface="+mn-ea"/>
                <a:cs typeface="+mn-cs"/>
              </a:rPr>
              <a:t>Premiums collected from other policyholders</a:t>
            </a:r>
          </a:p>
          <a:p>
            <a:pPr lvl="3"/>
            <a:r>
              <a:rPr lang="en-US" sz="2000" kern="1200" dirty="0" smtClean="0">
                <a:solidFill>
                  <a:srgbClr val="343434"/>
                </a:solidFill>
                <a:latin typeface="Times New Roman" pitchFamily="18" charset="0"/>
                <a:ea typeface="+mn-ea"/>
                <a:cs typeface="+mn-cs"/>
              </a:rPr>
              <a:t>Capital contributions from the insurance company's owner(s)</a:t>
            </a:r>
          </a:p>
          <a:p>
            <a:pPr lvl="1"/>
            <a:r>
              <a:rPr lang="en-US" sz="2000" b="1" kern="1200" dirty="0" smtClean="0">
                <a:solidFill>
                  <a:srgbClr val="343434"/>
                </a:solidFill>
                <a:latin typeface="Times New Roman" pitchFamily="18" charset="0"/>
                <a:ea typeface="+mn-ea"/>
                <a:cs typeface="+mn-cs"/>
              </a:rPr>
              <a:t>2. As it is needed, the additional cash required to pay benefits comes from the premiums paid by other policyholders</a:t>
            </a:r>
          </a:p>
          <a:p>
            <a:r>
              <a:rPr lang="en-US" sz="2000" kern="1200" dirty="0" smtClean="0">
                <a:solidFill>
                  <a:srgbClr val="343434"/>
                </a:solidFill>
                <a:latin typeface="Times New Roman" pitchFamily="18" charset="0"/>
                <a:ea typeface="+mn-ea"/>
                <a:cs typeface="+mn-cs"/>
              </a:rPr>
              <a:t>If these are not viable options, the insurance company faces insolvency and possible liquidation</a:t>
            </a:r>
            <a:endParaRPr lang="en-US" dirty="0" smtClean="0"/>
          </a:p>
          <a:p>
            <a:endParaRPr lang="en-US" dirty="0"/>
          </a:p>
        </p:txBody>
      </p:sp>
      <p:sp>
        <p:nvSpPr>
          <p:cNvPr id="4" name="Slide Number Placeholder 3"/>
          <p:cNvSpPr>
            <a:spLocks noGrp="1"/>
          </p:cNvSpPr>
          <p:nvPr>
            <p:ph type="sldNum" sz="quarter" idx="10"/>
          </p:nvPr>
        </p:nvSpPr>
        <p:spPr/>
        <p:txBody>
          <a:bodyPr/>
          <a:lstStyle/>
          <a:p>
            <a:fld id="{0B870DE7-2E90-4664-9CB5-0BB9362D6BDF}" type="slidenum">
              <a:rPr lang="en-US" smtClean="0"/>
              <a:pPr/>
              <a:t>27</a:t>
            </a:fld>
            <a:endParaRPr lang="en-US" dirty="0"/>
          </a:p>
        </p:txBody>
      </p:sp>
    </p:spTree>
    <p:extLst>
      <p:ext uri="{BB962C8B-B14F-4D97-AF65-F5344CB8AC3E}">
        <p14:creationId xmlns:p14="http://schemas.microsoft.com/office/powerpoint/2010/main" val="28760020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485559-56CE-42B0-92D4-BD9824CE03E3}" type="slidenum">
              <a:rPr lang="en-US"/>
              <a:pPr/>
              <a:t>28</a:t>
            </a:fld>
            <a:endParaRPr lang="en-US"/>
          </a:p>
        </p:txBody>
      </p:sp>
      <p:sp>
        <p:nvSpPr>
          <p:cNvPr id="1160194" name="Rectangle 2"/>
          <p:cNvSpPr>
            <a:spLocks noGrp="1" noRot="1" noChangeAspect="1" noChangeArrowheads="1" noTextEdit="1"/>
          </p:cNvSpPr>
          <p:nvPr>
            <p:ph type="sldImg"/>
          </p:nvPr>
        </p:nvSpPr>
        <p:spPr>
          <a:ln/>
        </p:spPr>
      </p:sp>
      <p:sp>
        <p:nvSpPr>
          <p:cNvPr id="11601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53145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t>Pays out if the insured becomes disabled (defined in the policy)</a:t>
            </a:r>
          </a:p>
          <a:p>
            <a:pPr lvl="1"/>
            <a:r>
              <a:rPr lang="en-US" sz="1900" dirty="0"/>
              <a:t>Many plans also require that long-term care services be received</a:t>
            </a:r>
          </a:p>
          <a:p>
            <a:pPr lvl="1"/>
            <a:r>
              <a:rPr lang="en-US" sz="1900" dirty="0"/>
              <a:t>Covered care is typically provided in a nursing home, an assisted living facility or at home</a:t>
            </a:r>
          </a:p>
          <a:p>
            <a:endParaRPr lang="en-US" dirty="0"/>
          </a:p>
        </p:txBody>
      </p:sp>
      <p:sp>
        <p:nvSpPr>
          <p:cNvPr id="4" name="Slide Number Placeholder 3"/>
          <p:cNvSpPr>
            <a:spLocks noGrp="1"/>
          </p:cNvSpPr>
          <p:nvPr>
            <p:ph type="sldNum" sz="quarter" idx="10"/>
          </p:nvPr>
        </p:nvSpPr>
        <p:spPr/>
        <p:txBody>
          <a:bodyPr/>
          <a:lstStyle/>
          <a:p>
            <a:fld id="{0B870DE7-2E90-4664-9CB5-0BB9362D6BDF}" type="slidenum">
              <a:rPr lang="en-US">
                <a:solidFill>
                  <a:prstClr val="black"/>
                </a:solidFill>
                <a:latin typeface="Calibri"/>
              </a:rPr>
              <a:pPr/>
              <a:t>6</a:t>
            </a:fld>
            <a:endParaRPr lang="en-US">
              <a:solidFill>
                <a:prstClr val="black"/>
              </a:solidFill>
              <a:latin typeface="Calibri"/>
            </a:endParaRPr>
          </a:p>
        </p:txBody>
      </p:sp>
    </p:spTree>
    <p:extLst>
      <p:ext uri="{BB962C8B-B14F-4D97-AF65-F5344CB8AC3E}">
        <p14:creationId xmlns:p14="http://schemas.microsoft.com/office/powerpoint/2010/main" val="1911670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800" dirty="0"/>
              <a:t>Not a lump sum that is paid all at once:</a:t>
            </a:r>
          </a:p>
          <a:p>
            <a:pPr lvl="1"/>
            <a:r>
              <a:rPr lang="en-US" sz="1800" dirty="0"/>
              <a:t>A benefit is paid for each day the person is disabled and receives care; up to a maximum benefit per day</a:t>
            </a:r>
          </a:p>
          <a:p>
            <a:pPr lvl="1"/>
            <a:endParaRPr lang="en-US" sz="1800" dirty="0"/>
          </a:p>
          <a:p>
            <a:r>
              <a:rPr lang="en-US" sz="1800" dirty="0"/>
              <a:t>Many policies do not pay during the entire disability episode:</a:t>
            </a:r>
          </a:p>
          <a:p>
            <a:pPr lvl="1"/>
            <a:r>
              <a:rPr lang="en-US" sz="1800" dirty="0"/>
              <a:t>Limit placed on the total amount that will be paid out</a:t>
            </a:r>
          </a:p>
          <a:p>
            <a:pPr lvl="1"/>
            <a:r>
              <a:rPr lang="en-US" sz="1800" dirty="0"/>
              <a:t>Do not pay until the disability lasts a certain amount of time</a:t>
            </a:r>
          </a:p>
          <a:p>
            <a:pPr lvl="1"/>
            <a:endParaRPr lang="en-US" sz="1800" dirty="0"/>
          </a:p>
          <a:p>
            <a:pPr lvl="0"/>
            <a:r>
              <a:rPr lang="en-US" sz="1800" dirty="0"/>
              <a:t>By law, a policy must cover the insured for his entire life</a:t>
            </a:r>
          </a:p>
          <a:p>
            <a:pPr lvl="1"/>
            <a:r>
              <a:rPr lang="en-US" sz="1800" dirty="0"/>
              <a:t>Option to automatically increase benefits each year is offered at purchase so that they keep up with increases in costs of care</a:t>
            </a:r>
          </a:p>
          <a:p>
            <a:endParaRPr lang="en-US" dirty="0"/>
          </a:p>
        </p:txBody>
      </p:sp>
      <p:sp>
        <p:nvSpPr>
          <p:cNvPr id="4" name="Slide Number Placeholder 3"/>
          <p:cNvSpPr>
            <a:spLocks noGrp="1"/>
          </p:cNvSpPr>
          <p:nvPr>
            <p:ph type="sldNum" sz="quarter" idx="10"/>
          </p:nvPr>
        </p:nvSpPr>
        <p:spPr/>
        <p:txBody>
          <a:bodyPr/>
          <a:lstStyle/>
          <a:p>
            <a:fld id="{0B870DE7-2E90-4664-9CB5-0BB9362D6BDF}" type="slidenum">
              <a:rPr lang="en-US">
                <a:solidFill>
                  <a:prstClr val="black"/>
                </a:solidFill>
                <a:latin typeface="Calibri"/>
              </a:rPr>
              <a:pPr/>
              <a:t>7</a:t>
            </a:fld>
            <a:endParaRPr lang="en-US">
              <a:solidFill>
                <a:prstClr val="black"/>
              </a:solidFill>
              <a:latin typeface="Calibri"/>
            </a:endParaRPr>
          </a:p>
        </p:txBody>
      </p:sp>
    </p:spTree>
    <p:extLst>
      <p:ext uri="{BB962C8B-B14F-4D97-AF65-F5344CB8AC3E}">
        <p14:creationId xmlns:p14="http://schemas.microsoft.com/office/powerpoint/2010/main" val="3286818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The chance of using benefits is not the same for everyone:</a:t>
            </a:r>
          </a:p>
          <a:p>
            <a:pPr marL="285725" indent="-285725">
              <a:buFont typeface="Arial"/>
              <a:buChar char="•"/>
            </a:pPr>
            <a:r>
              <a:rPr lang="en-US" sz="1800" dirty="0"/>
              <a:t>It increases dramatically with age</a:t>
            </a:r>
          </a:p>
          <a:p>
            <a:pPr marL="285725" indent="-285725">
              <a:buFont typeface="Arial"/>
              <a:buChar char="•"/>
            </a:pPr>
            <a:r>
              <a:rPr lang="en-US" sz="1800" dirty="0"/>
              <a:t>Because only healthy lives can purchase coverage, the chance is lower just after buying coverage, but increases over time</a:t>
            </a:r>
          </a:p>
          <a:p>
            <a:pPr marL="285725" indent="-285725">
              <a:buFont typeface="Arial"/>
              <a:buChar char="•"/>
            </a:pPr>
            <a:r>
              <a:rPr lang="en-US" sz="1800" dirty="0"/>
              <a:t>It is lower for married people</a:t>
            </a:r>
          </a:p>
          <a:p>
            <a:pPr lvl="1"/>
            <a:endParaRPr lang="en-US" sz="1800" dirty="0"/>
          </a:p>
          <a:p>
            <a:r>
              <a:rPr lang="en-US" sz="1800" dirty="0"/>
              <a:t>Given this, a person’s chances of using benefits in any given year increases each year after he purchases the insurance policy</a:t>
            </a:r>
          </a:p>
          <a:p>
            <a:endParaRPr lang="en-US" dirty="0"/>
          </a:p>
        </p:txBody>
      </p:sp>
      <p:sp>
        <p:nvSpPr>
          <p:cNvPr id="4" name="Slide Number Placeholder 3"/>
          <p:cNvSpPr>
            <a:spLocks noGrp="1"/>
          </p:cNvSpPr>
          <p:nvPr>
            <p:ph type="sldNum" sz="quarter" idx="10"/>
          </p:nvPr>
        </p:nvSpPr>
        <p:spPr/>
        <p:txBody>
          <a:bodyPr/>
          <a:lstStyle/>
          <a:p>
            <a:fld id="{0B870DE7-2E90-4664-9CB5-0BB9362D6BDF}" type="slidenum">
              <a:rPr lang="en-US">
                <a:solidFill>
                  <a:prstClr val="black"/>
                </a:solidFill>
                <a:latin typeface="Calibri"/>
              </a:rPr>
              <a:pPr/>
              <a:t>8</a:t>
            </a:fld>
            <a:endParaRPr lang="en-US">
              <a:solidFill>
                <a:prstClr val="black"/>
              </a:solidFill>
              <a:latin typeface="Calibri"/>
            </a:endParaRPr>
          </a:p>
        </p:txBody>
      </p:sp>
    </p:spTree>
    <p:extLst>
      <p:ext uri="{BB962C8B-B14F-4D97-AF65-F5344CB8AC3E}">
        <p14:creationId xmlns:p14="http://schemas.microsoft.com/office/powerpoint/2010/main" val="1464319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5" indent="-171435">
              <a:buFont typeface="Arial"/>
              <a:buChar char="•"/>
            </a:pPr>
            <a:r>
              <a:rPr lang="en-US" dirty="0">
                <a:solidFill>
                  <a:srgbClr val="343434"/>
                </a:solidFill>
              </a:rPr>
              <a:t>By law, insurance companies must charge premium rates that are established at policy issue and are not expected to increase during a person’s </a:t>
            </a:r>
            <a:r>
              <a:rPr lang="en-US" dirty="0" err="1">
                <a:solidFill>
                  <a:srgbClr val="343434"/>
                </a:solidFill>
              </a:rPr>
              <a:t>lifetime</a:t>
            </a:r>
            <a:r>
              <a:rPr lang="en-US" baseline="30000" dirty="0" err="1">
                <a:solidFill>
                  <a:srgbClr val="343434"/>
                </a:solidFill>
              </a:rPr>
              <a:t>a</a:t>
            </a:r>
            <a:endParaRPr lang="en-US" baseline="30000" dirty="0">
              <a:solidFill>
                <a:srgbClr val="343434"/>
              </a:solidFill>
            </a:endParaRPr>
          </a:p>
          <a:p>
            <a:pPr marL="171435" indent="-171435">
              <a:buFont typeface="Arial"/>
              <a:buChar char="•"/>
            </a:pPr>
            <a:r>
              <a:rPr lang="en-US" dirty="0" smtClean="0"/>
              <a:t>This creates a mismatch of level premium rates set against increasing chances of using benefits</a:t>
            </a:r>
          </a:p>
          <a:p>
            <a:pPr marL="171435" indent="-171435">
              <a:buFont typeface="Arial"/>
              <a:buChar char="•"/>
            </a:pPr>
            <a:r>
              <a:rPr lang="en-US" dirty="0" smtClean="0"/>
              <a:t>By law, insurance companies set aside a portion of the premiums collected in early years so that they can be paid out in later years</a:t>
            </a:r>
            <a:endParaRPr lang="en-US" dirty="0">
              <a:solidFill>
                <a:srgbClr val="343434"/>
              </a:solidFill>
            </a:endParaRPr>
          </a:p>
          <a:p>
            <a:pPr rtl="0" eaLnBrk="1" fontAlgn="base" hangingPunct="1"/>
            <a:endParaRPr lang="en-US" dirty="0">
              <a:solidFill>
                <a:srgbClr val="343434"/>
              </a:solidFill>
            </a:endParaRPr>
          </a:p>
          <a:p>
            <a:pPr marL="57145"/>
            <a:r>
              <a:rPr lang="en-US" sz="1000" baseline="30000" dirty="0" err="1"/>
              <a:t>a</a:t>
            </a:r>
            <a:r>
              <a:rPr lang="en-US" sz="1000" dirty="0" err="1"/>
              <a:t>Premium</a:t>
            </a:r>
            <a:r>
              <a:rPr lang="en-US" sz="1000" dirty="0"/>
              <a:t> rates can increase if experience is worse than anticipated for an entire class of policyholders.  Premium rates can increase by attained age until age 65.</a:t>
            </a:r>
          </a:p>
        </p:txBody>
      </p:sp>
      <p:sp>
        <p:nvSpPr>
          <p:cNvPr id="4" name="Slide Number Placeholder 3"/>
          <p:cNvSpPr>
            <a:spLocks noGrp="1"/>
          </p:cNvSpPr>
          <p:nvPr>
            <p:ph type="sldNum" sz="quarter" idx="10"/>
          </p:nvPr>
        </p:nvSpPr>
        <p:spPr/>
        <p:txBody>
          <a:bodyPr/>
          <a:lstStyle/>
          <a:p>
            <a:fld id="{0B870DE7-2E90-4664-9CB5-0BB9362D6BDF}" type="slidenum">
              <a:rPr lang="en-US">
                <a:solidFill>
                  <a:prstClr val="black"/>
                </a:solidFill>
                <a:latin typeface="Calibri"/>
              </a:rPr>
              <a:pPr/>
              <a:t>9</a:t>
            </a:fld>
            <a:endParaRPr lang="en-US">
              <a:solidFill>
                <a:prstClr val="black"/>
              </a:solidFill>
              <a:latin typeface="Calibri"/>
            </a:endParaRPr>
          </a:p>
        </p:txBody>
      </p:sp>
    </p:spTree>
    <p:extLst>
      <p:ext uri="{BB962C8B-B14F-4D97-AF65-F5344CB8AC3E}">
        <p14:creationId xmlns:p14="http://schemas.microsoft.com/office/powerpoint/2010/main" val="4086837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5" indent="-171435">
              <a:buFont typeface="Arial"/>
              <a:buChar char="•"/>
            </a:pPr>
            <a:r>
              <a:rPr lang="en-US" dirty="0">
                <a:solidFill>
                  <a:srgbClr val="343434"/>
                </a:solidFill>
              </a:rPr>
              <a:t>By law, insurance companies must charge premium rates that are established at policy issue and are not expected to increase during a person’s </a:t>
            </a:r>
            <a:r>
              <a:rPr lang="en-US" dirty="0" err="1">
                <a:solidFill>
                  <a:srgbClr val="343434"/>
                </a:solidFill>
              </a:rPr>
              <a:t>lifetime</a:t>
            </a:r>
            <a:r>
              <a:rPr lang="en-US" baseline="30000" dirty="0" err="1">
                <a:solidFill>
                  <a:srgbClr val="343434"/>
                </a:solidFill>
              </a:rPr>
              <a:t>a</a:t>
            </a:r>
            <a:endParaRPr lang="en-US" baseline="30000" dirty="0">
              <a:solidFill>
                <a:srgbClr val="343434"/>
              </a:solidFill>
            </a:endParaRPr>
          </a:p>
          <a:p>
            <a:pPr marL="171435" indent="-171435">
              <a:buFont typeface="Arial"/>
              <a:buChar char="•"/>
            </a:pPr>
            <a:r>
              <a:rPr lang="en-US" dirty="0" smtClean="0"/>
              <a:t>This creates a mismatch of level premium rates set against increasing chances of using benefits</a:t>
            </a:r>
          </a:p>
          <a:p>
            <a:pPr marL="171435" indent="-171435">
              <a:buFont typeface="Arial"/>
              <a:buChar char="•"/>
            </a:pPr>
            <a:r>
              <a:rPr lang="en-US" dirty="0" smtClean="0"/>
              <a:t>By law, insurance companies set aside a portion of the premiums collected in early years so that they can be paid out in later years</a:t>
            </a:r>
            <a:endParaRPr lang="en-US" dirty="0">
              <a:solidFill>
                <a:srgbClr val="343434"/>
              </a:solidFill>
            </a:endParaRPr>
          </a:p>
          <a:p>
            <a:pPr rtl="0" eaLnBrk="1" fontAlgn="base" hangingPunct="1"/>
            <a:endParaRPr lang="en-US" dirty="0">
              <a:solidFill>
                <a:srgbClr val="343434"/>
              </a:solidFill>
            </a:endParaRPr>
          </a:p>
          <a:p>
            <a:pPr marL="57145"/>
            <a:r>
              <a:rPr lang="en-US" sz="1000" baseline="30000" dirty="0" err="1"/>
              <a:t>a</a:t>
            </a:r>
            <a:r>
              <a:rPr lang="en-US" sz="1000" dirty="0" err="1"/>
              <a:t>Premium</a:t>
            </a:r>
            <a:r>
              <a:rPr lang="en-US" sz="1000" dirty="0"/>
              <a:t> rates can increase if experience is worse than anticipated for an entire class of policyholders.  Premium rates can increase by attained age until age 65.</a:t>
            </a:r>
          </a:p>
        </p:txBody>
      </p:sp>
      <p:sp>
        <p:nvSpPr>
          <p:cNvPr id="4" name="Slide Number Placeholder 3"/>
          <p:cNvSpPr>
            <a:spLocks noGrp="1"/>
          </p:cNvSpPr>
          <p:nvPr>
            <p:ph type="sldNum" sz="quarter" idx="10"/>
          </p:nvPr>
        </p:nvSpPr>
        <p:spPr/>
        <p:txBody>
          <a:bodyPr/>
          <a:lstStyle/>
          <a:p>
            <a:fld id="{0B870DE7-2E90-4664-9CB5-0BB9362D6BDF}" type="slidenum">
              <a:rPr lang="en-US">
                <a:solidFill>
                  <a:prstClr val="black"/>
                </a:solidFill>
                <a:latin typeface="Calibri"/>
              </a:rPr>
              <a:pPr/>
              <a:t>10</a:t>
            </a:fld>
            <a:endParaRPr lang="en-US">
              <a:solidFill>
                <a:prstClr val="black"/>
              </a:solidFill>
              <a:latin typeface="Calibri"/>
            </a:endParaRPr>
          </a:p>
        </p:txBody>
      </p:sp>
    </p:spTree>
    <p:extLst>
      <p:ext uri="{BB962C8B-B14F-4D97-AF65-F5344CB8AC3E}">
        <p14:creationId xmlns:p14="http://schemas.microsoft.com/office/powerpoint/2010/main" val="4086837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5" indent="-171435">
              <a:buFont typeface="Arial"/>
              <a:buChar char="•"/>
            </a:pPr>
            <a:r>
              <a:rPr lang="en-US" dirty="0">
                <a:solidFill>
                  <a:srgbClr val="343434"/>
                </a:solidFill>
              </a:rPr>
              <a:t>By law, insurance companies must charge premium rates that are established at policy issue and are not expected to increase during a person’s </a:t>
            </a:r>
            <a:r>
              <a:rPr lang="en-US" dirty="0" err="1">
                <a:solidFill>
                  <a:srgbClr val="343434"/>
                </a:solidFill>
              </a:rPr>
              <a:t>lifetime</a:t>
            </a:r>
            <a:r>
              <a:rPr lang="en-US" baseline="30000" dirty="0" err="1">
                <a:solidFill>
                  <a:srgbClr val="343434"/>
                </a:solidFill>
              </a:rPr>
              <a:t>a</a:t>
            </a:r>
            <a:endParaRPr lang="en-US" baseline="30000" dirty="0">
              <a:solidFill>
                <a:srgbClr val="343434"/>
              </a:solidFill>
            </a:endParaRPr>
          </a:p>
          <a:p>
            <a:pPr marL="171435" indent="-171435">
              <a:buFont typeface="Arial"/>
              <a:buChar char="•"/>
            </a:pPr>
            <a:r>
              <a:rPr lang="en-US" dirty="0" smtClean="0"/>
              <a:t>This creates a mismatch of level premium rates set against increasing chances of using benefits</a:t>
            </a:r>
          </a:p>
          <a:p>
            <a:pPr marL="171435" indent="-171435">
              <a:buFont typeface="Arial"/>
              <a:buChar char="•"/>
            </a:pPr>
            <a:r>
              <a:rPr lang="en-US" dirty="0" smtClean="0"/>
              <a:t>By law, insurance companies set aside a portion of the premiums collected in early years so that they can be paid out in later years</a:t>
            </a:r>
            <a:endParaRPr lang="en-US" dirty="0">
              <a:solidFill>
                <a:srgbClr val="343434"/>
              </a:solidFill>
            </a:endParaRPr>
          </a:p>
          <a:p>
            <a:pPr rtl="0" eaLnBrk="1" fontAlgn="base" hangingPunct="1"/>
            <a:endParaRPr lang="en-US" dirty="0">
              <a:solidFill>
                <a:srgbClr val="343434"/>
              </a:solidFill>
            </a:endParaRPr>
          </a:p>
          <a:p>
            <a:pPr marL="57145"/>
            <a:r>
              <a:rPr lang="en-US" sz="1000" baseline="30000" dirty="0" err="1"/>
              <a:t>a</a:t>
            </a:r>
            <a:r>
              <a:rPr lang="en-US" sz="1000" dirty="0" err="1"/>
              <a:t>Premium</a:t>
            </a:r>
            <a:r>
              <a:rPr lang="en-US" sz="1000" dirty="0"/>
              <a:t> rates can increase if experience is worse than anticipated for an entire class of policyholders.  Premium rates can increase by attained age until age 65.</a:t>
            </a:r>
          </a:p>
        </p:txBody>
      </p:sp>
      <p:sp>
        <p:nvSpPr>
          <p:cNvPr id="4" name="Slide Number Placeholder 3"/>
          <p:cNvSpPr>
            <a:spLocks noGrp="1"/>
          </p:cNvSpPr>
          <p:nvPr>
            <p:ph type="sldNum" sz="quarter" idx="10"/>
          </p:nvPr>
        </p:nvSpPr>
        <p:spPr/>
        <p:txBody>
          <a:bodyPr/>
          <a:lstStyle/>
          <a:p>
            <a:fld id="{0B870DE7-2E90-4664-9CB5-0BB9362D6BDF}" type="slidenum">
              <a:rPr lang="en-US">
                <a:solidFill>
                  <a:prstClr val="black"/>
                </a:solidFill>
                <a:latin typeface="Calibri"/>
              </a:rPr>
              <a:pPr/>
              <a:t>11</a:t>
            </a:fld>
            <a:endParaRPr lang="en-US">
              <a:solidFill>
                <a:prstClr val="black"/>
              </a:solidFill>
              <a:latin typeface="Calibri"/>
            </a:endParaRPr>
          </a:p>
        </p:txBody>
      </p:sp>
    </p:spTree>
    <p:extLst>
      <p:ext uri="{BB962C8B-B14F-4D97-AF65-F5344CB8AC3E}">
        <p14:creationId xmlns:p14="http://schemas.microsoft.com/office/powerpoint/2010/main" val="4086837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100" dirty="0">
                <a:solidFill>
                  <a:srgbClr val="343434"/>
                </a:solidFill>
                <a:latin typeface="+mn-lt"/>
              </a:rPr>
              <a:t>A portion of premiums that are collected are used to:</a:t>
            </a:r>
          </a:p>
          <a:p>
            <a:pPr lvl="1"/>
            <a:r>
              <a:rPr lang="en-US" sz="2100" dirty="0">
                <a:solidFill>
                  <a:srgbClr val="343434"/>
                </a:solidFill>
                <a:latin typeface="+mn-lt"/>
              </a:rPr>
              <a:t>Fund the expenses of administering the policy</a:t>
            </a:r>
          </a:p>
          <a:p>
            <a:pPr lvl="1"/>
            <a:r>
              <a:rPr lang="en-US" sz="2100" dirty="0">
                <a:solidFill>
                  <a:srgbClr val="343434"/>
                </a:solidFill>
                <a:latin typeface="+mn-lt"/>
              </a:rPr>
              <a:t>Pay commissions to agents</a:t>
            </a:r>
          </a:p>
          <a:p>
            <a:pPr lvl="1"/>
            <a:r>
              <a:rPr lang="en-US" sz="2100" dirty="0">
                <a:solidFill>
                  <a:srgbClr val="343434"/>
                </a:solidFill>
                <a:latin typeface="+mn-lt"/>
              </a:rPr>
              <a:t>Pay state and federal taxes</a:t>
            </a:r>
          </a:p>
          <a:p>
            <a:r>
              <a:rPr lang="en-US" sz="2100" dirty="0">
                <a:solidFill>
                  <a:srgbClr val="343434"/>
                </a:solidFill>
                <a:latin typeface="+mn-lt"/>
              </a:rPr>
              <a:t>A portion is set aside for distribution to shareholders as profit</a:t>
            </a:r>
          </a:p>
          <a:p>
            <a:r>
              <a:rPr lang="en-US" sz="2100" dirty="0">
                <a:solidFill>
                  <a:srgbClr val="343434"/>
                </a:solidFill>
                <a:latin typeface="+mn-lt"/>
              </a:rPr>
              <a:t>The remaining, or "Net" premium is set aside in a reserve fund to pay future benefits</a:t>
            </a:r>
            <a:endParaRPr lang="en-US" dirty="0" smtClean="0"/>
          </a:p>
          <a:p>
            <a:endParaRPr lang="en-US" dirty="0"/>
          </a:p>
        </p:txBody>
      </p:sp>
      <p:sp>
        <p:nvSpPr>
          <p:cNvPr id="4" name="Slide Number Placeholder 3"/>
          <p:cNvSpPr>
            <a:spLocks noGrp="1"/>
          </p:cNvSpPr>
          <p:nvPr>
            <p:ph type="sldNum" sz="quarter" idx="10"/>
          </p:nvPr>
        </p:nvSpPr>
        <p:spPr/>
        <p:txBody>
          <a:bodyPr/>
          <a:lstStyle/>
          <a:p>
            <a:fld id="{E8318F4F-2651-EC4C-9DC3-8157C37D7B0C}" type="slidenum">
              <a:rPr lang="en-US">
                <a:solidFill>
                  <a:prstClr val="black"/>
                </a:solidFill>
                <a:latin typeface="Calibri"/>
              </a:rPr>
              <a:pPr/>
              <a:t>12</a:t>
            </a:fld>
            <a:endParaRPr lang="en-US">
              <a:solidFill>
                <a:prstClr val="black"/>
              </a:solidFill>
              <a:latin typeface="Calibri"/>
            </a:endParaRPr>
          </a:p>
        </p:txBody>
      </p:sp>
    </p:spTree>
    <p:extLst>
      <p:ext uri="{BB962C8B-B14F-4D97-AF65-F5344CB8AC3E}">
        <p14:creationId xmlns:p14="http://schemas.microsoft.com/office/powerpoint/2010/main" val="3866558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CD202C"/>
        </a:solidFill>
        <a:effectLst/>
      </p:bgPr>
    </p:bg>
    <p:spTree>
      <p:nvGrpSpPr>
        <p:cNvPr id="1" name=""/>
        <p:cNvGrpSpPr/>
        <p:nvPr/>
      </p:nvGrpSpPr>
      <p:grpSpPr>
        <a:xfrm>
          <a:off x="0" y="0"/>
          <a:ext cx="0" cy="0"/>
          <a:chOff x="0" y="0"/>
          <a:chExt cx="0" cy="0"/>
        </a:xfrm>
      </p:grpSpPr>
      <p:graphicFrame>
        <p:nvGraphicFramePr>
          <p:cNvPr id="6190" name="Base" hidden="1"/>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6433" r:id="rId3" imgW="0" imgH="0" progId="PowerPoint.Show.8">
                  <p:embed/>
                </p:oleObj>
              </mc:Choice>
              <mc:Fallback>
                <p:oleObj r:id="rId3" imgW="0" imgH="0" progId="PowerPoint.Show.8">
                  <p:embed/>
                  <p:pic>
                    <p:nvPicPr>
                      <p:cNvPr id="0" name="Base"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rgbClr val="FE000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296" name="Rectangle 152"/>
          <p:cNvSpPr>
            <a:spLocks noGrp="1" noChangeArrowheads="1"/>
          </p:cNvSpPr>
          <p:nvPr>
            <p:ph type="ctrTitle" sz="quarter"/>
          </p:nvPr>
        </p:nvSpPr>
        <p:spPr>
          <a:xfrm>
            <a:off x="685800" y="1600200"/>
            <a:ext cx="8001000" cy="1143000"/>
          </a:xfrm>
          <a:effectLst>
            <a:outerShdw blurRad="50800" dist="25400" dir="2700000">
              <a:schemeClr val="tx1">
                <a:lumMod val="75000"/>
                <a:alpha val="43000"/>
              </a:schemeClr>
            </a:outerShdw>
          </a:effectLst>
        </p:spPr>
        <p:txBody>
          <a:bodyPr anchor="ctr"/>
          <a:lstStyle>
            <a:lvl1pPr>
              <a:lnSpc>
                <a:spcPct val="80000"/>
              </a:lnSpc>
              <a:defRPr sz="4400">
                <a:solidFill>
                  <a:schemeClr val="bg1"/>
                </a:solidFill>
              </a:defRPr>
            </a:lvl1pPr>
          </a:lstStyle>
          <a:p>
            <a:r>
              <a:rPr lang="en-US" smtClean="0"/>
              <a:t>Click to edit Master title style</a:t>
            </a:r>
            <a:endParaRPr lang="en-US" dirty="0"/>
          </a:p>
        </p:txBody>
      </p:sp>
      <p:sp>
        <p:nvSpPr>
          <p:cNvPr id="6299" name="Rectangle 155"/>
          <p:cNvSpPr>
            <a:spLocks noGrp="1" noChangeArrowheads="1"/>
          </p:cNvSpPr>
          <p:nvPr>
            <p:ph type="subTitle" sz="quarter" idx="1" hasCustomPrompt="1"/>
          </p:nvPr>
        </p:nvSpPr>
        <p:spPr>
          <a:xfrm>
            <a:off x="685800" y="3429000"/>
            <a:ext cx="6400800" cy="1600200"/>
          </a:xfrm>
          <a:effectLst>
            <a:outerShdw blurRad="50800" dist="25400" dir="2700000">
              <a:schemeClr val="tx1">
                <a:lumMod val="75000"/>
                <a:alpha val="43000"/>
              </a:schemeClr>
            </a:outerShdw>
          </a:effectLst>
        </p:spPr>
        <p:txBody>
          <a:bodyPr/>
          <a:lstStyle>
            <a:lvl1pPr marL="0" indent="0">
              <a:buFont typeface="Wingdings" pitchFamily="2" charset="2"/>
              <a:buNone/>
              <a:defRPr sz="1800">
                <a:solidFill>
                  <a:schemeClr val="bg1"/>
                </a:solidFill>
              </a:defRPr>
            </a:lvl1pPr>
          </a:lstStyle>
          <a:p>
            <a:r>
              <a:rPr lang="en-US" dirty="0" smtClean="0"/>
              <a:t>Tab: </a:t>
            </a:r>
          </a:p>
          <a:p>
            <a:endParaRPr lang="en-US" dirty="0" smtClean="0"/>
          </a:p>
          <a:p>
            <a:r>
              <a:rPr lang="en-US" dirty="0" smtClean="0"/>
              <a:t>Presenters:</a:t>
            </a:r>
          </a:p>
          <a:p>
            <a:endParaRPr lang="en-US" dirty="0"/>
          </a:p>
        </p:txBody>
      </p:sp>
      <p:pic>
        <p:nvPicPr>
          <p:cNvPr id="12" name="Picture 11" descr="SOA-Typelogo.png"/>
          <p:cNvPicPr>
            <a:picLocks noChangeAspect="1"/>
          </p:cNvPicPr>
          <p:nvPr userDrawn="1"/>
        </p:nvPicPr>
        <p:blipFill>
          <a:blip r:embed="rId4"/>
          <a:stretch>
            <a:fillRect/>
          </a:stretch>
        </p:blipFill>
        <p:spPr>
          <a:xfrm>
            <a:off x="5562599" y="333338"/>
            <a:ext cx="3200401" cy="383741"/>
          </a:xfrm>
          <a:prstGeom prst="rect">
            <a:avLst/>
          </a:prstGeom>
          <a:effectLst>
            <a:outerShdw blurRad="50800" dist="12700" dir="2700000">
              <a:schemeClr val="bg2">
                <a:lumMod val="50000"/>
                <a:alpha val="43000"/>
              </a:schemeClr>
            </a:outerShdw>
          </a:effectLst>
        </p:spPr>
      </p:pic>
      <p:pic>
        <p:nvPicPr>
          <p:cNvPr id="13" name="Picture 12" descr="SOA-Seal.png"/>
          <p:cNvPicPr>
            <a:picLocks noChangeAspect="1"/>
          </p:cNvPicPr>
          <p:nvPr userDrawn="1"/>
        </p:nvPicPr>
        <p:blipFill>
          <a:blip r:embed="rId5">
            <a:alphaModFix amt="74000"/>
          </a:blip>
          <a:stretch>
            <a:fillRect/>
          </a:stretch>
        </p:blipFill>
        <p:spPr>
          <a:xfrm>
            <a:off x="6001934" y="-304799"/>
            <a:ext cx="2445693" cy="19812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162"/>
          <p:cNvSpPr txBox="1">
            <a:spLocks noChangeArrowheads="1"/>
          </p:cNvSpPr>
          <p:nvPr userDrawn="1"/>
        </p:nvSpPr>
        <p:spPr bwMode="auto">
          <a:xfrm>
            <a:off x="6705600" y="6553200"/>
            <a:ext cx="21336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solidFill>
                  <a:schemeClr val="bg1"/>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E191445-A357-49CC-AE88-E14D3EF5070A}" type="slidenum">
              <a:rPr lang="en-US" sz="1100" b="1" smtClean="0">
                <a:solidFill>
                  <a:schemeClr val="bg1">
                    <a:lumMod val="95000"/>
                  </a:schemeClr>
                </a:solidFill>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100" b="1" i="0" u="none" strike="noStrike" kern="1200" cap="none" spc="0" normalizeH="0" baseline="0" noProof="0" dirty="0" smtClean="0">
              <a:ln>
                <a:noFill/>
              </a:ln>
              <a:solidFill>
                <a:schemeClr val="bg1">
                  <a:lumMod val="95000"/>
                </a:schemeClr>
              </a:solidFill>
              <a:effectLst/>
              <a:uLnTx/>
              <a:uFillTx/>
              <a:latin typeface="Times New Roman" pitchFamily="18" charset="0"/>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381000"/>
            <a:ext cx="8305800" cy="76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381000" y="1295400"/>
            <a:ext cx="8305800" cy="495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176" name="Rectangle 152"/>
          <p:cNvSpPr>
            <a:spLocks noChangeArrowheads="1"/>
          </p:cNvSpPr>
          <p:nvPr/>
        </p:nvSpPr>
        <p:spPr bwMode="auto">
          <a:xfrm>
            <a:off x="152400" y="0"/>
            <a:ext cx="9144000" cy="0"/>
          </a:xfrm>
          <a:prstGeom prst="rect">
            <a:avLst/>
          </a:prstGeom>
          <a:noFill/>
          <a:ln w="9525">
            <a:noFill/>
            <a:miter lim="800000"/>
            <a:headEnd/>
            <a:tailEnd/>
          </a:ln>
          <a:effectLst/>
        </p:spPr>
        <p:txBody>
          <a:bodyPr wrap="none" anchor="ctr">
            <a:spAutoFit/>
          </a:bodyPr>
          <a:lstStyle/>
          <a:p>
            <a:endParaRPr lang="en-US"/>
          </a:p>
        </p:txBody>
      </p:sp>
      <p:sp>
        <p:nvSpPr>
          <p:cNvPr id="11" name="Rectangle 10"/>
          <p:cNvSpPr/>
          <p:nvPr userDrawn="1"/>
        </p:nvSpPr>
        <p:spPr bwMode="auto">
          <a:xfrm>
            <a:off x="0" y="6248400"/>
            <a:ext cx="9144000" cy="609600"/>
          </a:xfrm>
          <a:prstGeom prst="rect">
            <a:avLst/>
          </a:prstGeom>
          <a:solidFill>
            <a:srgbClr val="D8130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smtClean="0">
              <a:ln>
                <a:noFill/>
              </a:ln>
              <a:solidFill>
                <a:srgbClr val="C41002"/>
              </a:solidFill>
              <a:effectLst/>
              <a:latin typeface="Arial" charset="0"/>
            </a:endParaRPr>
          </a:p>
        </p:txBody>
      </p:sp>
      <p:pic>
        <p:nvPicPr>
          <p:cNvPr id="8" name="Picture 7" descr="LTC Section Logo.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4800" y="6335442"/>
            <a:ext cx="3307911" cy="446358"/>
          </a:xfrm>
          <a:prstGeom prst="rect">
            <a:avLst/>
          </a:prstGeom>
          <a:effectLst>
            <a:outerShdw blurRad="12700" dist="25400" dir="2700000" algn="tl" rotWithShape="0">
              <a:prstClr val="black">
                <a:alpha val="24000"/>
              </a:prstClr>
            </a:outerShdw>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ftr="0" dt="0"/>
  <p:txStyles>
    <p:titleStyle>
      <a:lvl1pPr algn="l" rtl="0" eaLnBrk="1" fontAlgn="base" hangingPunct="1">
        <a:spcBef>
          <a:spcPct val="0"/>
        </a:spcBef>
        <a:spcAft>
          <a:spcPct val="0"/>
        </a:spcAft>
        <a:defRPr sz="3800" b="1">
          <a:solidFill>
            <a:schemeClr val="accent4"/>
          </a:solidFill>
          <a:latin typeface="+mj-lt"/>
          <a:ea typeface="+mj-ea"/>
          <a:cs typeface="+mj-cs"/>
        </a:defRPr>
      </a:lvl1pPr>
      <a:lvl2pPr algn="l" rtl="0" eaLnBrk="1" fontAlgn="base" hangingPunct="1">
        <a:spcBef>
          <a:spcPct val="0"/>
        </a:spcBef>
        <a:spcAft>
          <a:spcPct val="0"/>
        </a:spcAft>
        <a:defRPr sz="4400" b="1">
          <a:solidFill>
            <a:srgbClr val="494A53"/>
          </a:solidFill>
          <a:latin typeface="Arial" charset="0"/>
        </a:defRPr>
      </a:lvl2pPr>
      <a:lvl3pPr algn="l" rtl="0" eaLnBrk="1" fontAlgn="base" hangingPunct="1">
        <a:spcBef>
          <a:spcPct val="0"/>
        </a:spcBef>
        <a:spcAft>
          <a:spcPct val="0"/>
        </a:spcAft>
        <a:defRPr sz="4400" b="1">
          <a:solidFill>
            <a:srgbClr val="494A53"/>
          </a:solidFill>
          <a:latin typeface="Arial" charset="0"/>
        </a:defRPr>
      </a:lvl3pPr>
      <a:lvl4pPr algn="l" rtl="0" eaLnBrk="1" fontAlgn="base" hangingPunct="1">
        <a:spcBef>
          <a:spcPct val="0"/>
        </a:spcBef>
        <a:spcAft>
          <a:spcPct val="0"/>
        </a:spcAft>
        <a:defRPr sz="4400" b="1">
          <a:solidFill>
            <a:srgbClr val="494A53"/>
          </a:solidFill>
          <a:latin typeface="Arial" charset="0"/>
        </a:defRPr>
      </a:lvl4pPr>
      <a:lvl5pPr algn="l" rtl="0" eaLnBrk="1" fontAlgn="base" hangingPunct="1">
        <a:spcBef>
          <a:spcPct val="0"/>
        </a:spcBef>
        <a:spcAft>
          <a:spcPct val="0"/>
        </a:spcAft>
        <a:defRPr sz="4400" b="1">
          <a:solidFill>
            <a:srgbClr val="494A53"/>
          </a:solidFill>
          <a:latin typeface="Arial" charset="0"/>
        </a:defRPr>
      </a:lvl5pPr>
      <a:lvl6pPr marL="457200" algn="l" rtl="0" eaLnBrk="1" fontAlgn="base" hangingPunct="1">
        <a:spcBef>
          <a:spcPct val="0"/>
        </a:spcBef>
        <a:spcAft>
          <a:spcPct val="0"/>
        </a:spcAft>
        <a:defRPr sz="4400" b="1">
          <a:solidFill>
            <a:srgbClr val="494A53"/>
          </a:solidFill>
          <a:latin typeface="Arial" charset="0"/>
        </a:defRPr>
      </a:lvl6pPr>
      <a:lvl7pPr marL="914400" algn="l" rtl="0" eaLnBrk="1" fontAlgn="base" hangingPunct="1">
        <a:spcBef>
          <a:spcPct val="0"/>
        </a:spcBef>
        <a:spcAft>
          <a:spcPct val="0"/>
        </a:spcAft>
        <a:defRPr sz="4400" b="1">
          <a:solidFill>
            <a:srgbClr val="494A53"/>
          </a:solidFill>
          <a:latin typeface="Arial" charset="0"/>
        </a:defRPr>
      </a:lvl7pPr>
      <a:lvl8pPr marL="1371600" algn="l" rtl="0" eaLnBrk="1" fontAlgn="base" hangingPunct="1">
        <a:spcBef>
          <a:spcPct val="0"/>
        </a:spcBef>
        <a:spcAft>
          <a:spcPct val="0"/>
        </a:spcAft>
        <a:defRPr sz="4400" b="1">
          <a:solidFill>
            <a:srgbClr val="494A53"/>
          </a:solidFill>
          <a:latin typeface="Arial" charset="0"/>
        </a:defRPr>
      </a:lvl8pPr>
      <a:lvl9pPr marL="1828800" algn="l" rtl="0" eaLnBrk="1" fontAlgn="base" hangingPunct="1">
        <a:spcBef>
          <a:spcPct val="0"/>
        </a:spcBef>
        <a:spcAft>
          <a:spcPct val="0"/>
        </a:spcAft>
        <a:defRPr sz="4400" b="1">
          <a:solidFill>
            <a:srgbClr val="494A53"/>
          </a:solidFill>
          <a:latin typeface="Arial" charset="0"/>
        </a:defRPr>
      </a:lvl9pPr>
    </p:titleStyle>
    <p:bodyStyle>
      <a:lvl1pPr marL="342900" indent="-342900" algn="l" rtl="0" eaLnBrk="1" fontAlgn="base" hangingPunct="1">
        <a:spcBef>
          <a:spcPct val="20000"/>
        </a:spcBef>
        <a:spcAft>
          <a:spcPct val="0"/>
        </a:spcAft>
        <a:buClr>
          <a:srgbClr val="FF0000"/>
        </a:buClr>
        <a:buFont typeface="Wingdings" pitchFamily="2" charset="2"/>
        <a:buChar char="§"/>
        <a:defRPr sz="2000">
          <a:solidFill>
            <a:srgbClr val="343434"/>
          </a:solidFill>
          <a:latin typeface="+mn-lt"/>
          <a:ea typeface="+mn-ea"/>
          <a:cs typeface="+mn-cs"/>
        </a:defRPr>
      </a:lvl1pPr>
      <a:lvl2pPr marL="742950" indent="-285750" algn="l" rtl="0" eaLnBrk="1" fontAlgn="base" hangingPunct="1">
        <a:spcBef>
          <a:spcPct val="20000"/>
        </a:spcBef>
        <a:spcAft>
          <a:spcPct val="0"/>
        </a:spcAft>
        <a:buClr>
          <a:srgbClr val="778000"/>
        </a:buClr>
        <a:buFont typeface="Times" pitchFamily="18" charset="0"/>
        <a:buChar char="•"/>
        <a:defRPr sz="2000">
          <a:solidFill>
            <a:srgbClr val="343434"/>
          </a:solidFill>
          <a:latin typeface="+mn-lt"/>
        </a:defRPr>
      </a:lvl2pPr>
      <a:lvl3pPr marL="1143000" indent="-228600" algn="l" rtl="0" eaLnBrk="1" fontAlgn="base" hangingPunct="1">
        <a:spcBef>
          <a:spcPct val="20000"/>
        </a:spcBef>
        <a:spcAft>
          <a:spcPct val="0"/>
        </a:spcAft>
        <a:buClr>
          <a:srgbClr val="307D8E"/>
        </a:buClr>
        <a:buSzPct val="45000"/>
        <a:buFont typeface="Wingdings" pitchFamily="2" charset="2"/>
        <a:buChar char="u"/>
        <a:defRPr sz="2000">
          <a:solidFill>
            <a:srgbClr val="343434"/>
          </a:solidFill>
          <a:latin typeface="+mn-lt"/>
        </a:defRPr>
      </a:lvl3pPr>
      <a:lvl4pPr marL="1600200" indent="-228600" algn="l" rtl="0" eaLnBrk="1" fontAlgn="base" hangingPunct="1">
        <a:spcBef>
          <a:spcPct val="20000"/>
        </a:spcBef>
        <a:spcAft>
          <a:spcPct val="0"/>
        </a:spcAft>
        <a:buClr>
          <a:srgbClr val="CD202C"/>
        </a:buClr>
        <a:buFont typeface="Wingdings" pitchFamily="2" charset="2"/>
        <a:buChar char="§"/>
        <a:defRPr sz="2000">
          <a:solidFill>
            <a:srgbClr val="343434"/>
          </a:solidFill>
          <a:latin typeface="+mn-lt"/>
        </a:defRPr>
      </a:lvl4pPr>
      <a:lvl5pPr marL="2057400" indent="-228600" algn="l" rtl="0" eaLnBrk="1" fontAlgn="base" hangingPunct="1">
        <a:spcBef>
          <a:spcPct val="20000"/>
        </a:spcBef>
        <a:spcAft>
          <a:spcPct val="0"/>
        </a:spcAft>
        <a:buClr>
          <a:srgbClr val="7A8400"/>
        </a:buClr>
        <a:buFont typeface="Times" pitchFamily="18" charset="0"/>
        <a:buChar char="•"/>
        <a:defRPr sz="2000">
          <a:solidFill>
            <a:srgbClr val="343434"/>
          </a:solidFill>
          <a:latin typeface="+mn-lt"/>
        </a:defRPr>
      </a:lvl5pPr>
      <a:lvl6pPr marL="25146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6pPr>
      <a:lvl7pPr marL="29718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7pPr>
      <a:lvl8pPr marL="34290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8pPr>
      <a:lvl9pPr marL="38862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4.wdp"/></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microsoft.com/office/2007/relationships/hdphoto" Target="../media/hdphoto4.wdp"/></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21.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16.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6.png"/><Relationship Id="rId5" Type="http://schemas.openxmlformats.org/officeDocument/2006/relationships/image" Target="../media/image21.pn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22.xml"/><Relationship Id="rId7" Type="http://schemas.openxmlformats.org/officeDocument/2006/relationships/image" Target="../media/image22.png"/><Relationship Id="rId12" Type="http://schemas.microsoft.com/office/2007/relationships/hdphoto" Target="../media/hdphoto8.wdp"/><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6.png"/><Relationship Id="rId11" Type="http://schemas.microsoft.com/office/2007/relationships/hdphoto" Target="../media/hdphoto7.wdp"/><Relationship Id="rId5" Type="http://schemas.openxmlformats.org/officeDocument/2006/relationships/image" Target="../media/image21.png"/><Relationship Id="rId10" Type="http://schemas.microsoft.com/office/2007/relationships/hdphoto" Target="../media/hdphoto6.wdp"/><Relationship Id="rId4" Type="http://schemas.openxmlformats.org/officeDocument/2006/relationships/image" Target="../media/image20.png"/><Relationship Id="rId9" Type="http://schemas.microsoft.com/office/2007/relationships/hdphoto" Target="../media/hdphoto5.wdp"/></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dirty="0" smtClean="0"/>
              <a:t>Long-term Care Insurance:</a:t>
            </a:r>
            <a:br>
              <a:rPr lang="en-US" dirty="0" smtClean="0"/>
            </a:br>
            <a:r>
              <a:rPr lang="en-US" dirty="0" smtClean="0"/>
              <a:t>Basic Pricing and Rate Increase Concepts</a:t>
            </a:r>
            <a:br>
              <a:rPr lang="en-US" dirty="0" smtClean="0"/>
            </a:br>
            <a:r>
              <a:rPr lang="en-US" dirty="0"/>
              <a:t/>
            </a:r>
            <a:br>
              <a:rPr lang="en-US" dirty="0"/>
            </a:br>
            <a:r>
              <a:rPr lang="en-US" sz="2000" dirty="0" smtClean="0"/>
              <a:t>March 10, 2016</a:t>
            </a:r>
            <a:endParaRPr lang="en-US" sz="2000" dirty="0"/>
          </a:p>
        </p:txBody>
      </p:sp>
      <p:sp>
        <p:nvSpPr>
          <p:cNvPr id="3" name="Subtitle 2"/>
          <p:cNvSpPr>
            <a:spLocks noGrp="1"/>
          </p:cNvSpPr>
          <p:nvPr>
            <p:ph type="subTitle" sz="quarter" idx="1"/>
          </p:nvPr>
        </p:nvSpPr>
        <p:spPr/>
        <p:txBody>
          <a:bodyPr/>
          <a:lstStyle/>
          <a:p>
            <a:r>
              <a:rPr lang="en-US" dirty="0" smtClean="0"/>
              <a:t>Presented By:</a:t>
            </a:r>
          </a:p>
          <a:p>
            <a:r>
              <a:rPr lang="en-US" dirty="0" smtClean="0"/>
              <a:t>Vincent L. Bodnar </a:t>
            </a:r>
            <a:r>
              <a:rPr lang="en-US" dirty="0"/>
              <a:t>A</a:t>
            </a:r>
            <a:r>
              <a:rPr lang="en-US" dirty="0" smtClean="0"/>
              <a:t>SA, MAAA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63"/>
          <p:cNvPicPr>
            <a:picLocks noChangeAspect="1"/>
          </p:cNvPicPr>
          <p:nvPr/>
        </p:nvPicPr>
        <p:blipFill>
          <a:blip r:embed="rId3">
            <a:duotone>
              <a:schemeClr val="accent1">
                <a:shade val="45000"/>
                <a:satMod val="135000"/>
              </a:schemeClr>
              <a:prstClr val="white"/>
            </a:duotone>
          </a:blip>
          <a:stretch>
            <a:fillRect/>
          </a:stretch>
        </p:blipFill>
        <p:spPr>
          <a:xfrm rot="1924073">
            <a:off x="7037304" y="1417977"/>
            <a:ext cx="609060" cy="609060"/>
          </a:xfrm>
          <a:prstGeom prst="rect">
            <a:avLst/>
          </a:prstGeom>
        </p:spPr>
      </p:pic>
      <p:grpSp>
        <p:nvGrpSpPr>
          <p:cNvPr id="16" name="Group 15"/>
          <p:cNvGrpSpPr/>
          <p:nvPr/>
        </p:nvGrpSpPr>
        <p:grpSpPr>
          <a:xfrm>
            <a:off x="7448141" y="1218002"/>
            <a:ext cx="381000" cy="386043"/>
            <a:chOff x="7620000" y="2046530"/>
            <a:chExt cx="479474" cy="490344"/>
          </a:xfrm>
        </p:grpSpPr>
        <p:sp>
          <p:nvSpPr>
            <p:cNvPr id="48" name="Oval 47"/>
            <p:cNvSpPr/>
            <p:nvPr/>
          </p:nvSpPr>
          <p:spPr>
            <a:xfrm>
              <a:off x="7620000" y="2057400"/>
              <a:ext cx="479474" cy="479474"/>
            </a:xfrm>
            <a:prstGeom prst="ellipse">
              <a:avLst/>
            </a:prstGeom>
            <a:solidFill>
              <a:schemeClr val="tx2">
                <a:lumMod val="60000"/>
                <a:lumOff val="40000"/>
              </a:schemeClr>
            </a:solidFill>
            <a:ln w="25400" cap="flat" cmpd="sng" algn="ctr">
              <a:noFill/>
              <a:prstDash val="solid"/>
            </a:ln>
            <a:effectLst/>
          </p:spPr>
          <p:txBody>
            <a:bodyPr rtlCol="0" anchor="ctr"/>
            <a:lstStyle/>
            <a:p>
              <a:pPr algn="ctr" eaLnBrk="1" fontAlgn="auto" hangingPunct="1">
                <a:spcBef>
                  <a:spcPts val="0"/>
                </a:spcBef>
                <a:spcAft>
                  <a:spcPts val="0"/>
                </a:spcAft>
              </a:pPr>
              <a:endParaRPr lang="en-US" sz="1800" kern="0" dirty="0">
                <a:solidFill>
                  <a:sysClr val="window" lastClr="FFFFFF"/>
                </a:solidFill>
                <a:latin typeface="Arial"/>
              </a:endParaRPr>
            </a:p>
          </p:txBody>
        </p:sp>
        <p:sp>
          <p:nvSpPr>
            <p:cNvPr id="58" name="TextBox 57"/>
            <p:cNvSpPr txBox="1"/>
            <p:nvPr/>
          </p:nvSpPr>
          <p:spPr>
            <a:xfrm>
              <a:off x="7665003" y="2046530"/>
              <a:ext cx="359604" cy="469118"/>
            </a:xfrm>
            <a:prstGeom prst="rect">
              <a:avLst/>
            </a:prstGeom>
            <a:noFill/>
            <a:ln>
              <a:noFill/>
            </a:ln>
          </p:spPr>
          <p:txBody>
            <a:bodyPr wrap="square" rtlCol="0">
              <a:spAutoFit/>
            </a:bodyPr>
            <a:lstStyle/>
            <a:p>
              <a:pPr algn="ctr" eaLnBrk="1" fontAlgn="auto" hangingPunct="1">
                <a:spcBef>
                  <a:spcPts val="0"/>
                </a:spcBef>
                <a:spcAft>
                  <a:spcPts val="0"/>
                </a:spcAft>
              </a:pPr>
              <a:r>
                <a:rPr lang="en-US" sz="1800" kern="0" dirty="0" smtClean="0">
                  <a:solidFill>
                    <a:sysClr val="window" lastClr="FFFFFF"/>
                  </a:solidFill>
                </a:rPr>
                <a:t>$</a:t>
              </a:r>
              <a:endParaRPr lang="en-US" sz="1800" kern="0" dirty="0">
                <a:solidFill>
                  <a:sysClr val="window" lastClr="FFFFFF"/>
                </a:solidFill>
              </a:endParaRPr>
            </a:p>
          </p:txBody>
        </p:sp>
      </p:grpSp>
      <p:sp>
        <p:nvSpPr>
          <p:cNvPr id="2" name="Title 1"/>
          <p:cNvSpPr>
            <a:spLocks noGrp="1"/>
          </p:cNvSpPr>
          <p:nvPr>
            <p:ph type="title"/>
          </p:nvPr>
        </p:nvSpPr>
        <p:spPr/>
        <p:txBody>
          <a:bodyPr/>
          <a:lstStyle/>
          <a:p>
            <a:r>
              <a:rPr lang="en-US" dirty="0" smtClean="0"/>
              <a:t>Premiums</a:t>
            </a:r>
            <a:endParaRPr lang="en-US" dirty="0"/>
          </a:p>
        </p:txBody>
      </p:sp>
      <p:sp>
        <p:nvSpPr>
          <p:cNvPr id="36" name="Rectangle 4"/>
          <p:cNvSpPr>
            <a:spLocks noChangeArrowheads="1"/>
          </p:cNvSpPr>
          <p:nvPr/>
        </p:nvSpPr>
        <p:spPr bwMode="gray">
          <a:xfrm>
            <a:off x="6645275" y="0"/>
            <a:ext cx="2096255" cy="227013"/>
          </a:xfrm>
          <a:prstGeom prst="rect">
            <a:avLst/>
          </a:prstGeom>
          <a:solidFill>
            <a:srgbClr val="008080"/>
          </a:solidFill>
          <a:ln>
            <a:noFill/>
          </a:ln>
        </p:spPr>
        <p:txBody>
          <a:bodyPr tIns="0" bIns="0" anchor="ctr" anchorCtr="1"/>
          <a:lstStyle/>
          <a:p>
            <a:pPr algn="ctr">
              <a:lnSpc>
                <a:spcPct val="90000"/>
              </a:lnSpc>
            </a:pPr>
            <a:r>
              <a:rPr lang="en-GB" sz="1200" b="1" dirty="0" smtClean="0">
                <a:solidFill>
                  <a:srgbClr val="FFFFFF"/>
                </a:solidFill>
                <a:latin typeface="Arial"/>
              </a:rPr>
              <a:t>LTC PRODUCTS 101</a:t>
            </a:r>
            <a:endParaRPr lang="en-GB" sz="1200" b="1" dirty="0">
              <a:solidFill>
                <a:srgbClr val="FFFFFF"/>
              </a:solidFill>
              <a:latin typeface="Arial"/>
            </a:endParaRPr>
          </a:p>
        </p:txBody>
      </p:sp>
      <p:sp>
        <p:nvSpPr>
          <p:cNvPr id="38" name="Rectangle 37"/>
          <p:cNvSpPr/>
          <p:nvPr/>
        </p:nvSpPr>
        <p:spPr bwMode="auto">
          <a:xfrm>
            <a:off x="0" y="6166075"/>
            <a:ext cx="9164158" cy="69192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3E3E3E"/>
              </a:solidFill>
            </a:endParaRPr>
          </a:p>
        </p:txBody>
      </p:sp>
      <p:sp>
        <p:nvSpPr>
          <p:cNvPr id="39" name="Rectangle 162"/>
          <p:cNvSpPr txBox="1">
            <a:spLocks noChangeArrowheads="1"/>
          </p:cNvSpPr>
          <p:nvPr/>
        </p:nvSpPr>
        <p:spPr bwMode="auto">
          <a:xfrm>
            <a:off x="6725758" y="6412108"/>
            <a:ext cx="21336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solidFill>
                  <a:schemeClr val="bg1"/>
                </a:solidFill>
              </a:defRPr>
            </a:lvl1pPr>
          </a:lstStyle>
          <a:p>
            <a:pPr algn="r">
              <a:defRPr/>
            </a:pPr>
            <a:fld id="{0E191445-A357-49CC-AE88-E14D3EF5070A}" type="slidenum">
              <a:rPr lang="en-US" sz="1100" b="1" smtClean="0">
                <a:solidFill>
                  <a:srgbClr val="FFFFFF">
                    <a:lumMod val="50000"/>
                  </a:srgbClr>
                </a:solidFill>
              </a:rPr>
              <a:pPr algn="r">
                <a:defRPr/>
              </a:pPr>
              <a:t>10</a:t>
            </a:fld>
            <a:endParaRPr lang="en-US" sz="1100" b="1" dirty="0" smtClean="0">
              <a:solidFill>
                <a:srgbClr val="FFFFFF">
                  <a:lumMod val="50000"/>
                </a:srgbClr>
              </a:solidFill>
              <a:latin typeface="Times New Roman" pitchFamily="18" charset="0"/>
            </a:endParaRPr>
          </a:p>
        </p:txBody>
      </p:sp>
      <p:pic>
        <p:nvPicPr>
          <p:cNvPr id="65" name="Picture 64"/>
          <p:cNvPicPr>
            <a:picLocks noChangeAspect="1"/>
          </p:cNvPicPr>
          <p:nvPr/>
        </p:nvPicPr>
        <p:blipFill>
          <a:blip r:embed="rId3">
            <a:duotone>
              <a:schemeClr val="accent1">
                <a:shade val="45000"/>
                <a:satMod val="135000"/>
              </a:schemeClr>
              <a:prstClr val="white"/>
            </a:duotone>
          </a:blip>
          <a:stretch>
            <a:fillRect/>
          </a:stretch>
        </p:blipFill>
        <p:spPr>
          <a:xfrm rot="6466215">
            <a:off x="7602754" y="1602412"/>
            <a:ext cx="609060" cy="609060"/>
          </a:xfrm>
          <a:prstGeom prst="rect">
            <a:avLst/>
          </a:prstGeom>
        </p:spPr>
      </p:pic>
      <p:grpSp>
        <p:nvGrpSpPr>
          <p:cNvPr id="70" name="Group 69"/>
          <p:cNvGrpSpPr/>
          <p:nvPr/>
        </p:nvGrpSpPr>
        <p:grpSpPr>
          <a:xfrm>
            <a:off x="7118034" y="1036116"/>
            <a:ext cx="312110" cy="319240"/>
            <a:chOff x="7620000" y="2019443"/>
            <a:chExt cx="479474" cy="517431"/>
          </a:xfrm>
        </p:grpSpPr>
        <p:sp>
          <p:nvSpPr>
            <p:cNvPr id="71" name="Oval 70"/>
            <p:cNvSpPr/>
            <p:nvPr/>
          </p:nvSpPr>
          <p:spPr>
            <a:xfrm>
              <a:off x="7620000" y="2057400"/>
              <a:ext cx="479474" cy="479474"/>
            </a:xfrm>
            <a:prstGeom prst="ellipse">
              <a:avLst/>
            </a:prstGeom>
            <a:solidFill>
              <a:schemeClr val="tx2">
                <a:lumMod val="60000"/>
                <a:lumOff val="40000"/>
              </a:schemeClr>
            </a:solidFill>
            <a:ln w="25400" cap="flat" cmpd="sng" algn="ctr">
              <a:noFill/>
              <a:prstDash val="solid"/>
            </a:ln>
            <a:effectLst/>
          </p:spPr>
          <p:txBody>
            <a:bodyPr rtlCol="0" anchor="ctr"/>
            <a:lstStyle/>
            <a:p>
              <a:pPr algn="ctr" eaLnBrk="1" fontAlgn="auto" hangingPunct="1">
                <a:spcBef>
                  <a:spcPts val="0"/>
                </a:spcBef>
                <a:spcAft>
                  <a:spcPts val="0"/>
                </a:spcAft>
              </a:pPr>
              <a:endParaRPr lang="en-US" sz="1800" kern="0" dirty="0">
                <a:solidFill>
                  <a:sysClr val="window" lastClr="FFFFFF"/>
                </a:solidFill>
                <a:latin typeface="Arial"/>
              </a:endParaRPr>
            </a:p>
          </p:txBody>
        </p:sp>
        <p:sp>
          <p:nvSpPr>
            <p:cNvPr id="72" name="TextBox 71"/>
            <p:cNvSpPr txBox="1"/>
            <p:nvPr/>
          </p:nvSpPr>
          <p:spPr>
            <a:xfrm>
              <a:off x="7652914" y="2019443"/>
              <a:ext cx="435121" cy="498851"/>
            </a:xfrm>
            <a:prstGeom prst="rect">
              <a:avLst/>
            </a:prstGeom>
            <a:noFill/>
            <a:ln>
              <a:noFill/>
            </a:ln>
          </p:spPr>
          <p:txBody>
            <a:bodyPr wrap="square" rtlCol="0">
              <a:spAutoFit/>
            </a:bodyPr>
            <a:lstStyle/>
            <a:p>
              <a:pPr algn="ctr" eaLnBrk="1" fontAlgn="auto" hangingPunct="1">
                <a:spcBef>
                  <a:spcPts val="0"/>
                </a:spcBef>
                <a:spcAft>
                  <a:spcPts val="0"/>
                </a:spcAft>
              </a:pPr>
              <a:r>
                <a:rPr lang="en-US" sz="1400" kern="0" dirty="0" smtClean="0">
                  <a:solidFill>
                    <a:sysClr val="window" lastClr="FFFFFF"/>
                  </a:solidFill>
                </a:rPr>
                <a:t>$</a:t>
              </a:r>
              <a:endParaRPr lang="en-US" sz="1800" kern="0" dirty="0">
                <a:solidFill>
                  <a:sysClr val="window" lastClr="FFFFFF"/>
                </a:solidFill>
              </a:endParaRPr>
            </a:p>
          </p:txBody>
        </p:sp>
      </p:grpSp>
      <p:sp>
        <p:nvSpPr>
          <p:cNvPr id="73" name="Content Placeholder 2"/>
          <p:cNvSpPr>
            <a:spLocks noGrp="1"/>
          </p:cNvSpPr>
          <p:nvPr>
            <p:ph idx="1"/>
          </p:nvPr>
        </p:nvSpPr>
        <p:spPr>
          <a:xfrm>
            <a:off x="234574" y="1939971"/>
            <a:ext cx="5433731" cy="646475"/>
          </a:xfrm>
        </p:spPr>
        <p:txBody>
          <a:bodyPr/>
          <a:lstStyle/>
          <a:p>
            <a:pPr marL="0" indent="0">
              <a:lnSpc>
                <a:spcPct val="80000"/>
              </a:lnSpc>
              <a:buNone/>
            </a:pPr>
            <a:r>
              <a:rPr lang="en-US" dirty="0" smtClean="0">
                <a:solidFill>
                  <a:schemeClr val="accent4"/>
                </a:solidFill>
                <a:effectLst/>
                <a:latin typeface="+mn-lt"/>
                <a:ea typeface="+mn-ea"/>
                <a:cs typeface="+mn-cs"/>
              </a:rPr>
              <a:t>Insurers must set aside </a:t>
            </a:r>
            <a:r>
              <a:rPr lang="en-US" b="1" dirty="0" smtClean="0">
                <a:solidFill>
                  <a:schemeClr val="accent4"/>
                </a:solidFill>
                <a:effectLst/>
                <a:latin typeface="+mn-lt"/>
                <a:ea typeface="+mn-ea"/>
                <a:cs typeface="+mn-cs"/>
              </a:rPr>
              <a:t>some of the premiums </a:t>
            </a:r>
            <a:r>
              <a:rPr lang="en-US" dirty="0" smtClean="0">
                <a:solidFill>
                  <a:schemeClr val="accent4"/>
                </a:solidFill>
                <a:effectLst/>
                <a:latin typeface="+mn-lt"/>
                <a:ea typeface="+mn-ea"/>
                <a:cs typeface="+mn-cs"/>
              </a:rPr>
              <a:t>in early years in a </a:t>
            </a:r>
            <a:r>
              <a:rPr lang="en-US" b="1" dirty="0" smtClean="0">
                <a:solidFill>
                  <a:schemeClr val="accent6">
                    <a:lumMod val="50000"/>
                  </a:schemeClr>
                </a:solidFill>
                <a:effectLst/>
                <a:latin typeface="+mn-lt"/>
                <a:ea typeface="+mn-ea"/>
                <a:cs typeface="+mn-cs"/>
              </a:rPr>
              <a:t>reserve</a:t>
            </a:r>
            <a:r>
              <a:rPr lang="en-US" dirty="0" smtClean="0">
                <a:solidFill>
                  <a:schemeClr val="accent4"/>
                </a:solidFill>
                <a:effectLst/>
                <a:latin typeface="+mn-lt"/>
                <a:ea typeface="+mn-ea"/>
                <a:cs typeface="+mn-cs"/>
              </a:rPr>
              <a:t>.</a:t>
            </a:r>
          </a:p>
        </p:txBody>
      </p:sp>
      <p:pic>
        <p:nvPicPr>
          <p:cNvPr id="75" name="Picture 74" descr="Piggy Bank copy.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1272" y="1447800"/>
            <a:ext cx="1652016" cy="1633728"/>
          </a:xfrm>
          <a:prstGeom prst="rect">
            <a:avLst/>
          </a:prstGeom>
        </p:spPr>
      </p:pic>
      <p:sp>
        <p:nvSpPr>
          <p:cNvPr id="76" name="Rectangle 75"/>
          <p:cNvSpPr/>
          <p:nvPr/>
        </p:nvSpPr>
        <p:spPr>
          <a:xfrm>
            <a:off x="0" y="3352800"/>
            <a:ext cx="8839200" cy="2743200"/>
          </a:xfrm>
          <a:prstGeom prst="rect">
            <a:avLst/>
          </a:prstGeom>
          <a:solidFill>
            <a:srgbClr val="ABC0C9"/>
          </a:solidFill>
          <a:ln w="25400" cap="flat" cmpd="sng" algn="ctr">
            <a:noFill/>
            <a:prstDash val="solid"/>
          </a:ln>
          <a:effectLst/>
        </p:spPr>
        <p:txBody>
          <a:bodyPr rtlCol="0" anchor="ctr"/>
          <a:lstStyle/>
          <a:p>
            <a:pPr algn="ctr" eaLnBrk="1" fontAlgn="auto" hangingPunct="1">
              <a:spcBef>
                <a:spcPts val="0"/>
              </a:spcBef>
              <a:spcAft>
                <a:spcPts val="0"/>
              </a:spcAft>
            </a:pPr>
            <a:endParaRPr lang="en-US" sz="1800" kern="0" dirty="0">
              <a:solidFill>
                <a:sysClr val="window" lastClr="FFFFFF"/>
              </a:solidFill>
              <a:latin typeface="Arial"/>
            </a:endParaRPr>
          </a:p>
        </p:txBody>
      </p:sp>
      <p:cxnSp>
        <p:nvCxnSpPr>
          <p:cNvPr id="77" name="Straight Connector 76"/>
          <p:cNvCxnSpPr/>
          <p:nvPr/>
        </p:nvCxnSpPr>
        <p:spPr bwMode="auto">
          <a:xfrm>
            <a:off x="6553200" y="5279663"/>
            <a:ext cx="0" cy="20673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8" name="Straight Connector 77"/>
          <p:cNvCxnSpPr/>
          <p:nvPr/>
        </p:nvCxnSpPr>
        <p:spPr bwMode="auto">
          <a:xfrm>
            <a:off x="6014821" y="5292770"/>
            <a:ext cx="0" cy="20673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9" name="Straight Connector 78"/>
          <p:cNvCxnSpPr/>
          <p:nvPr/>
        </p:nvCxnSpPr>
        <p:spPr bwMode="auto">
          <a:xfrm>
            <a:off x="5405221" y="5292770"/>
            <a:ext cx="0" cy="20673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0" name="Straight Connector 79"/>
          <p:cNvCxnSpPr/>
          <p:nvPr/>
        </p:nvCxnSpPr>
        <p:spPr bwMode="auto">
          <a:xfrm>
            <a:off x="4795621" y="5292770"/>
            <a:ext cx="0" cy="20673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1" name="Straight Connector 80"/>
          <p:cNvCxnSpPr/>
          <p:nvPr/>
        </p:nvCxnSpPr>
        <p:spPr bwMode="auto">
          <a:xfrm>
            <a:off x="4186021" y="5292770"/>
            <a:ext cx="0" cy="20673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2" name="Straight Connector 81"/>
          <p:cNvCxnSpPr/>
          <p:nvPr/>
        </p:nvCxnSpPr>
        <p:spPr bwMode="auto">
          <a:xfrm>
            <a:off x="3576421" y="5292770"/>
            <a:ext cx="0" cy="20673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3" name="Straight Connector 82"/>
          <p:cNvCxnSpPr/>
          <p:nvPr/>
        </p:nvCxnSpPr>
        <p:spPr bwMode="auto">
          <a:xfrm>
            <a:off x="2966821" y="5292770"/>
            <a:ext cx="0" cy="20673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4" name="Straight Connector 83"/>
          <p:cNvCxnSpPr/>
          <p:nvPr/>
        </p:nvCxnSpPr>
        <p:spPr bwMode="auto">
          <a:xfrm>
            <a:off x="2357221" y="5292770"/>
            <a:ext cx="0" cy="20673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5" name="Straight Connector 84"/>
          <p:cNvCxnSpPr/>
          <p:nvPr/>
        </p:nvCxnSpPr>
        <p:spPr bwMode="auto">
          <a:xfrm>
            <a:off x="1747621" y="5292770"/>
            <a:ext cx="0" cy="20673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6" name="Straight Connector 85"/>
          <p:cNvCxnSpPr/>
          <p:nvPr/>
        </p:nvCxnSpPr>
        <p:spPr bwMode="auto">
          <a:xfrm>
            <a:off x="1138021" y="5292770"/>
            <a:ext cx="0" cy="20673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7" name="TextBox 86"/>
          <p:cNvSpPr txBox="1"/>
          <p:nvPr/>
        </p:nvSpPr>
        <p:spPr>
          <a:xfrm>
            <a:off x="709026" y="5562600"/>
            <a:ext cx="1424574" cy="400110"/>
          </a:xfrm>
          <a:prstGeom prst="rect">
            <a:avLst/>
          </a:prstGeom>
          <a:noFill/>
        </p:spPr>
        <p:txBody>
          <a:bodyPr wrap="square" rtlCol="0">
            <a:spAutoFit/>
          </a:bodyPr>
          <a:lstStyle/>
          <a:p>
            <a:r>
              <a:rPr lang="en-US" sz="2000" b="1" dirty="0" smtClean="0">
                <a:solidFill>
                  <a:schemeClr val="tx1">
                    <a:lumMod val="75000"/>
                  </a:schemeClr>
                </a:solidFill>
              </a:rPr>
              <a:t>TIME</a:t>
            </a:r>
            <a:endParaRPr lang="en-US" sz="2400" b="1" dirty="0">
              <a:solidFill>
                <a:schemeClr val="tx1">
                  <a:lumMod val="75000"/>
                </a:schemeClr>
              </a:solidFill>
            </a:endParaRPr>
          </a:p>
        </p:txBody>
      </p:sp>
      <p:sp>
        <p:nvSpPr>
          <p:cNvPr id="88" name="TextBox 87"/>
          <p:cNvSpPr txBox="1"/>
          <p:nvPr/>
        </p:nvSpPr>
        <p:spPr>
          <a:xfrm rot="16200000">
            <a:off x="-246560" y="4458729"/>
            <a:ext cx="1655232" cy="400110"/>
          </a:xfrm>
          <a:prstGeom prst="rect">
            <a:avLst/>
          </a:prstGeom>
          <a:noFill/>
        </p:spPr>
        <p:txBody>
          <a:bodyPr wrap="square" rtlCol="0">
            <a:spAutoFit/>
          </a:bodyPr>
          <a:lstStyle/>
          <a:p>
            <a:r>
              <a:rPr lang="en-US" sz="2000" b="1" dirty="0" smtClean="0">
                <a:solidFill>
                  <a:schemeClr val="tx1">
                    <a:lumMod val="75000"/>
                  </a:schemeClr>
                </a:solidFill>
              </a:rPr>
              <a:t>$ AMOUNT</a:t>
            </a:r>
            <a:endParaRPr lang="en-US" sz="2400" b="1" dirty="0">
              <a:solidFill>
                <a:schemeClr val="tx1">
                  <a:lumMod val="75000"/>
                </a:schemeClr>
              </a:solidFill>
            </a:endParaRPr>
          </a:p>
        </p:txBody>
      </p:sp>
      <p:cxnSp>
        <p:nvCxnSpPr>
          <p:cNvPr id="89" name="Straight Arrow Connector 88"/>
          <p:cNvCxnSpPr>
            <a:stCxn id="91" idx="5"/>
          </p:cNvCxnSpPr>
          <p:nvPr/>
        </p:nvCxnSpPr>
        <p:spPr bwMode="auto">
          <a:xfrm flipV="1">
            <a:off x="777905" y="4662521"/>
            <a:ext cx="6841399" cy="13370"/>
          </a:xfrm>
          <a:prstGeom prst="straightConnector1">
            <a:avLst/>
          </a:prstGeom>
          <a:solidFill>
            <a:schemeClr val="accent1"/>
          </a:solidFill>
          <a:ln w="28575" cap="flat" cmpd="sng" algn="ctr">
            <a:solidFill>
              <a:srgbClr val="008080"/>
            </a:solidFill>
            <a:prstDash val="solid"/>
            <a:round/>
            <a:headEnd type="none" w="med" len="med"/>
            <a:tailEnd type="arrow"/>
          </a:ln>
          <a:effectLst/>
        </p:spPr>
      </p:cxnSp>
      <p:sp>
        <p:nvSpPr>
          <p:cNvPr id="91" name="Left-Up Arrow 90"/>
          <p:cNvSpPr/>
          <p:nvPr/>
        </p:nvSpPr>
        <p:spPr bwMode="auto">
          <a:xfrm rot="5400000">
            <a:off x="3136849" y="1480465"/>
            <a:ext cx="1544016" cy="6355486"/>
          </a:xfrm>
          <a:prstGeom prst="leftUpArrow">
            <a:avLst>
              <a:gd name="adj1" fmla="val 2215"/>
              <a:gd name="adj2" fmla="val 4138"/>
              <a:gd name="adj3" fmla="val 5321"/>
            </a:avLst>
          </a:prstGeom>
          <a:solidFill>
            <a:schemeClr val="tx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3E3E3E"/>
              </a:solidFill>
            </a:endParaRPr>
          </a:p>
        </p:txBody>
      </p:sp>
      <p:grpSp>
        <p:nvGrpSpPr>
          <p:cNvPr id="92" name="Group 91"/>
          <p:cNvGrpSpPr/>
          <p:nvPr/>
        </p:nvGrpSpPr>
        <p:grpSpPr>
          <a:xfrm>
            <a:off x="7008382" y="4435309"/>
            <a:ext cx="1534314" cy="451039"/>
            <a:chOff x="1350066" y="2638134"/>
            <a:chExt cx="4139298" cy="1325109"/>
          </a:xfrm>
        </p:grpSpPr>
        <p:sp>
          <p:nvSpPr>
            <p:cNvPr id="93" name="Freeform 92"/>
            <p:cNvSpPr/>
            <p:nvPr/>
          </p:nvSpPr>
          <p:spPr>
            <a:xfrm rot="10800000">
              <a:off x="1350066" y="2638134"/>
              <a:ext cx="3952521" cy="1325109"/>
            </a:xfrm>
            <a:custGeom>
              <a:avLst/>
              <a:gdLst>
                <a:gd name="connsiteX0" fmla="*/ 8709 w 3657600"/>
                <a:gd name="connsiteY0" fmla="*/ 0 h 1811382"/>
                <a:gd name="connsiteX1" fmla="*/ 2751909 w 3657600"/>
                <a:gd name="connsiteY1" fmla="*/ 0 h 1811382"/>
                <a:gd name="connsiteX2" fmla="*/ 3657600 w 3657600"/>
                <a:gd name="connsiteY2" fmla="*/ 905691 h 1811382"/>
                <a:gd name="connsiteX3" fmla="*/ 2751909 w 3657600"/>
                <a:gd name="connsiteY3" fmla="*/ 1811382 h 1811382"/>
                <a:gd name="connsiteX4" fmla="*/ 0 w 3657600"/>
                <a:gd name="connsiteY4" fmla="*/ 1811382 h 1811382"/>
                <a:gd name="connsiteX5" fmla="*/ 8709 w 3657600"/>
                <a:gd name="connsiteY5" fmla="*/ 0 h 1811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1811382">
                  <a:moveTo>
                    <a:pt x="8709" y="0"/>
                  </a:moveTo>
                  <a:lnTo>
                    <a:pt x="2751909" y="0"/>
                  </a:lnTo>
                  <a:lnTo>
                    <a:pt x="3657600" y="905691"/>
                  </a:lnTo>
                  <a:lnTo>
                    <a:pt x="2751909" y="1811382"/>
                  </a:lnTo>
                  <a:lnTo>
                    <a:pt x="0" y="1811382"/>
                  </a:lnTo>
                  <a:lnTo>
                    <a:pt x="8709" y="0"/>
                  </a:lnTo>
                  <a:close/>
                </a:path>
              </a:pathLst>
            </a:custGeom>
            <a:solidFill>
              <a:srgbClr val="597D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a:endParaRPr>
            </a:p>
          </p:txBody>
        </p:sp>
        <p:sp>
          <p:nvSpPr>
            <p:cNvPr id="94" name="TextBox 93"/>
            <p:cNvSpPr txBox="1"/>
            <p:nvPr/>
          </p:nvSpPr>
          <p:spPr>
            <a:xfrm rot="21593429">
              <a:off x="2242763" y="2775909"/>
              <a:ext cx="3246601" cy="994640"/>
            </a:xfrm>
            <a:prstGeom prst="rect">
              <a:avLst/>
            </a:prstGeom>
            <a:noFill/>
          </p:spPr>
          <p:txBody>
            <a:bodyPr wrap="square" rtlCol="0">
              <a:spAutoFit/>
            </a:bodyPr>
            <a:lstStyle/>
            <a:p>
              <a:r>
                <a:rPr lang="en-US" sz="1600" b="1" dirty="0" smtClean="0">
                  <a:solidFill>
                    <a:srgbClr val="FFFFFF"/>
                  </a:solidFill>
                  <a:latin typeface="Arial Narrow" panose="020B0606020202030204" pitchFamily="34" charset="0"/>
                </a:rPr>
                <a:t>PREMIUMS</a:t>
              </a:r>
              <a:endParaRPr lang="en-US" sz="1600" b="1" dirty="0">
                <a:solidFill>
                  <a:srgbClr val="FFFFFF"/>
                </a:solidFill>
                <a:latin typeface="Arial Narrow" panose="020B0606020202030204" pitchFamily="34" charset="0"/>
              </a:endParaRPr>
            </a:p>
          </p:txBody>
        </p:sp>
      </p:grpSp>
      <p:grpSp>
        <p:nvGrpSpPr>
          <p:cNvPr id="95" name="Group 94"/>
          <p:cNvGrpSpPr/>
          <p:nvPr/>
        </p:nvGrpSpPr>
        <p:grpSpPr>
          <a:xfrm>
            <a:off x="4082021" y="4447811"/>
            <a:ext cx="1651276" cy="451040"/>
            <a:chOff x="1350066" y="2638134"/>
            <a:chExt cx="4454843" cy="1325109"/>
          </a:xfrm>
        </p:grpSpPr>
        <p:sp>
          <p:nvSpPr>
            <p:cNvPr id="96" name="Freeform 95"/>
            <p:cNvSpPr/>
            <p:nvPr/>
          </p:nvSpPr>
          <p:spPr>
            <a:xfrm rot="10800000">
              <a:off x="1350066" y="2638134"/>
              <a:ext cx="3952521" cy="1325109"/>
            </a:xfrm>
            <a:custGeom>
              <a:avLst/>
              <a:gdLst>
                <a:gd name="connsiteX0" fmla="*/ 8709 w 3657600"/>
                <a:gd name="connsiteY0" fmla="*/ 0 h 1811382"/>
                <a:gd name="connsiteX1" fmla="*/ 2751909 w 3657600"/>
                <a:gd name="connsiteY1" fmla="*/ 0 h 1811382"/>
                <a:gd name="connsiteX2" fmla="*/ 3657600 w 3657600"/>
                <a:gd name="connsiteY2" fmla="*/ 905691 h 1811382"/>
                <a:gd name="connsiteX3" fmla="*/ 2751909 w 3657600"/>
                <a:gd name="connsiteY3" fmla="*/ 1811382 h 1811382"/>
                <a:gd name="connsiteX4" fmla="*/ 0 w 3657600"/>
                <a:gd name="connsiteY4" fmla="*/ 1811382 h 1811382"/>
                <a:gd name="connsiteX5" fmla="*/ 8709 w 3657600"/>
                <a:gd name="connsiteY5" fmla="*/ 0 h 1811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1811382">
                  <a:moveTo>
                    <a:pt x="8709" y="0"/>
                  </a:moveTo>
                  <a:lnTo>
                    <a:pt x="2751909" y="0"/>
                  </a:lnTo>
                  <a:lnTo>
                    <a:pt x="3657600" y="905691"/>
                  </a:lnTo>
                  <a:lnTo>
                    <a:pt x="2751909" y="1811382"/>
                  </a:lnTo>
                  <a:lnTo>
                    <a:pt x="0" y="1811382"/>
                  </a:lnTo>
                  <a:lnTo>
                    <a:pt x="8709" y="0"/>
                  </a:lnTo>
                  <a:close/>
                </a:path>
              </a:pathLst>
            </a:custGeom>
            <a:solidFill>
              <a:srgbClr val="813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a:endParaRPr>
            </a:p>
          </p:txBody>
        </p:sp>
        <p:sp>
          <p:nvSpPr>
            <p:cNvPr id="97" name="TextBox 96"/>
            <p:cNvSpPr txBox="1"/>
            <p:nvPr/>
          </p:nvSpPr>
          <p:spPr>
            <a:xfrm rot="21593429">
              <a:off x="2558308" y="2775910"/>
              <a:ext cx="3246601" cy="994640"/>
            </a:xfrm>
            <a:prstGeom prst="rect">
              <a:avLst/>
            </a:prstGeom>
            <a:noFill/>
          </p:spPr>
          <p:txBody>
            <a:bodyPr wrap="square" rtlCol="0">
              <a:spAutoFit/>
            </a:bodyPr>
            <a:lstStyle/>
            <a:p>
              <a:r>
                <a:rPr lang="en-US" sz="1600" b="1" dirty="0" smtClean="0">
                  <a:solidFill>
                    <a:srgbClr val="FFFFFF"/>
                  </a:solidFill>
                  <a:latin typeface="Arial Narrow" panose="020B0606020202030204" pitchFamily="34" charset="0"/>
                </a:rPr>
                <a:t>CLAIMS</a:t>
              </a:r>
              <a:endParaRPr lang="en-US" sz="1600" b="1" dirty="0">
                <a:solidFill>
                  <a:srgbClr val="FFFFFF"/>
                </a:solidFill>
                <a:latin typeface="Arial Narrow" panose="020B0606020202030204" pitchFamily="34" charset="0"/>
              </a:endParaRPr>
            </a:p>
          </p:txBody>
        </p:sp>
      </p:grpSp>
      <p:sp>
        <p:nvSpPr>
          <p:cNvPr id="98" name="Arc 97"/>
          <p:cNvSpPr/>
          <p:nvPr/>
        </p:nvSpPr>
        <p:spPr bwMode="auto">
          <a:xfrm rot="9843044">
            <a:off x="-397756" y="3200241"/>
            <a:ext cx="10271605" cy="1286424"/>
          </a:xfrm>
          <a:prstGeom prst="arc">
            <a:avLst>
              <a:gd name="adj1" fmla="val 19356079"/>
              <a:gd name="adj2" fmla="val 21302865"/>
            </a:avLst>
          </a:prstGeom>
          <a:noFill/>
          <a:ln w="2857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smtClean="0">
              <a:ln>
                <a:noFill/>
              </a:ln>
              <a:solidFill>
                <a:schemeClr val="tx1"/>
              </a:solidFill>
              <a:effectLst/>
              <a:latin typeface="Arial" charset="0"/>
            </a:endParaRPr>
          </a:p>
        </p:txBody>
      </p:sp>
      <p:sp>
        <p:nvSpPr>
          <p:cNvPr id="40" name="Content Placeholder 2"/>
          <p:cNvSpPr txBox="1">
            <a:spLocks/>
          </p:cNvSpPr>
          <p:nvPr/>
        </p:nvSpPr>
        <p:spPr bwMode="auto">
          <a:xfrm>
            <a:off x="223509" y="1105763"/>
            <a:ext cx="5777050" cy="39427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FF0000"/>
              </a:buClr>
              <a:buFont typeface="Wingdings" pitchFamily="2" charset="2"/>
              <a:buChar char="§"/>
              <a:defRPr sz="2000">
                <a:solidFill>
                  <a:srgbClr val="343434"/>
                </a:solidFill>
                <a:latin typeface="+mn-lt"/>
                <a:ea typeface="+mn-ea"/>
                <a:cs typeface="+mn-cs"/>
              </a:defRPr>
            </a:lvl1pPr>
            <a:lvl2pPr marL="742950" indent="-285750" algn="l" rtl="0" eaLnBrk="1" fontAlgn="base" hangingPunct="1">
              <a:spcBef>
                <a:spcPct val="20000"/>
              </a:spcBef>
              <a:spcAft>
                <a:spcPct val="0"/>
              </a:spcAft>
              <a:buClr>
                <a:srgbClr val="778000"/>
              </a:buClr>
              <a:buFont typeface="Times" pitchFamily="18" charset="0"/>
              <a:buChar char="•"/>
              <a:defRPr sz="2000">
                <a:solidFill>
                  <a:srgbClr val="343434"/>
                </a:solidFill>
                <a:latin typeface="+mn-lt"/>
              </a:defRPr>
            </a:lvl2pPr>
            <a:lvl3pPr marL="1143000" indent="-228600" algn="l" rtl="0" eaLnBrk="1" fontAlgn="base" hangingPunct="1">
              <a:spcBef>
                <a:spcPct val="20000"/>
              </a:spcBef>
              <a:spcAft>
                <a:spcPct val="0"/>
              </a:spcAft>
              <a:buClr>
                <a:srgbClr val="307D8E"/>
              </a:buClr>
              <a:buSzPct val="45000"/>
              <a:buFont typeface="Wingdings" pitchFamily="2" charset="2"/>
              <a:buChar char="u"/>
              <a:defRPr sz="2000">
                <a:solidFill>
                  <a:srgbClr val="343434"/>
                </a:solidFill>
                <a:latin typeface="+mn-lt"/>
              </a:defRPr>
            </a:lvl3pPr>
            <a:lvl4pPr marL="1600200" indent="-228600" algn="l" rtl="0" eaLnBrk="1" fontAlgn="base" hangingPunct="1">
              <a:spcBef>
                <a:spcPct val="20000"/>
              </a:spcBef>
              <a:spcAft>
                <a:spcPct val="0"/>
              </a:spcAft>
              <a:buClr>
                <a:srgbClr val="CD202C"/>
              </a:buClr>
              <a:buFont typeface="Wingdings" pitchFamily="2" charset="2"/>
              <a:buChar char="§"/>
              <a:defRPr sz="2000">
                <a:solidFill>
                  <a:srgbClr val="343434"/>
                </a:solidFill>
                <a:latin typeface="+mn-lt"/>
              </a:defRPr>
            </a:lvl4pPr>
            <a:lvl5pPr marL="2057400" indent="-228600" algn="l" rtl="0" eaLnBrk="1" fontAlgn="base" hangingPunct="1">
              <a:spcBef>
                <a:spcPct val="20000"/>
              </a:spcBef>
              <a:spcAft>
                <a:spcPct val="0"/>
              </a:spcAft>
              <a:buClr>
                <a:srgbClr val="7A8400"/>
              </a:buClr>
              <a:buFont typeface="Times" pitchFamily="18" charset="0"/>
              <a:buChar char="•"/>
              <a:defRPr sz="2000">
                <a:solidFill>
                  <a:srgbClr val="343434"/>
                </a:solidFill>
                <a:latin typeface="+mn-lt"/>
              </a:defRPr>
            </a:lvl5pPr>
            <a:lvl6pPr marL="25146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6pPr>
            <a:lvl7pPr marL="29718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7pPr>
            <a:lvl8pPr marL="34290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8pPr>
            <a:lvl9pPr marL="38862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9pPr>
          </a:lstStyle>
          <a:p>
            <a:pPr marL="0" indent="0">
              <a:lnSpc>
                <a:spcPct val="80000"/>
              </a:lnSpc>
              <a:buFont typeface="Wingdings" pitchFamily="2" charset="2"/>
              <a:buNone/>
            </a:pPr>
            <a:r>
              <a:rPr lang="en-US" sz="1800" b="1" kern="0" dirty="0" smtClean="0">
                <a:solidFill>
                  <a:schemeClr val="accent4"/>
                </a:solidFill>
              </a:rPr>
              <a:t>Premium rates </a:t>
            </a:r>
            <a:r>
              <a:rPr lang="en-US" sz="1800" kern="0" dirty="0" smtClean="0">
                <a:solidFill>
                  <a:schemeClr val="accent4"/>
                </a:solidFill>
              </a:rPr>
              <a:t>are expected to be at a </a:t>
            </a:r>
            <a:r>
              <a:rPr lang="en-US" sz="1800" b="1" kern="0" dirty="0" smtClean="0">
                <a:solidFill>
                  <a:schemeClr val="accent6">
                    <a:lumMod val="50000"/>
                  </a:schemeClr>
                </a:solidFill>
              </a:rPr>
              <a:t>level amount</a:t>
            </a:r>
            <a:r>
              <a:rPr lang="en-US" sz="1800" b="1" kern="0" dirty="0">
                <a:solidFill>
                  <a:schemeClr val="accent4"/>
                </a:solidFill>
              </a:rPr>
              <a:t>.</a:t>
            </a:r>
            <a:endParaRPr lang="en-US" sz="1800" b="1" kern="0" dirty="0" smtClean="0">
              <a:solidFill>
                <a:schemeClr val="accent4"/>
              </a:solidFill>
            </a:endParaRPr>
          </a:p>
        </p:txBody>
      </p:sp>
      <p:sp>
        <p:nvSpPr>
          <p:cNvPr id="41" name="Content Placeholder 2"/>
          <p:cNvSpPr txBox="1">
            <a:spLocks/>
          </p:cNvSpPr>
          <p:nvPr/>
        </p:nvSpPr>
        <p:spPr bwMode="auto">
          <a:xfrm>
            <a:off x="227370" y="1500035"/>
            <a:ext cx="5789003" cy="43993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FF0000"/>
              </a:buClr>
              <a:buFont typeface="Wingdings" pitchFamily="2" charset="2"/>
              <a:buChar char="§"/>
              <a:defRPr sz="2000">
                <a:solidFill>
                  <a:srgbClr val="343434"/>
                </a:solidFill>
                <a:latin typeface="+mn-lt"/>
                <a:ea typeface="+mn-ea"/>
                <a:cs typeface="+mn-cs"/>
              </a:defRPr>
            </a:lvl1pPr>
            <a:lvl2pPr marL="742950" indent="-285750" algn="l" rtl="0" eaLnBrk="1" fontAlgn="base" hangingPunct="1">
              <a:spcBef>
                <a:spcPct val="20000"/>
              </a:spcBef>
              <a:spcAft>
                <a:spcPct val="0"/>
              </a:spcAft>
              <a:buClr>
                <a:srgbClr val="778000"/>
              </a:buClr>
              <a:buFont typeface="Times" pitchFamily="18" charset="0"/>
              <a:buChar char="•"/>
              <a:defRPr sz="2000">
                <a:solidFill>
                  <a:srgbClr val="343434"/>
                </a:solidFill>
                <a:latin typeface="+mn-lt"/>
              </a:defRPr>
            </a:lvl2pPr>
            <a:lvl3pPr marL="1143000" indent="-228600" algn="l" rtl="0" eaLnBrk="1" fontAlgn="base" hangingPunct="1">
              <a:spcBef>
                <a:spcPct val="20000"/>
              </a:spcBef>
              <a:spcAft>
                <a:spcPct val="0"/>
              </a:spcAft>
              <a:buClr>
                <a:srgbClr val="307D8E"/>
              </a:buClr>
              <a:buSzPct val="45000"/>
              <a:buFont typeface="Wingdings" pitchFamily="2" charset="2"/>
              <a:buChar char="u"/>
              <a:defRPr sz="2000">
                <a:solidFill>
                  <a:srgbClr val="343434"/>
                </a:solidFill>
                <a:latin typeface="+mn-lt"/>
              </a:defRPr>
            </a:lvl3pPr>
            <a:lvl4pPr marL="1600200" indent="-228600" algn="l" rtl="0" eaLnBrk="1" fontAlgn="base" hangingPunct="1">
              <a:spcBef>
                <a:spcPct val="20000"/>
              </a:spcBef>
              <a:spcAft>
                <a:spcPct val="0"/>
              </a:spcAft>
              <a:buClr>
                <a:srgbClr val="CD202C"/>
              </a:buClr>
              <a:buFont typeface="Wingdings" pitchFamily="2" charset="2"/>
              <a:buChar char="§"/>
              <a:defRPr sz="2000">
                <a:solidFill>
                  <a:srgbClr val="343434"/>
                </a:solidFill>
                <a:latin typeface="+mn-lt"/>
              </a:defRPr>
            </a:lvl4pPr>
            <a:lvl5pPr marL="2057400" indent="-228600" algn="l" rtl="0" eaLnBrk="1" fontAlgn="base" hangingPunct="1">
              <a:spcBef>
                <a:spcPct val="20000"/>
              </a:spcBef>
              <a:spcAft>
                <a:spcPct val="0"/>
              </a:spcAft>
              <a:buClr>
                <a:srgbClr val="7A8400"/>
              </a:buClr>
              <a:buFont typeface="Times" pitchFamily="18" charset="0"/>
              <a:buChar char="•"/>
              <a:defRPr sz="2000">
                <a:solidFill>
                  <a:srgbClr val="343434"/>
                </a:solidFill>
                <a:latin typeface="+mn-lt"/>
              </a:defRPr>
            </a:lvl5pPr>
            <a:lvl6pPr marL="25146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6pPr>
            <a:lvl7pPr marL="29718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7pPr>
            <a:lvl8pPr marL="34290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8pPr>
            <a:lvl9pPr marL="38862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9pPr>
          </a:lstStyle>
          <a:p>
            <a:pPr marL="0" indent="0">
              <a:buFont typeface="Wingdings" pitchFamily="2" charset="2"/>
              <a:buNone/>
            </a:pPr>
            <a:r>
              <a:rPr lang="en-US" sz="1800" dirty="0" smtClean="0">
                <a:solidFill>
                  <a:schemeClr val="accent4"/>
                </a:solidFill>
              </a:rPr>
              <a:t>However, </a:t>
            </a:r>
            <a:r>
              <a:rPr lang="en-US" sz="1800" b="1" dirty="0" smtClean="0">
                <a:solidFill>
                  <a:schemeClr val="accent4"/>
                </a:solidFill>
              </a:rPr>
              <a:t>claims</a:t>
            </a:r>
            <a:r>
              <a:rPr lang="en-US" sz="1800" dirty="0" smtClean="0">
                <a:solidFill>
                  <a:schemeClr val="accent4"/>
                </a:solidFill>
              </a:rPr>
              <a:t> are expected to </a:t>
            </a:r>
            <a:r>
              <a:rPr lang="en-US" sz="1800" b="1" dirty="0" smtClean="0">
                <a:solidFill>
                  <a:schemeClr val="accent6">
                    <a:lumMod val="50000"/>
                  </a:schemeClr>
                </a:solidFill>
              </a:rPr>
              <a:t>increase</a:t>
            </a:r>
            <a:r>
              <a:rPr lang="en-US" sz="1800" dirty="0" smtClean="0">
                <a:solidFill>
                  <a:schemeClr val="accent4"/>
                </a:solidFill>
              </a:rPr>
              <a:t> over time.</a:t>
            </a:r>
          </a:p>
        </p:txBody>
      </p:sp>
    </p:spTree>
    <p:extLst>
      <p:ext uri="{BB962C8B-B14F-4D97-AF65-F5344CB8AC3E}">
        <p14:creationId xmlns:p14="http://schemas.microsoft.com/office/powerpoint/2010/main" val="260752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3">
                                            <p:txEl>
                                              <p:pRg st="0" end="0"/>
                                            </p:txEl>
                                          </p:spTgt>
                                        </p:tgtEl>
                                        <p:attrNameLst>
                                          <p:attrName>style.visibility</p:attrName>
                                        </p:attrNameLst>
                                      </p:cBhvr>
                                      <p:to>
                                        <p:strVal val="visible"/>
                                      </p:to>
                                    </p:set>
                                    <p:anim calcmode="lin" valueType="num">
                                      <p:cBhvr additive="base">
                                        <p:cTn id="7" dur="500" fill="hold"/>
                                        <p:tgtEl>
                                          <p:spTgt spid="7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additive="base">
                                        <p:cTn id="11" dur="500" fill="hold"/>
                                        <p:tgtEl>
                                          <p:spTgt spid="75"/>
                                        </p:tgtEl>
                                        <p:attrNameLst>
                                          <p:attrName>ppt_x</p:attrName>
                                        </p:attrNameLst>
                                      </p:cBhvr>
                                      <p:tavLst>
                                        <p:tav tm="0">
                                          <p:val>
                                            <p:strVal val="#ppt_x"/>
                                          </p:val>
                                        </p:tav>
                                        <p:tav tm="100000">
                                          <p:val>
                                            <p:strVal val="#ppt_x"/>
                                          </p:val>
                                        </p:tav>
                                      </p:tavLst>
                                    </p:anim>
                                    <p:anim calcmode="lin" valueType="num">
                                      <p:cBhvr additive="base">
                                        <p:cTn id="12" dur="500" fill="hold"/>
                                        <p:tgtEl>
                                          <p:spTgt spid="75"/>
                                        </p:tgtEl>
                                        <p:attrNameLst>
                                          <p:attrName>ppt_y</p:attrName>
                                        </p:attrNameLst>
                                      </p:cBhvr>
                                      <p:tavLst>
                                        <p:tav tm="0">
                                          <p:val>
                                            <p:strVal val="1+#ppt_h/2"/>
                                          </p:val>
                                        </p:tav>
                                        <p:tav tm="100000">
                                          <p:val>
                                            <p:strVal val="#ppt_y"/>
                                          </p:val>
                                        </p:tav>
                                      </p:tavLst>
                                    </p:anim>
                                  </p:childTnLst>
                                </p:cTn>
                              </p:par>
                              <p:par>
                                <p:cTn id="13" presetID="22" presetClass="entr" presetSubtype="4" fill="hold" grpId="0" nodeType="withEffect">
                                  <p:stCondLst>
                                    <p:cond delay="0"/>
                                  </p:stCondLst>
                                  <p:childTnLst>
                                    <p:set>
                                      <p:cBhvr>
                                        <p:cTn id="14" dur="1" fill="hold">
                                          <p:stCondLst>
                                            <p:cond delay="0"/>
                                          </p:stCondLst>
                                        </p:cTn>
                                        <p:tgtEl>
                                          <p:spTgt spid="98"/>
                                        </p:tgtEl>
                                        <p:attrNameLst>
                                          <p:attrName>style.visibility</p:attrName>
                                        </p:attrNameLst>
                                      </p:cBhvr>
                                      <p:to>
                                        <p:strVal val="visible"/>
                                      </p:to>
                                    </p:set>
                                    <p:animEffect transition="in" filter="wipe(down)">
                                      <p:cBhvr>
                                        <p:cTn id="15" dur="500"/>
                                        <p:tgtEl>
                                          <p:spTgt spid="98"/>
                                        </p:tgtEl>
                                      </p:cBhvr>
                                    </p:animEffect>
                                  </p:childTnLst>
                                </p:cTn>
                              </p:par>
                              <p:par>
                                <p:cTn id="16" presetID="53" presetClass="entr" presetSubtype="16" fill="hold" nodeType="withEffect">
                                  <p:stCondLst>
                                    <p:cond delay="0"/>
                                  </p:stCondLst>
                                  <p:childTnLst>
                                    <p:set>
                                      <p:cBhvr>
                                        <p:cTn id="17" dur="1" fill="hold">
                                          <p:stCondLst>
                                            <p:cond delay="0"/>
                                          </p:stCondLst>
                                        </p:cTn>
                                        <p:tgtEl>
                                          <p:spTgt spid="95"/>
                                        </p:tgtEl>
                                        <p:attrNameLst>
                                          <p:attrName>style.visibility</p:attrName>
                                        </p:attrNameLst>
                                      </p:cBhvr>
                                      <p:to>
                                        <p:strVal val="visible"/>
                                      </p:to>
                                    </p:set>
                                    <p:anim calcmode="lin" valueType="num">
                                      <p:cBhvr>
                                        <p:cTn id="18" dur="500" fill="hold"/>
                                        <p:tgtEl>
                                          <p:spTgt spid="95"/>
                                        </p:tgtEl>
                                        <p:attrNameLst>
                                          <p:attrName>ppt_w</p:attrName>
                                        </p:attrNameLst>
                                      </p:cBhvr>
                                      <p:tavLst>
                                        <p:tav tm="0">
                                          <p:val>
                                            <p:fltVal val="0"/>
                                          </p:val>
                                        </p:tav>
                                        <p:tav tm="100000">
                                          <p:val>
                                            <p:strVal val="#ppt_w"/>
                                          </p:val>
                                        </p:tav>
                                      </p:tavLst>
                                    </p:anim>
                                    <p:anim calcmode="lin" valueType="num">
                                      <p:cBhvr>
                                        <p:cTn id="19" dur="500" fill="hold"/>
                                        <p:tgtEl>
                                          <p:spTgt spid="95"/>
                                        </p:tgtEl>
                                        <p:attrNameLst>
                                          <p:attrName>ppt_h</p:attrName>
                                        </p:attrNameLst>
                                      </p:cBhvr>
                                      <p:tavLst>
                                        <p:tav tm="0">
                                          <p:val>
                                            <p:fltVal val="0"/>
                                          </p:val>
                                        </p:tav>
                                        <p:tav tm="100000">
                                          <p:val>
                                            <p:strVal val="#ppt_h"/>
                                          </p:val>
                                        </p:tav>
                                      </p:tavLst>
                                    </p:anim>
                                    <p:animEffect transition="in" filter="fade">
                                      <p:cBhvr>
                                        <p:cTn id="20" dur="500"/>
                                        <p:tgtEl>
                                          <p:spTgt spid="95"/>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70"/>
                                        </p:tgtEl>
                                        <p:attrNameLst>
                                          <p:attrName>style.visibility</p:attrName>
                                        </p:attrNameLst>
                                      </p:cBhvr>
                                      <p:to>
                                        <p:strVal val="visible"/>
                                      </p:to>
                                    </p:set>
                                    <p:anim calcmode="lin" valueType="num">
                                      <p:cBhvr>
                                        <p:cTn id="25" dur="500" fill="hold"/>
                                        <p:tgtEl>
                                          <p:spTgt spid="70"/>
                                        </p:tgtEl>
                                        <p:attrNameLst>
                                          <p:attrName>ppt_w</p:attrName>
                                        </p:attrNameLst>
                                      </p:cBhvr>
                                      <p:tavLst>
                                        <p:tav tm="0">
                                          <p:val>
                                            <p:fltVal val="0"/>
                                          </p:val>
                                        </p:tav>
                                        <p:tav tm="100000">
                                          <p:val>
                                            <p:strVal val="#ppt_w"/>
                                          </p:val>
                                        </p:tav>
                                      </p:tavLst>
                                    </p:anim>
                                    <p:anim calcmode="lin" valueType="num">
                                      <p:cBhvr>
                                        <p:cTn id="26" dur="500" fill="hold"/>
                                        <p:tgtEl>
                                          <p:spTgt spid="70"/>
                                        </p:tgtEl>
                                        <p:attrNameLst>
                                          <p:attrName>ppt_h</p:attrName>
                                        </p:attrNameLst>
                                      </p:cBhvr>
                                      <p:tavLst>
                                        <p:tav tm="0">
                                          <p:val>
                                            <p:fltVal val="0"/>
                                          </p:val>
                                        </p:tav>
                                        <p:tav tm="100000">
                                          <p:val>
                                            <p:strVal val="#ppt_h"/>
                                          </p:val>
                                        </p:tav>
                                      </p:tavLst>
                                    </p:anim>
                                    <p:animEffect transition="in" filter="fade">
                                      <p:cBhvr>
                                        <p:cTn id="27" dur="500"/>
                                        <p:tgtEl>
                                          <p:spTgt spid="70"/>
                                        </p:tgtEl>
                                      </p:cBhvr>
                                    </p:animEffect>
                                  </p:childTnLst>
                                </p:cTn>
                              </p:par>
                            </p:childTnLst>
                          </p:cTn>
                        </p:par>
                        <p:par>
                          <p:cTn id="28" fill="hold">
                            <p:stCondLst>
                              <p:cond delay="500"/>
                            </p:stCondLst>
                            <p:childTnLst>
                              <p:par>
                                <p:cTn id="29" presetID="53" presetClass="entr" presetSubtype="16"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childTnLst>
                          </p:cTn>
                        </p:par>
                        <p:par>
                          <p:cTn id="34" fill="hold">
                            <p:stCondLst>
                              <p:cond delay="1000"/>
                            </p:stCondLst>
                            <p:childTnLst>
                              <p:par>
                                <p:cTn id="35" presetID="53" presetClass="entr" presetSubtype="16" fill="hold" nodeType="after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1500"/>
                            </p:stCondLst>
                            <p:childTnLst>
                              <p:par>
                                <p:cTn id="41" presetID="53" presetClass="entr" presetSubtype="16" fill="hold" nodeType="after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p:cTn id="43" dur="500" fill="hold"/>
                                        <p:tgtEl>
                                          <p:spTgt spid="65"/>
                                        </p:tgtEl>
                                        <p:attrNameLst>
                                          <p:attrName>ppt_w</p:attrName>
                                        </p:attrNameLst>
                                      </p:cBhvr>
                                      <p:tavLst>
                                        <p:tav tm="0">
                                          <p:val>
                                            <p:fltVal val="0"/>
                                          </p:val>
                                        </p:tav>
                                        <p:tav tm="100000">
                                          <p:val>
                                            <p:strVal val="#ppt_w"/>
                                          </p:val>
                                        </p:tav>
                                      </p:tavLst>
                                    </p:anim>
                                    <p:anim calcmode="lin" valueType="num">
                                      <p:cBhvr>
                                        <p:cTn id="44" dur="500" fill="hold"/>
                                        <p:tgtEl>
                                          <p:spTgt spid="65"/>
                                        </p:tgtEl>
                                        <p:attrNameLst>
                                          <p:attrName>ppt_h</p:attrName>
                                        </p:attrNameLst>
                                      </p:cBhvr>
                                      <p:tavLst>
                                        <p:tav tm="0">
                                          <p:val>
                                            <p:fltVal val="0"/>
                                          </p:val>
                                        </p:tav>
                                        <p:tav tm="100000">
                                          <p:val>
                                            <p:strVal val="#ppt_h"/>
                                          </p:val>
                                        </p:tav>
                                      </p:tavLst>
                                    </p:anim>
                                    <p:animEffect transition="in" filter="fade">
                                      <p:cBhvr>
                                        <p:cTn id="4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build="p"/>
      <p:bldP spid="9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63"/>
          <p:cNvPicPr>
            <a:picLocks noChangeAspect="1"/>
          </p:cNvPicPr>
          <p:nvPr/>
        </p:nvPicPr>
        <p:blipFill>
          <a:blip r:embed="rId3">
            <a:duotone>
              <a:schemeClr val="accent1">
                <a:shade val="45000"/>
                <a:satMod val="135000"/>
              </a:schemeClr>
              <a:prstClr val="white"/>
            </a:duotone>
          </a:blip>
          <a:stretch>
            <a:fillRect/>
          </a:stretch>
        </p:blipFill>
        <p:spPr>
          <a:xfrm rot="1924073">
            <a:off x="7037304" y="1417977"/>
            <a:ext cx="609060" cy="609060"/>
          </a:xfrm>
          <a:prstGeom prst="rect">
            <a:avLst/>
          </a:prstGeom>
        </p:spPr>
      </p:pic>
      <p:grpSp>
        <p:nvGrpSpPr>
          <p:cNvPr id="16" name="Group 15"/>
          <p:cNvGrpSpPr/>
          <p:nvPr/>
        </p:nvGrpSpPr>
        <p:grpSpPr>
          <a:xfrm>
            <a:off x="7448141" y="1218002"/>
            <a:ext cx="381000" cy="386043"/>
            <a:chOff x="7620000" y="2046530"/>
            <a:chExt cx="479474" cy="490344"/>
          </a:xfrm>
        </p:grpSpPr>
        <p:sp>
          <p:nvSpPr>
            <p:cNvPr id="48" name="Oval 47"/>
            <p:cNvSpPr/>
            <p:nvPr/>
          </p:nvSpPr>
          <p:spPr>
            <a:xfrm>
              <a:off x="7620000" y="2057400"/>
              <a:ext cx="479474" cy="479474"/>
            </a:xfrm>
            <a:prstGeom prst="ellipse">
              <a:avLst/>
            </a:prstGeom>
            <a:solidFill>
              <a:schemeClr val="tx2">
                <a:lumMod val="60000"/>
                <a:lumOff val="40000"/>
              </a:schemeClr>
            </a:solidFill>
            <a:ln w="25400" cap="flat" cmpd="sng" algn="ctr">
              <a:noFill/>
              <a:prstDash val="solid"/>
            </a:ln>
            <a:effectLst/>
          </p:spPr>
          <p:txBody>
            <a:bodyPr rtlCol="0" anchor="ctr"/>
            <a:lstStyle/>
            <a:p>
              <a:pPr algn="ctr" eaLnBrk="1" fontAlgn="auto" hangingPunct="1">
                <a:spcBef>
                  <a:spcPts val="0"/>
                </a:spcBef>
                <a:spcAft>
                  <a:spcPts val="0"/>
                </a:spcAft>
              </a:pPr>
              <a:endParaRPr lang="en-US" sz="1800" kern="0" dirty="0">
                <a:solidFill>
                  <a:sysClr val="window" lastClr="FFFFFF"/>
                </a:solidFill>
                <a:latin typeface="Arial"/>
              </a:endParaRPr>
            </a:p>
          </p:txBody>
        </p:sp>
        <p:sp>
          <p:nvSpPr>
            <p:cNvPr id="58" name="TextBox 57"/>
            <p:cNvSpPr txBox="1"/>
            <p:nvPr/>
          </p:nvSpPr>
          <p:spPr>
            <a:xfrm>
              <a:off x="7665003" y="2046530"/>
              <a:ext cx="359604" cy="469118"/>
            </a:xfrm>
            <a:prstGeom prst="rect">
              <a:avLst/>
            </a:prstGeom>
            <a:noFill/>
            <a:ln>
              <a:noFill/>
            </a:ln>
          </p:spPr>
          <p:txBody>
            <a:bodyPr wrap="square" rtlCol="0">
              <a:spAutoFit/>
            </a:bodyPr>
            <a:lstStyle/>
            <a:p>
              <a:pPr algn="ctr" eaLnBrk="1" fontAlgn="auto" hangingPunct="1">
                <a:spcBef>
                  <a:spcPts val="0"/>
                </a:spcBef>
                <a:spcAft>
                  <a:spcPts val="0"/>
                </a:spcAft>
              </a:pPr>
              <a:r>
                <a:rPr lang="en-US" sz="1800" kern="0" dirty="0" smtClean="0">
                  <a:solidFill>
                    <a:sysClr val="window" lastClr="FFFFFF"/>
                  </a:solidFill>
                </a:rPr>
                <a:t>$</a:t>
              </a:r>
              <a:endParaRPr lang="en-US" sz="1800" kern="0" dirty="0">
                <a:solidFill>
                  <a:sysClr val="window" lastClr="FFFFFF"/>
                </a:solidFill>
              </a:endParaRPr>
            </a:p>
          </p:txBody>
        </p:sp>
      </p:grpSp>
      <p:sp>
        <p:nvSpPr>
          <p:cNvPr id="35" name="Rectangle 34"/>
          <p:cNvSpPr/>
          <p:nvPr/>
        </p:nvSpPr>
        <p:spPr>
          <a:xfrm>
            <a:off x="0" y="3352800"/>
            <a:ext cx="8839200" cy="2743200"/>
          </a:xfrm>
          <a:prstGeom prst="rect">
            <a:avLst/>
          </a:prstGeom>
          <a:solidFill>
            <a:srgbClr val="ABC0C9"/>
          </a:solidFill>
          <a:ln w="25400" cap="flat" cmpd="sng" algn="ctr">
            <a:noFill/>
            <a:prstDash val="solid"/>
          </a:ln>
          <a:effectLst/>
        </p:spPr>
        <p:txBody>
          <a:bodyPr rtlCol="0" anchor="ctr"/>
          <a:lstStyle/>
          <a:p>
            <a:pPr algn="ctr" eaLnBrk="1" fontAlgn="auto" hangingPunct="1">
              <a:spcBef>
                <a:spcPts val="0"/>
              </a:spcBef>
              <a:spcAft>
                <a:spcPts val="0"/>
              </a:spcAft>
            </a:pPr>
            <a:endParaRPr lang="en-US" sz="1800" kern="0" dirty="0">
              <a:solidFill>
                <a:sysClr val="window" lastClr="FFFFFF"/>
              </a:solidFill>
              <a:latin typeface="Arial"/>
            </a:endParaRPr>
          </a:p>
        </p:txBody>
      </p:sp>
      <p:sp>
        <p:nvSpPr>
          <p:cNvPr id="2" name="Title 1"/>
          <p:cNvSpPr>
            <a:spLocks noGrp="1"/>
          </p:cNvSpPr>
          <p:nvPr>
            <p:ph type="title"/>
          </p:nvPr>
        </p:nvSpPr>
        <p:spPr/>
        <p:txBody>
          <a:bodyPr/>
          <a:lstStyle/>
          <a:p>
            <a:r>
              <a:rPr lang="en-US" dirty="0" smtClean="0"/>
              <a:t>Premiums</a:t>
            </a:r>
            <a:endParaRPr lang="en-US" dirty="0"/>
          </a:p>
        </p:txBody>
      </p:sp>
      <p:sp>
        <p:nvSpPr>
          <p:cNvPr id="36" name="Rectangle 4"/>
          <p:cNvSpPr>
            <a:spLocks noChangeArrowheads="1"/>
          </p:cNvSpPr>
          <p:nvPr/>
        </p:nvSpPr>
        <p:spPr bwMode="gray">
          <a:xfrm>
            <a:off x="6645275" y="0"/>
            <a:ext cx="2096255" cy="227013"/>
          </a:xfrm>
          <a:prstGeom prst="rect">
            <a:avLst/>
          </a:prstGeom>
          <a:solidFill>
            <a:srgbClr val="008080"/>
          </a:solidFill>
          <a:ln>
            <a:noFill/>
          </a:ln>
        </p:spPr>
        <p:txBody>
          <a:bodyPr tIns="0" bIns="0" anchor="ctr" anchorCtr="1"/>
          <a:lstStyle/>
          <a:p>
            <a:pPr algn="ctr">
              <a:lnSpc>
                <a:spcPct val="90000"/>
              </a:lnSpc>
            </a:pPr>
            <a:r>
              <a:rPr lang="en-GB" sz="1200" b="1" dirty="0" smtClean="0">
                <a:solidFill>
                  <a:srgbClr val="FFFFFF"/>
                </a:solidFill>
                <a:latin typeface="Arial"/>
              </a:rPr>
              <a:t>LTC PRODUCTS 101</a:t>
            </a:r>
            <a:endParaRPr lang="en-GB" sz="1200" b="1" dirty="0">
              <a:solidFill>
                <a:srgbClr val="FFFFFF"/>
              </a:solidFill>
              <a:latin typeface="Arial"/>
            </a:endParaRPr>
          </a:p>
        </p:txBody>
      </p:sp>
      <p:sp>
        <p:nvSpPr>
          <p:cNvPr id="38" name="Rectangle 37"/>
          <p:cNvSpPr/>
          <p:nvPr/>
        </p:nvSpPr>
        <p:spPr bwMode="auto">
          <a:xfrm>
            <a:off x="0" y="6166075"/>
            <a:ext cx="9164158" cy="69192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3E3E3E"/>
              </a:solidFill>
            </a:endParaRPr>
          </a:p>
        </p:txBody>
      </p:sp>
      <p:sp>
        <p:nvSpPr>
          <p:cNvPr id="39" name="Rectangle 162"/>
          <p:cNvSpPr txBox="1">
            <a:spLocks noChangeArrowheads="1"/>
          </p:cNvSpPr>
          <p:nvPr/>
        </p:nvSpPr>
        <p:spPr bwMode="auto">
          <a:xfrm>
            <a:off x="6725758" y="6412108"/>
            <a:ext cx="21336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solidFill>
                  <a:schemeClr val="bg1"/>
                </a:solidFill>
              </a:defRPr>
            </a:lvl1pPr>
          </a:lstStyle>
          <a:p>
            <a:pPr algn="r">
              <a:defRPr/>
            </a:pPr>
            <a:fld id="{0E191445-A357-49CC-AE88-E14D3EF5070A}" type="slidenum">
              <a:rPr lang="en-US" sz="1100" b="1" smtClean="0">
                <a:solidFill>
                  <a:srgbClr val="FFFFFF">
                    <a:lumMod val="50000"/>
                  </a:srgbClr>
                </a:solidFill>
              </a:rPr>
              <a:pPr algn="r">
                <a:defRPr/>
              </a:pPr>
              <a:t>11</a:t>
            </a:fld>
            <a:endParaRPr lang="en-US" sz="1100" b="1" dirty="0" smtClean="0">
              <a:solidFill>
                <a:srgbClr val="FFFFFF">
                  <a:lumMod val="50000"/>
                </a:srgbClr>
              </a:solidFill>
              <a:latin typeface="Times New Roman" pitchFamily="18" charset="0"/>
            </a:endParaRPr>
          </a:p>
        </p:txBody>
      </p:sp>
      <p:cxnSp>
        <p:nvCxnSpPr>
          <p:cNvPr id="27" name="Straight Connector 26"/>
          <p:cNvCxnSpPr/>
          <p:nvPr/>
        </p:nvCxnSpPr>
        <p:spPr bwMode="auto">
          <a:xfrm>
            <a:off x="6553200" y="5279663"/>
            <a:ext cx="0" cy="20673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8" name="Straight Connector 27"/>
          <p:cNvCxnSpPr/>
          <p:nvPr/>
        </p:nvCxnSpPr>
        <p:spPr bwMode="auto">
          <a:xfrm>
            <a:off x="6014821" y="5292770"/>
            <a:ext cx="0" cy="20673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9" name="Straight Connector 28"/>
          <p:cNvCxnSpPr/>
          <p:nvPr/>
        </p:nvCxnSpPr>
        <p:spPr bwMode="auto">
          <a:xfrm>
            <a:off x="5405221" y="5292770"/>
            <a:ext cx="0" cy="20673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0" name="Straight Connector 39"/>
          <p:cNvCxnSpPr/>
          <p:nvPr/>
        </p:nvCxnSpPr>
        <p:spPr bwMode="auto">
          <a:xfrm>
            <a:off x="4795621" y="5292770"/>
            <a:ext cx="0" cy="20673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1" name="Straight Connector 40"/>
          <p:cNvCxnSpPr/>
          <p:nvPr/>
        </p:nvCxnSpPr>
        <p:spPr bwMode="auto">
          <a:xfrm>
            <a:off x="4186021" y="5292770"/>
            <a:ext cx="0" cy="20673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3" name="Straight Connector 42"/>
          <p:cNvCxnSpPr/>
          <p:nvPr/>
        </p:nvCxnSpPr>
        <p:spPr bwMode="auto">
          <a:xfrm>
            <a:off x="3576421" y="5292770"/>
            <a:ext cx="0" cy="20673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4" name="Straight Connector 43"/>
          <p:cNvCxnSpPr/>
          <p:nvPr/>
        </p:nvCxnSpPr>
        <p:spPr bwMode="auto">
          <a:xfrm>
            <a:off x="2966821" y="5292770"/>
            <a:ext cx="0" cy="20673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5" name="Straight Connector 44"/>
          <p:cNvCxnSpPr/>
          <p:nvPr/>
        </p:nvCxnSpPr>
        <p:spPr bwMode="auto">
          <a:xfrm>
            <a:off x="2357221" y="5292770"/>
            <a:ext cx="0" cy="20673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6" name="Straight Connector 45"/>
          <p:cNvCxnSpPr/>
          <p:nvPr/>
        </p:nvCxnSpPr>
        <p:spPr bwMode="auto">
          <a:xfrm>
            <a:off x="1747621" y="5292770"/>
            <a:ext cx="0" cy="20673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7" name="Straight Connector 46"/>
          <p:cNvCxnSpPr/>
          <p:nvPr/>
        </p:nvCxnSpPr>
        <p:spPr bwMode="auto">
          <a:xfrm>
            <a:off x="1138021" y="5292770"/>
            <a:ext cx="0" cy="20673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9" name="TextBox 48"/>
          <p:cNvSpPr txBox="1"/>
          <p:nvPr/>
        </p:nvSpPr>
        <p:spPr>
          <a:xfrm>
            <a:off x="709026" y="5562600"/>
            <a:ext cx="1424574" cy="400110"/>
          </a:xfrm>
          <a:prstGeom prst="rect">
            <a:avLst/>
          </a:prstGeom>
          <a:noFill/>
        </p:spPr>
        <p:txBody>
          <a:bodyPr wrap="square" rtlCol="0">
            <a:spAutoFit/>
          </a:bodyPr>
          <a:lstStyle/>
          <a:p>
            <a:r>
              <a:rPr lang="en-US" sz="2000" b="1" dirty="0" smtClean="0">
                <a:solidFill>
                  <a:schemeClr val="tx1">
                    <a:lumMod val="75000"/>
                  </a:schemeClr>
                </a:solidFill>
              </a:rPr>
              <a:t>TIME</a:t>
            </a:r>
            <a:endParaRPr lang="en-US" sz="2400" b="1" dirty="0">
              <a:solidFill>
                <a:schemeClr val="tx1">
                  <a:lumMod val="75000"/>
                </a:schemeClr>
              </a:solidFill>
            </a:endParaRPr>
          </a:p>
        </p:txBody>
      </p:sp>
      <p:sp>
        <p:nvSpPr>
          <p:cNvPr id="50" name="TextBox 49"/>
          <p:cNvSpPr txBox="1"/>
          <p:nvPr/>
        </p:nvSpPr>
        <p:spPr>
          <a:xfrm rot="16200000">
            <a:off x="-246560" y="4458729"/>
            <a:ext cx="1655232" cy="400110"/>
          </a:xfrm>
          <a:prstGeom prst="rect">
            <a:avLst/>
          </a:prstGeom>
          <a:noFill/>
        </p:spPr>
        <p:txBody>
          <a:bodyPr wrap="square" rtlCol="0">
            <a:spAutoFit/>
          </a:bodyPr>
          <a:lstStyle/>
          <a:p>
            <a:r>
              <a:rPr lang="en-US" sz="2000" b="1" dirty="0" smtClean="0">
                <a:solidFill>
                  <a:schemeClr val="tx1">
                    <a:lumMod val="75000"/>
                  </a:schemeClr>
                </a:solidFill>
              </a:rPr>
              <a:t>$ AMOUNT</a:t>
            </a:r>
            <a:endParaRPr lang="en-US" sz="2400" b="1" dirty="0">
              <a:solidFill>
                <a:schemeClr val="tx1">
                  <a:lumMod val="75000"/>
                </a:schemeClr>
              </a:solidFill>
            </a:endParaRPr>
          </a:p>
        </p:txBody>
      </p:sp>
      <p:cxnSp>
        <p:nvCxnSpPr>
          <p:cNvPr id="13" name="Straight Arrow Connector 12"/>
          <p:cNvCxnSpPr>
            <a:stCxn id="25" idx="5"/>
          </p:cNvCxnSpPr>
          <p:nvPr/>
        </p:nvCxnSpPr>
        <p:spPr bwMode="auto">
          <a:xfrm flipV="1">
            <a:off x="777905" y="4662521"/>
            <a:ext cx="6841399" cy="13370"/>
          </a:xfrm>
          <a:prstGeom prst="straightConnector1">
            <a:avLst/>
          </a:prstGeom>
          <a:solidFill>
            <a:schemeClr val="accent1"/>
          </a:solidFill>
          <a:ln w="28575" cap="flat" cmpd="sng" algn="ctr">
            <a:solidFill>
              <a:srgbClr val="008080"/>
            </a:solidFill>
            <a:prstDash val="solid"/>
            <a:round/>
            <a:headEnd type="none" w="med" len="med"/>
            <a:tailEnd type="arrow"/>
          </a:ln>
          <a:effectLst/>
        </p:spPr>
      </p:cxnSp>
      <p:pic>
        <p:nvPicPr>
          <p:cNvPr id="65" name="Picture 64"/>
          <p:cNvPicPr>
            <a:picLocks noChangeAspect="1"/>
          </p:cNvPicPr>
          <p:nvPr/>
        </p:nvPicPr>
        <p:blipFill>
          <a:blip r:embed="rId3">
            <a:duotone>
              <a:schemeClr val="accent1">
                <a:shade val="45000"/>
                <a:satMod val="135000"/>
              </a:schemeClr>
              <a:prstClr val="white"/>
            </a:duotone>
          </a:blip>
          <a:stretch>
            <a:fillRect/>
          </a:stretch>
        </p:blipFill>
        <p:spPr>
          <a:xfrm rot="6466215">
            <a:off x="7602754" y="1602412"/>
            <a:ext cx="609060" cy="609060"/>
          </a:xfrm>
          <a:prstGeom prst="rect">
            <a:avLst/>
          </a:prstGeom>
        </p:spPr>
      </p:pic>
      <p:grpSp>
        <p:nvGrpSpPr>
          <p:cNvPr id="5" name="Group 4"/>
          <p:cNvGrpSpPr/>
          <p:nvPr/>
        </p:nvGrpSpPr>
        <p:grpSpPr>
          <a:xfrm>
            <a:off x="7008382" y="4435309"/>
            <a:ext cx="1534314" cy="451039"/>
            <a:chOff x="1350066" y="2638134"/>
            <a:chExt cx="4139298" cy="1325109"/>
          </a:xfrm>
        </p:grpSpPr>
        <p:sp>
          <p:nvSpPr>
            <p:cNvPr id="8" name="Freeform 7"/>
            <p:cNvSpPr/>
            <p:nvPr/>
          </p:nvSpPr>
          <p:spPr>
            <a:xfrm rot="10800000">
              <a:off x="1350066" y="2638134"/>
              <a:ext cx="3952521" cy="1325109"/>
            </a:xfrm>
            <a:custGeom>
              <a:avLst/>
              <a:gdLst>
                <a:gd name="connsiteX0" fmla="*/ 8709 w 3657600"/>
                <a:gd name="connsiteY0" fmla="*/ 0 h 1811382"/>
                <a:gd name="connsiteX1" fmla="*/ 2751909 w 3657600"/>
                <a:gd name="connsiteY1" fmla="*/ 0 h 1811382"/>
                <a:gd name="connsiteX2" fmla="*/ 3657600 w 3657600"/>
                <a:gd name="connsiteY2" fmla="*/ 905691 h 1811382"/>
                <a:gd name="connsiteX3" fmla="*/ 2751909 w 3657600"/>
                <a:gd name="connsiteY3" fmla="*/ 1811382 h 1811382"/>
                <a:gd name="connsiteX4" fmla="*/ 0 w 3657600"/>
                <a:gd name="connsiteY4" fmla="*/ 1811382 h 1811382"/>
                <a:gd name="connsiteX5" fmla="*/ 8709 w 3657600"/>
                <a:gd name="connsiteY5" fmla="*/ 0 h 1811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1811382">
                  <a:moveTo>
                    <a:pt x="8709" y="0"/>
                  </a:moveTo>
                  <a:lnTo>
                    <a:pt x="2751909" y="0"/>
                  </a:lnTo>
                  <a:lnTo>
                    <a:pt x="3657600" y="905691"/>
                  </a:lnTo>
                  <a:lnTo>
                    <a:pt x="2751909" y="1811382"/>
                  </a:lnTo>
                  <a:lnTo>
                    <a:pt x="0" y="1811382"/>
                  </a:lnTo>
                  <a:lnTo>
                    <a:pt x="8709" y="0"/>
                  </a:lnTo>
                  <a:close/>
                </a:path>
              </a:pathLst>
            </a:custGeom>
            <a:solidFill>
              <a:srgbClr val="597D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a:endParaRPr>
            </a:p>
          </p:txBody>
        </p:sp>
        <p:sp>
          <p:nvSpPr>
            <p:cNvPr id="10" name="TextBox 9"/>
            <p:cNvSpPr txBox="1"/>
            <p:nvPr/>
          </p:nvSpPr>
          <p:spPr>
            <a:xfrm rot="21593429">
              <a:off x="2242763" y="2775909"/>
              <a:ext cx="3246601" cy="994640"/>
            </a:xfrm>
            <a:prstGeom prst="rect">
              <a:avLst/>
            </a:prstGeom>
            <a:noFill/>
          </p:spPr>
          <p:txBody>
            <a:bodyPr wrap="square" rtlCol="0">
              <a:spAutoFit/>
            </a:bodyPr>
            <a:lstStyle/>
            <a:p>
              <a:r>
                <a:rPr lang="en-US" sz="1600" b="1" dirty="0" smtClean="0">
                  <a:solidFill>
                    <a:srgbClr val="FFFFFF"/>
                  </a:solidFill>
                  <a:latin typeface="Arial Narrow" panose="020B0606020202030204" pitchFamily="34" charset="0"/>
                </a:rPr>
                <a:t>PREMIUMS</a:t>
              </a:r>
              <a:endParaRPr lang="en-US" sz="1600" b="1" dirty="0">
                <a:solidFill>
                  <a:srgbClr val="FFFFFF"/>
                </a:solidFill>
                <a:latin typeface="Arial Narrow" panose="020B0606020202030204" pitchFamily="34" charset="0"/>
              </a:endParaRPr>
            </a:p>
          </p:txBody>
        </p:sp>
      </p:grpSp>
      <p:grpSp>
        <p:nvGrpSpPr>
          <p:cNvPr id="52" name="Group 51"/>
          <p:cNvGrpSpPr/>
          <p:nvPr/>
        </p:nvGrpSpPr>
        <p:grpSpPr>
          <a:xfrm>
            <a:off x="7006096" y="3562092"/>
            <a:ext cx="1651276" cy="451040"/>
            <a:chOff x="1350066" y="2638134"/>
            <a:chExt cx="4454843" cy="1325109"/>
          </a:xfrm>
        </p:grpSpPr>
        <p:sp>
          <p:nvSpPr>
            <p:cNvPr id="55" name="Freeform 54"/>
            <p:cNvSpPr/>
            <p:nvPr/>
          </p:nvSpPr>
          <p:spPr>
            <a:xfrm rot="10800000">
              <a:off x="1350066" y="2638134"/>
              <a:ext cx="3952521" cy="1325109"/>
            </a:xfrm>
            <a:custGeom>
              <a:avLst/>
              <a:gdLst>
                <a:gd name="connsiteX0" fmla="*/ 8709 w 3657600"/>
                <a:gd name="connsiteY0" fmla="*/ 0 h 1811382"/>
                <a:gd name="connsiteX1" fmla="*/ 2751909 w 3657600"/>
                <a:gd name="connsiteY1" fmla="*/ 0 h 1811382"/>
                <a:gd name="connsiteX2" fmla="*/ 3657600 w 3657600"/>
                <a:gd name="connsiteY2" fmla="*/ 905691 h 1811382"/>
                <a:gd name="connsiteX3" fmla="*/ 2751909 w 3657600"/>
                <a:gd name="connsiteY3" fmla="*/ 1811382 h 1811382"/>
                <a:gd name="connsiteX4" fmla="*/ 0 w 3657600"/>
                <a:gd name="connsiteY4" fmla="*/ 1811382 h 1811382"/>
                <a:gd name="connsiteX5" fmla="*/ 8709 w 3657600"/>
                <a:gd name="connsiteY5" fmla="*/ 0 h 1811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1811382">
                  <a:moveTo>
                    <a:pt x="8709" y="0"/>
                  </a:moveTo>
                  <a:lnTo>
                    <a:pt x="2751909" y="0"/>
                  </a:lnTo>
                  <a:lnTo>
                    <a:pt x="3657600" y="905691"/>
                  </a:lnTo>
                  <a:lnTo>
                    <a:pt x="2751909" y="1811382"/>
                  </a:lnTo>
                  <a:lnTo>
                    <a:pt x="0" y="1811382"/>
                  </a:lnTo>
                  <a:lnTo>
                    <a:pt x="8709" y="0"/>
                  </a:lnTo>
                  <a:close/>
                </a:path>
              </a:pathLst>
            </a:custGeom>
            <a:solidFill>
              <a:srgbClr val="813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a:endParaRPr>
            </a:p>
          </p:txBody>
        </p:sp>
        <p:sp>
          <p:nvSpPr>
            <p:cNvPr id="57" name="TextBox 56"/>
            <p:cNvSpPr txBox="1"/>
            <p:nvPr/>
          </p:nvSpPr>
          <p:spPr>
            <a:xfrm rot="21593429">
              <a:off x="2558308" y="2775910"/>
              <a:ext cx="3246601" cy="994640"/>
            </a:xfrm>
            <a:prstGeom prst="rect">
              <a:avLst/>
            </a:prstGeom>
            <a:noFill/>
          </p:spPr>
          <p:txBody>
            <a:bodyPr wrap="square" rtlCol="0">
              <a:spAutoFit/>
            </a:bodyPr>
            <a:lstStyle/>
            <a:p>
              <a:r>
                <a:rPr lang="en-US" sz="1600" b="1" dirty="0" smtClean="0">
                  <a:solidFill>
                    <a:srgbClr val="FFFFFF"/>
                  </a:solidFill>
                  <a:latin typeface="Arial Narrow" panose="020B0606020202030204" pitchFamily="34" charset="0"/>
                </a:rPr>
                <a:t>CLAIMS</a:t>
              </a:r>
              <a:endParaRPr lang="en-US" sz="1600" b="1" dirty="0">
                <a:solidFill>
                  <a:srgbClr val="FFFFFF"/>
                </a:solidFill>
                <a:latin typeface="Arial Narrow" panose="020B0606020202030204" pitchFamily="34" charset="0"/>
              </a:endParaRPr>
            </a:p>
          </p:txBody>
        </p:sp>
      </p:grpSp>
      <p:grpSp>
        <p:nvGrpSpPr>
          <p:cNvPr id="70" name="Group 69"/>
          <p:cNvGrpSpPr/>
          <p:nvPr/>
        </p:nvGrpSpPr>
        <p:grpSpPr>
          <a:xfrm>
            <a:off x="7118034" y="1036116"/>
            <a:ext cx="312110" cy="319240"/>
            <a:chOff x="7620000" y="2019443"/>
            <a:chExt cx="479474" cy="517431"/>
          </a:xfrm>
        </p:grpSpPr>
        <p:sp>
          <p:nvSpPr>
            <p:cNvPr id="71" name="Oval 70"/>
            <p:cNvSpPr/>
            <p:nvPr/>
          </p:nvSpPr>
          <p:spPr>
            <a:xfrm>
              <a:off x="7620000" y="2057400"/>
              <a:ext cx="479474" cy="479474"/>
            </a:xfrm>
            <a:prstGeom prst="ellipse">
              <a:avLst/>
            </a:prstGeom>
            <a:solidFill>
              <a:schemeClr val="tx2">
                <a:lumMod val="60000"/>
                <a:lumOff val="40000"/>
              </a:schemeClr>
            </a:solidFill>
            <a:ln w="25400" cap="flat" cmpd="sng" algn="ctr">
              <a:noFill/>
              <a:prstDash val="solid"/>
            </a:ln>
            <a:effectLst/>
          </p:spPr>
          <p:txBody>
            <a:bodyPr rtlCol="0" anchor="ctr"/>
            <a:lstStyle/>
            <a:p>
              <a:pPr algn="ctr" eaLnBrk="1" fontAlgn="auto" hangingPunct="1">
                <a:spcBef>
                  <a:spcPts val="0"/>
                </a:spcBef>
                <a:spcAft>
                  <a:spcPts val="0"/>
                </a:spcAft>
              </a:pPr>
              <a:endParaRPr lang="en-US" sz="1800" kern="0" dirty="0">
                <a:solidFill>
                  <a:sysClr val="window" lastClr="FFFFFF"/>
                </a:solidFill>
                <a:latin typeface="Arial"/>
              </a:endParaRPr>
            </a:p>
          </p:txBody>
        </p:sp>
        <p:sp>
          <p:nvSpPr>
            <p:cNvPr id="72" name="TextBox 71"/>
            <p:cNvSpPr txBox="1"/>
            <p:nvPr/>
          </p:nvSpPr>
          <p:spPr>
            <a:xfrm>
              <a:off x="7652914" y="2019443"/>
              <a:ext cx="435121" cy="498851"/>
            </a:xfrm>
            <a:prstGeom prst="rect">
              <a:avLst/>
            </a:prstGeom>
            <a:noFill/>
            <a:ln>
              <a:noFill/>
            </a:ln>
          </p:spPr>
          <p:txBody>
            <a:bodyPr wrap="square" rtlCol="0">
              <a:spAutoFit/>
            </a:bodyPr>
            <a:lstStyle/>
            <a:p>
              <a:pPr algn="ctr" eaLnBrk="1" fontAlgn="auto" hangingPunct="1">
                <a:spcBef>
                  <a:spcPts val="0"/>
                </a:spcBef>
                <a:spcAft>
                  <a:spcPts val="0"/>
                </a:spcAft>
              </a:pPr>
              <a:r>
                <a:rPr lang="en-US" sz="1400" kern="0" dirty="0" smtClean="0">
                  <a:solidFill>
                    <a:sysClr val="window" lastClr="FFFFFF"/>
                  </a:solidFill>
                </a:rPr>
                <a:t>$</a:t>
              </a:r>
              <a:endParaRPr lang="en-US" sz="1800" kern="0" dirty="0">
                <a:solidFill>
                  <a:sysClr val="window" lastClr="FFFFFF"/>
                </a:solidFill>
              </a:endParaRPr>
            </a:p>
          </p:txBody>
        </p:sp>
      </p:grpSp>
      <p:sp>
        <p:nvSpPr>
          <p:cNvPr id="73" name="Content Placeholder 2"/>
          <p:cNvSpPr>
            <a:spLocks noGrp="1"/>
          </p:cNvSpPr>
          <p:nvPr>
            <p:ph idx="1"/>
          </p:nvPr>
        </p:nvSpPr>
        <p:spPr>
          <a:xfrm>
            <a:off x="264987" y="2586446"/>
            <a:ext cx="5789003" cy="631539"/>
          </a:xfrm>
        </p:spPr>
        <p:txBody>
          <a:bodyPr/>
          <a:lstStyle/>
          <a:p>
            <a:pPr marL="0" indent="0">
              <a:lnSpc>
                <a:spcPct val="80000"/>
              </a:lnSpc>
              <a:buNone/>
            </a:pPr>
            <a:r>
              <a:rPr lang="en-US" dirty="0" smtClean="0">
                <a:solidFill>
                  <a:schemeClr val="accent4"/>
                </a:solidFill>
                <a:effectLst/>
              </a:rPr>
              <a:t>Insurers use this reserve to </a:t>
            </a:r>
            <a:r>
              <a:rPr lang="en-US" b="1" dirty="0" smtClean="0">
                <a:solidFill>
                  <a:schemeClr val="accent6">
                    <a:lumMod val="50000"/>
                  </a:schemeClr>
                </a:solidFill>
              </a:rPr>
              <a:t>fund </a:t>
            </a:r>
            <a:r>
              <a:rPr lang="en-US" b="1" dirty="0">
                <a:solidFill>
                  <a:schemeClr val="accent6">
                    <a:lumMod val="50000"/>
                  </a:schemeClr>
                </a:solidFill>
              </a:rPr>
              <a:t>claims</a:t>
            </a:r>
            <a:r>
              <a:rPr lang="en-US" dirty="0" smtClean="0">
                <a:solidFill>
                  <a:schemeClr val="accent4"/>
                </a:solidFill>
                <a:effectLst/>
              </a:rPr>
              <a:t> in later years.</a:t>
            </a:r>
          </a:p>
        </p:txBody>
      </p:sp>
      <p:pic>
        <p:nvPicPr>
          <p:cNvPr id="42" name="Picture 41" descr="Piggy Bank copy.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1272" y="1447800"/>
            <a:ext cx="1652016" cy="1633728"/>
          </a:xfrm>
          <a:prstGeom prst="rect">
            <a:avLst/>
          </a:prstGeom>
        </p:spPr>
      </p:pic>
      <p:sp>
        <p:nvSpPr>
          <p:cNvPr id="3" name="Arc 2"/>
          <p:cNvSpPr/>
          <p:nvPr/>
        </p:nvSpPr>
        <p:spPr bwMode="auto">
          <a:xfrm rot="9843044">
            <a:off x="-397756" y="3200241"/>
            <a:ext cx="10271605" cy="1286424"/>
          </a:xfrm>
          <a:prstGeom prst="arc">
            <a:avLst>
              <a:gd name="adj1" fmla="val 11655104"/>
              <a:gd name="adj2" fmla="val 21302865"/>
            </a:avLst>
          </a:prstGeom>
          <a:noFill/>
          <a:ln w="2857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smtClean="0">
              <a:ln>
                <a:noFill/>
              </a:ln>
              <a:solidFill>
                <a:schemeClr val="tx1"/>
              </a:solidFill>
              <a:effectLst/>
              <a:latin typeface="Arial" charset="0"/>
            </a:endParaRPr>
          </a:p>
        </p:txBody>
      </p:sp>
      <p:sp>
        <p:nvSpPr>
          <p:cNvPr id="25" name="Left-Up Arrow 24"/>
          <p:cNvSpPr/>
          <p:nvPr/>
        </p:nvSpPr>
        <p:spPr bwMode="auto">
          <a:xfrm rot="5400000">
            <a:off x="3136849" y="1480465"/>
            <a:ext cx="1544016" cy="6355486"/>
          </a:xfrm>
          <a:prstGeom prst="leftUpArrow">
            <a:avLst>
              <a:gd name="adj1" fmla="val 2215"/>
              <a:gd name="adj2" fmla="val 4138"/>
              <a:gd name="adj3" fmla="val 5321"/>
            </a:avLst>
          </a:prstGeom>
          <a:solidFill>
            <a:schemeClr val="tx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3E3E3E"/>
              </a:solidFill>
            </a:endParaRPr>
          </a:p>
        </p:txBody>
      </p:sp>
      <p:sp>
        <p:nvSpPr>
          <p:cNvPr id="51" name="Content Placeholder 2"/>
          <p:cNvSpPr txBox="1">
            <a:spLocks/>
          </p:cNvSpPr>
          <p:nvPr/>
        </p:nvSpPr>
        <p:spPr bwMode="auto">
          <a:xfrm>
            <a:off x="223509" y="1105763"/>
            <a:ext cx="5777050" cy="39427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FF0000"/>
              </a:buClr>
              <a:buFont typeface="Wingdings" pitchFamily="2" charset="2"/>
              <a:buChar char="§"/>
              <a:defRPr sz="2000">
                <a:solidFill>
                  <a:srgbClr val="343434"/>
                </a:solidFill>
                <a:latin typeface="+mn-lt"/>
                <a:ea typeface="+mn-ea"/>
                <a:cs typeface="+mn-cs"/>
              </a:defRPr>
            </a:lvl1pPr>
            <a:lvl2pPr marL="742950" indent="-285750" algn="l" rtl="0" eaLnBrk="1" fontAlgn="base" hangingPunct="1">
              <a:spcBef>
                <a:spcPct val="20000"/>
              </a:spcBef>
              <a:spcAft>
                <a:spcPct val="0"/>
              </a:spcAft>
              <a:buClr>
                <a:srgbClr val="778000"/>
              </a:buClr>
              <a:buFont typeface="Times" pitchFamily="18" charset="0"/>
              <a:buChar char="•"/>
              <a:defRPr sz="2000">
                <a:solidFill>
                  <a:srgbClr val="343434"/>
                </a:solidFill>
                <a:latin typeface="+mn-lt"/>
              </a:defRPr>
            </a:lvl2pPr>
            <a:lvl3pPr marL="1143000" indent="-228600" algn="l" rtl="0" eaLnBrk="1" fontAlgn="base" hangingPunct="1">
              <a:spcBef>
                <a:spcPct val="20000"/>
              </a:spcBef>
              <a:spcAft>
                <a:spcPct val="0"/>
              </a:spcAft>
              <a:buClr>
                <a:srgbClr val="307D8E"/>
              </a:buClr>
              <a:buSzPct val="45000"/>
              <a:buFont typeface="Wingdings" pitchFamily="2" charset="2"/>
              <a:buChar char="u"/>
              <a:defRPr sz="2000">
                <a:solidFill>
                  <a:srgbClr val="343434"/>
                </a:solidFill>
                <a:latin typeface="+mn-lt"/>
              </a:defRPr>
            </a:lvl3pPr>
            <a:lvl4pPr marL="1600200" indent="-228600" algn="l" rtl="0" eaLnBrk="1" fontAlgn="base" hangingPunct="1">
              <a:spcBef>
                <a:spcPct val="20000"/>
              </a:spcBef>
              <a:spcAft>
                <a:spcPct val="0"/>
              </a:spcAft>
              <a:buClr>
                <a:srgbClr val="CD202C"/>
              </a:buClr>
              <a:buFont typeface="Wingdings" pitchFamily="2" charset="2"/>
              <a:buChar char="§"/>
              <a:defRPr sz="2000">
                <a:solidFill>
                  <a:srgbClr val="343434"/>
                </a:solidFill>
                <a:latin typeface="+mn-lt"/>
              </a:defRPr>
            </a:lvl4pPr>
            <a:lvl5pPr marL="2057400" indent="-228600" algn="l" rtl="0" eaLnBrk="1" fontAlgn="base" hangingPunct="1">
              <a:spcBef>
                <a:spcPct val="20000"/>
              </a:spcBef>
              <a:spcAft>
                <a:spcPct val="0"/>
              </a:spcAft>
              <a:buClr>
                <a:srgbClr val="7A8400"/>
              </a:buClr>
              <a:buFont typeface="Times" pitchFamily="18" charset="0"/>
              <a:buChar char="•"/>
              <a:defRPr sz="2000">
                <a:solidFill>
                  <a:srgbClr val="343434"/>
                </a:solidFill>
                <a:latin typeface="+mn-lt"/>
              </a:defRPr>
            </a:lvl5pPr>
            <a:lvl6pPr marL="25146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6pPr>
            <a:lvl7pPr marL="29718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7pPr>
            <a:lvl8pPr marL="34290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8pPr>
            <a:lvl9pPr marL="38862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9pPr>
          </a:lstStyle>
          <a:p>
            <a:pPr marL="0" indent="0">
              <a:lnSpc>
                <a:spcPct val="80000"/>
              </a:lnSpc>
              <a:buFont typeface="Wingdings" pitchFamily="2" charset="2"/>
              <a:buNone/>
            </a:pPr>
            <a:r>
              <a:rPr lang="en-US" sz="1800" b="1" kern="0" dirty="0" smtClean="0">
                <a:solidFill>
                  <a:schemeClr val="accent4"/>
                </a:solidFill>
              </a:rPr>
              <a:t>Premium rates </a:t>
            </a:r>
            <a:r>
              <a:rPr lang="en-US" sz="1800" kern="0" dirty="0" smtClean="0">
                <a:solidFill>
                  <a:schemeClr val="accent4"/>
                </a:solidFill>
              </a:rPr>
              <a:t>are expected to be at a </a:t>
            </a:r>
            <a:r>
              <a:rPr lang="en-US" sz="1800" b="1" kern="0" dirty="0" smtClean="0">
                <a:solidFill>
                  <a:schemeClr val="accent6">
                    <a:lumMod val="50000"/>
                  </a:schemeClr>
                </a:solidFill>
              </a:rPr>
              <a:t>level amount</a:t>
            </a:r>
            <a:r>
              <a:rPr lang="en-US" sz="1800" b="1" kern="0" dirty="0">
                <a:solidFill>
                  <a:schemeClr val="accent4"/>
                </a:solidFill>
              </a:rPr>
              <a:t>.</a:t>
            </a:r>
            <a:endParaRPr lang="en-US" sz="1800" b="1" kern="0" dirty="0" smtClean="0">
              <a:solidFill>
                <a:schemeClr val="accent4"/>
              </a:solidFill>
            </a:endParaRPr>
          </a:p>
        </p:txBody>
      </p:sp>
      <p:sp>
        <p:nvSpPr>
          <p:cNvPr id="53" name="Content Placeholder 2"/>
          <p:cNvSpPr txBox="1">
            <a:spLocks/>
          </p:cNvSpPr>
          <p:nvPr/>
        </p:nvSpPr>
        <p:spPr bwMode="auto">
          <a:xfrm>
            <a:off x="227370" y="1500035"/>
            <a:ext cx="5789003" cy="43993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FF0000"/>
              </a:buClr>
              <a:buFont typeface="Wingdings" pitchFamily="2" charset="2"/>
              <a:buChar char="§"/>
              <a:defRPr sz="2000">
                <a:solidFill>
                  <a:srgbClr val="343434"/>
                </a:solidFill>
                <a:latin typeface="+mn-lt"/>
                <a:ea typeface="+mn-ea"/>
                <a:cs typeface="+mn-cs"/>
              </a:defRPr>
            </a:lvl1pPr>
            <a:lvl2pPr marL="742950" indent="-285750" algn="l" rtl="0" eaLnBrk="1" fontAlgn="base" hangingPunct="1">
              <a:spcBef>
                <a:spcPct val="20000"/>
              </a:spcBef>
              <a:spcAft>
                <a:spcPct val="0"/>
              </a:spcAft>
              <a:buClr>
                <a:srgbClr val="778000"/>
              </a:buClr>
              <a:buFont typeface="Times" pitchFamily="18" charset="0"/>
              <a:buChar char="•"/>
              <a:defRPr sz="2000">
                <a:solidFill>
                  <a:srgbClr val="343434"/>
                </a:solidFill>
                <a:latin typeface="+mn-lt"/>
              </a:defRPr>
            </a:lvl2pPr>
            <a:lvl3pPr marL="1143000" indent="-228600" algn="l" rtl="0" eaLnBrk="1" fontAlgn="base" hangingPunct="1">
              <a:spcBef>
                <a:spcPct val="20000"/>
              </a:spcBef>
              <a:spcAft>
                <a:spcPct val="0"/>
              </a:spcAft>
              <a:buClr>
                <a:srgbClr val="307D8E"/>
              </a:buClr>
              <a:buSzPct val="45000"/>
              <a:buFont typeface="Wingdings" pitchFamily="2" charset="2"/>
              <a:buChar char="u"/>
              <a:defRPr sz="2000">
                <a:solidFill>
                  <a:srgbClr val="343434"/>
                </a:solidFill>
                <a:latin typeface="+mn-lt"/>
              </a:defRPr>
            </a:lvl3pPr>
            <a:lvl4pPr marL="1600200" indent="-228600" algn="l" rtl="0" eaLnBrk="1" fontAlgn="base" hangingPunct="1">
              <a:spcBef>
                <a:spcPct val="20000"/>
              </a:spcBef>
              <a:spcAft>
                <a:spcPct val="0"/>
              </a:spcAft>
              <a:buClr>
                <a:srgbClr val="CD202C"/>
              </a:buClr>
              <a:buFont typeface="Wingdings" pitchFamily="2" charset="2"/>
              <a:buChar char="§"/>
              <a:defRPr sz="2000">
                <a:solidFill>
                  <a:srgbClr val="343434"/>
                </a:solidFill>
                <a:latin typeface="+mn-lt"/>
              </a:defRPr>
            </a:lvl4pPr>
            <a:lvl5pPr marL="2057400" indent="-228600" algn="l" rtl="0" eaLnBrk="1" fontAlgn="base" hangingPunct="1">
              <a:spcBef>
                <a:spcPct val="20000"/>
              </a:spcBef>
              <a:spcAft>
                <a:spcPct val="0"/>
              </a:spcAft>
              <a:buClr>
                <a:srgbClr val="7A8400"/>
              </a:buClr>
              <a:buFont typeface="Times" pitchFamily="18" charset="0"/>
              <a:buChar char="•"/>
              <a:defRPr sz="2000">
                <a:solidFill>
                  <a:srgbClr val="343434"/>
                </a:solidFill>
                <a:latin typeface="+mn-lt"/>
              </a:defRPr>
            </a:lvl5pPr>
            <a:lvl6pPr marL="25146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6pPr>
            <a:lvl7pPr marL="29718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7pPr>
            <a:lvl8pPr marL="34290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8pPr>
            <a:lvl9pPr marL="38862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9pPr>
          </a:lstStyle>
          <a:p>
            <a:pPr marL="0" indent="0">
              <a:buFont typeface="Wingdings" pitchFamily="2" charset="2"/>
              <a:buNone/>
            </a:pPr>
            <a:r>
              <a:rPr lang="en-US" sz="1800" dirty="0" smtClean="0">
                <a:solidFill>
                  <a:schemeClr val="accent4"/>
                </a:solidFill>
              </a:rPr>
              <a:t>However, </a:t>
            </a:r>
            <a:r>
              <a:rPr lang="en-US" sz="1800" b="1" dirty="0" smtClean="0">
                <a:solidFill>
                  <a:schemeClr val="accent4"/>
                </a:solidFill>
              </a:rPr>
              <a:t>claims</a:t>
            </a:r>
            <a:r>
              <a:rPr lang="en-US" sz="1800" dirty="0" smtClean="0">
                <a:solidFill>
                  <a:schemeClr val="accent4"/>
                </a:solidFill>
              </a:rPr>
              <a:t> are expected to </a:t>
            </a:r>
            <a:r>
              <a:rPr lang="en-US" sz="1800" b="1" dirty="0" smtClean="0">
                <a:solidFill>
                  <a:schemeClr val="accent6">
                    <a:lumMod val="50000"/>
                  </a:schemeClr>
                </a:solidFill>
              </a:rPr>
              <a:t>increase</a:t>
            </a:r>
            <a:r>
              <a:rPr lang="en-US" sz="1800" dirty="0" smtClean="0">
                <a:solidFill>
                  <a:schemeClr val="accent4"/>
                </a:solidFill>
              </a:rPr>
              <a:t> over time.</a:t>
            </a:r>
          </a:p>
        </p:txBody>
      </p:sp>
      <p:sp>
        <p:nvSpPr>
          <p:cNvPr id="54" name="Content Placeholder 2"/>
          <p:cNvSpPr txBox="1">
            <a:spLocks/>
          </p:cNvSpPr>
          <p:nvPr/>
        </p:nvSpPr>
        <p:spPr bwMode="auto">
          <a:xfrm>
            <a:off x="234574" y="1939971"/>
            <a:ext cx="5433731" cy="646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FF0000"/>
              </a:buClr>
              <a:buFont typeface="Wingdings" pitchFamily="2" charset="2"/>
              <a:buChar char="§"/>
              <a:defRPr sz="2000">
                <a:solidFill>
                  <a:srgbClr val="343434"/>
                </a:solidFill>
                <a:latin typeface="+mn-lt"/>
                <a:ea typeface="+mn-ea"/>
                <a:cs typeface="+mn-cs"/>
              </a:defRPr>
            </a:lvl1pPr>
            <a:lvl2pPr marL="742950" indent="-285750" algn="l" rtl="0" eaLnBrk="1" fontAlgn="base" hangingPunct="1">
              <a:spcBef>
                <a:spcPct val="20000"/>
              </a:spcBef>
              <a:spcAft>
                <a:spcPct val="0"/>
              </a:spcAft>
              <a:buClr>
                <a:srgbClr val="778000"/>
              </a:buClr>
              <a:buFont typeface="Times" pitchFamily="18" charset="0"/>
              <a:buChar char="•"/>
              <a:defRPr sz="2000">
                <a:solidFill>
                  <a:srgbClr val="343434"/>
                </a:solidFill>
                <a:latin typeface="+mn-lt"/>
              </a:defRPr>
            </a:lvl2pPr>
            <a:lvl3pPr marL="1143000" indent="-228600" algn="l" rtl="0" eaLnBrk="1" fontAlgn="base" hangingPunct="1">
              <a:spcBef>
                <a:spcPct val="20000"/>
              </a:spcBef>
              <a:spcAft>
                <a:spcPct val="0"/>
              </a:spcAft>
              <a:buClr>
                <a:srgbClr val="307D8E"/>
              </a:buClr>
              <a:buSzPct val="45000"/>
              <a:buFont typeface="Wingdings" pitchFamily="2" charset="2"/>
              <a:buChar char="u"/>
              <a:defRPr sz="2000">
                <a:solidFill>
                  <a:srgbClr val="343434"/>
                </a:solidFill>
                <a:latin typeface="+mn-lt"/>
              </a:defRPr>
            </a:lvl3pPr>
            <a:lvl4pPr marL="1600200" indent="-228600" algn="l" rtl="0" eaLnBrk="1" fontAlgn="base" hangingPunct="1">
              <a:spcBef>
                <a:spcPct val="20000"/>
              </a:spcBef>
              <a:spcAft>
                <a:spcPct val="0"/>
              </a:spcAft>
              <a:buClr>
                <a:srgbClr val="CD202C"/>
              </a:buClr>
              <a:buFont typeface="Wingdings" pitchFamily="2" charset="2"/>
              <a:buChar char="§"/>
              <a:defRPr sz="2000">
                <a:solidFill>
                  <a:srgbClr val="343434"/>
                </a:solidFill>
                <a:latin typeface="+mn-lt"/>
              </a:defRPr>
            </a:lvl4pPr>
            <a:lvl5pPr marL="2057400" indent="-228600" algn="l" rtl="0" eaLnBrk="1" fontAlgn="base" hangingPunct="1">
              <a:spcBef>
                <a:spcPct val="20000"/>
              </a:spcBef>
              <a:spcAft>
                <a:spcPct val="0"/>
              </a:spcAft>
              <a:buClr>
                <a:srgbClr val="7A8400"/>
              </a:buClr>
              <a:buFont typeface="Times" pitchFamily="18" charset="0"/>
              <a:buChar char="•"/>
              <a:defRPr sz="2000">
                <a:solidFill>
                  <a:srgbClr val="343434"/>
                </a:solidFill>
                <a:latin typeface="+mn-lt"/>
              </a:defRPr>
            </a:lvl5pPr>
            <a:lvl6pPr marL="25146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6pPr>
            <a:lvl7pPr marL="29718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7pPr>
            <a:lvl8pPr marL="34290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8pPr>
            <a:lvl9pPr marL="38862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9pPr>
          </a:lstStyle>
          <a:p>
            <a:pPr marL="0" indent="0">
              <a:lnSpc>
                <a:spcPct val="80000"/>
              </a:lnSpc>
              <a:buFont typeface="Wingdings" pitchFamily="2" charset="2"/>
              <a:buNone/>
            </a:pPr>
            <a:r>
              <a:rPr lang="en-US" kern="0" dirty="0" smtClean="0">
                <a:solidFill>
                  <a:schemeClr val="accent4"/>
                </a:solidFill>
              </a:rPr>
              <a:t>Insurers must set aside </a:t>
            </a:r>
            <a:r>
              <a:rPr lang="en-US" b="1" kern="0" dirty="0" smtClean="0">
                <a:solidFill>
                  <a:schemeClr val="accent4"/>
                </a:solidFill>
              </a:rPr>
              <a:t>some of the premiums </a:t>
            </a:r>
            <a:r>
              <a:rPr lang="en-US" kern="0" dirty="0" smtClean="0">
                <a:solidFill>
                  <a:schemeClr val="accent4"/>
                </a:solidFill>
              </a:rPr>
              <a:t>in early years in a </a:t>
            </a:r>
            <a:r>
              <a:rPr lang="en-US" b="1" kern="0" dirty="0" smtClean="0">
                <a:solidFill>
                  <a:schemeClr val="accent6">
                    <a:lumMod val="50000"/>
                  </a:schemeClr>
                </a:solidFill>
              </a:rPr>
              <a:t>reserve</a:t>
            </a:r>
            <a:r>
              <a:rPr lang="en-US" kern="0" dirty="0" smtClean="0">
                <a:solidFill>
                  <a:schemeClr val="accent4"/>
                </a:solidFill>
              </a:rPr>
              <a:t>.</a:t>
            </a:r>
          </a:p>
        </p:txBody>
      </p:sp>
    </p:spTree>
    <p:extLst>
      <p:ext uri="{BB962C8B-B14F-4D97-AF65-F5344CB8AC3E}">
        <p14:creationId xmlns:p14="http://schemas.microsoft.com/office/powerpoint/2010/main" val="1542990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xit" presetSubtype="32" fill="hold" nodeType="afterEffect">
                                  <p:stCondLst>
                                    <p:cond delay="0"/>
                                  </p:stCondLst>
                                  <p:childTnLst>
                                    <p:anim calcmode="lin" valueType="num">
                                      <p:cBhvr>
                                        <p:cTn id="6" dur="500"/>
                                        <p:tgtEl>
                                          <p:spTgt spid="65"/>
                                        </p:tgtEl>
                                        <p:attrNameLst>
                                          <p:attrName>ppt_w</p:attrName>
                                        </p:attrNameLst>
                                      </p:cBhvr>
                                      <p:tavLst>
                                        <p:tav tm="0">
                                          <p:val>
                                            <p:strVal val="ppt_w"/>
                                          </p:val>
                                        </p:tav>
                                        <p:tav tm="100000">
                                          <p:val>
                                            <p:fltVal val="0"/>
                                          </p:val>
                                        </p:tav>
                                      </p:tavLst>
                                    </p:anim>
                                    <p:anim calcmode="lin" valueType="num">
                                      <p:cBhvr>
                                        <p:cTn id="7" dur="500"/>
                                        <p:tgtEl>
                                          <p:spTgt spid="65"/>
                                        </p:tgtEl>
                                        <p:attrNameLst>
                                          <p:attrName>ppt_h</p:attrName>
                                        </p:attrNameLst>
                                      </p:cBhvr>
                                      <p:tavLst>
                                        <p:tav tm="0">
                                          <p:val>
                                            <p:strVal val="ppt_h"/>
                                          </p:val>
                                        </p:tav>
                                        <p:tav tm="100000">
                                          <p:val>
                                            <p:fltVal val="0"/>
                                          </p:val>
                                        </p:tav>
                                      </p:tavLst>
                                    </p:anim>
                                    <p:animEffect transition="out" filter="fade">
                                      <p:cBhvr>
                                        <p:cTn id="8" dur="500"/>
                                        <p:tgtEl>
                                          <p:spTgt spid="65"/>
                                        </p:tgtEl>
                                      </p:cBhvr>
                                    </p:animEffect>
                                    <p:set>
                                      <p:cBhvr>
                                        <p:cTn id="9" dur="1" fill="hold">
                                          <p:stCondLst>
                                            <p:cond delay="499"/>
                                          </p:stCondLst>
                                        </p:cTn>
                                        <p:tgtEl>
                                          <p:spTgt spid="65"/>
                                        </p:tgtEl>
                                        <p:attrNameLst>
                                          <p:attrName>style.visibility</p:attrName>
                                        </p:attrNameLst>
                                      </p:cBhvr>
                                      <p:to>
                                        <p:strVal val="hidden"/>
                                      </p:to>
                                    </p:set>
                                  </p:childTnLst>
                                </p:cTn>
                              </p:par>
                            </p:childTnLst>
                          </p:cTn>
                        </p:par>
                        <p:par>
                          <p:cTn id="10" fill="hold">
                            <p:stCondLst>
                              <p:cond delay="500"/>
                            </p:stCondLst>
                            <p:childTnLst>
                              <p:par>
                                <p:cTn id="11" presetID="53" presetClass="exit" presetSubtype="32" fill="hold" nodeType="afterEffect">
                                  <p:stCondLst>
                                    <p:cond delay="0"/>
                                  </p:stCondLst>
                                  <p:childTnLst>
                                    <p:anim calcmode="lin" valueType="num">
                                      <p:cBhvr>
                                        <p:cTn id="12" dur="500"/>
                                        <p:tgtEl>
                                          <p:spTgt spid="64"/>
                                        </p:tgtEl>
                                        <p:attrNameLst>
                                          <p:attrName>ppt_w</p:attrName>
                                        </p:attrNameLst>
                                      </p:cBhvr>
                                      <p:tavLst>
                                        <p:tav tm="0">
                                          <p:val>
                                            <p:strVal val="ppt_w"/>
                                          </p:val>
                                        </p:tav>
                                        <p:tav tm="100000">
                                          <p:val>
                                            <p:fltVal val="0"/>
                                          </p:val>
                                        </p:tav>
                                      </p:tavLst>
                                    </p:anim>
                                    <p:anim calcmode="lin" valueType="num">
                                      <p:cBhvr>
                                        <p:cTn id="13" dur="500"/>
                                        <p:tgtEl>
                                          <p:spTgt spid="64"/>
                                        </p:tgtEl>
                                        <p:attrNameLst>
                                          <p:attrName>ppt_h</p:attrName>
                                        </p:attrNameLst>
                                      </p:cBhvr>
                                      <p:tavLst>
                                        <p:tav tm="0">
                                          <p:val>
                                            <p:strVal val="ppt_h"/>
                                          </p:val>
                                        </p:tav>
                                        <p:tav tm="100000">
                                          <p:val>
                                            <p:fltVal val="0"/>
                                          </p:val>
                                        </p:tav>
                                      </p:tavLst>
                                    </p:anim>
                                    <p:animEffect transition="out" filter="fade">
                                      <p:cBhvr>
                                        <p:cTn id="14" dur="500"/>
                                        <p:tgtEl>
                                          <p:spTgt spid="64"/>
                                        </p:tgtEl>
                                      </p:cBhvr>
                                    </p:animEffect>
                                    <p:set>
                                      <p:cBhvr>
                                        <p:cTn id="15" dur="1" fill="hold">
                                          <p:stCondLst>
                                            <p:cond delay="499"/>
                                          </p:stCondLst>
                                        </p:cTn>
                                        <p:tgtEl>
                                          <p:spTgt spid="64"/>
                                        </p:tgtEl>
                                        <p:attrNameLst>
                                          <p:attrName>style.visibility</p:attrName>
                                        </p:attrNameLst>
                                      </p:cBhvr>
                                      <p:to>
                                        <p:strVal val="hidden"/>
                                      </p:to>
                                    </p:set>
                                  </p:childTnLst>
                                </p:cTn>
                              </p:par>
                            </p:childTnLst>
                          </p:cTn>
                        </p:par>
                        <p:par>
                          <p:cTn id="16" fill="hold">
                            <p:stCondLst>
                              <p:cond delay="1000"/>
                            </p:stCondLst>
                            <p:childTnLst>
                              <p:par>
                                <p:cTn id="17" presetID="53" presetClass="exit" presetSubtype="32" fill="hold" nodeType="afterEffect">
                                  <p:stCondLst>
                                    <p:cond delay="0"/>
                                  </p:stCondLst>
                                  <p:childTnLst>
                                    <p:anim calcmode="lin" valueType="num">
                                      <p:cBhvr>
                                        <p:cTn id="18" dur="500"/>
                                        <p:tgtEl>
                                          <p:spTgt spid="16"/>
                                        </p:tgtEl>
                                        <p:attrNameLst>
                                          <p:attrName>ppt_w</p:attrName>
                                        </p:attrNameLst>
                                      </p:cBhvr>
                                      <p:tavLst>
                                        <p:tav tm="0">
                                          <p:val>
                                            <p:strVal val="ppt_w"/>
                                          </p:val>
                                        </p:tav>
                                        <p:tav tm="100000">
                                          <p:val>
                                            <p:fltVal val="0"/>
                                          </p:val>
                                        </p:tav>
                                      </p:tavLst>
                                    </p:anim>
                                    <p:anim calcmode="lin" valueType="num">
                                      <p:cBhvr>
                                        <p:cTn id="19" dur="500"/>
                                        <p:tgtEl>
                                          <p:spTgt spid="16"/>
                                        </p:tgtEl>
                                        <p:attrNameLst>
                                          <p:attrName>ppt_h</p:attrName>
                                        </p:attrNameLst>
                                      </p:cBhvr>
                                      <p:tavLst>
                                        <p:tav tm="0">
                                          <p:val>
                                            <p:strVal val="ppt_h"/>
                                          </p:val>
                                        </p:tav>
                                        <p:tav tm="100000">
                                          <p:val>
                                            <p:fltVal val="0"/>
                                          </p:val>
                                        </p:tav>
                                      </p:tavLst>
                                    </p:anim>
                                    <p:animEffect transition="out" filter="fade">
                                      <p:cBhvr>
                                        <p:cTn id="20" dur="500"/>
                                        <p:tgtEl>
                                          <p:spTgt spid="16"/>
                                        </p:tgtEl>
                                      </p:cBhvr>
                                    </p:animEffect>
                                    <p:set>
                                      <p:cBhvr>
                                        <p:cTn id="21" dur="1" fill="hold">
                                          <p:stCondLst>
                                            <p:cond delay="499"/>
                                          </p:stCondLst>
                                        </p:cTn>
                                        <p:tgtEl>
                                          <p:spTgt spid="16"/>
                                        </p:tgtEl>
                                        <p:attrNameLst>
                                          <p:attrName>style.visibility</p:attrName>
                                        </p:attrNameLst>
                                      </p:cBhvr>
                                      <p:to>
                                        <p:strVal val="hidden"/>
                                      </p:to>
                                    </p:set>
                                  </p:childTnLst>
                                </p:cTn>
                              </p:par>
                            </p:childTnLst>
                          </p:cTn>
                        </p:par>
                        <p:par>
                          <p:cTn id="22" fill="hold">
                            <p:stCondLst>
                              <p:cond delay="1500"/>
                            </p:stCondLst>
                            <p:childTnLst>
                              <p:par>
                                <p:cTn id="23" presetID="53" presetClass="exit" presetSubtype="32" fill="hold" nodeType="afterEffect">
                                  <p:stCondLst>
                                    <p:cond delay="0"/>
                                  </p:stCondLst>
                                  <p:childTnLst>
                                    <p:anim calcmode="lin" valueType="num">
                                      <p:cBhvr>
                                        <p:cTn id="24" dur="500"/>
                                        <p:tgtEl>
                                          <p:spTgt spid="70"/>
                                        </p:tgtEl>
                                        <p:attrNameLst>
                                          <p:attrName>ppt_w</p:attrName>
                                        </p:attrNameLst>
                                      </p:cBhvr>
                                      <p:tavLst>
                                        <p:tav tm="0">
                                          <p:val>
                                            <p:strVal val="ppt_w"/>
                                          </p:val>
                                        </p:tav>
                                        <p:tav tm="100000">
                                          <p:val>
                                            <p:fltVal val="0"/>
                                          </p:val>
                                        </p:tav>
                                      </p:tavLst>
                                    </p:anim>
                                    <p:anim calcmode="lin" valueType="num">
                                      <p:cBhvr>
                                        <p:cTn id="25" dur="500"/>
                                        <p:tgtEl>
                                          <p:spTgt spid="70"/>
                                        </p:tgtEl>
                                        <p:attrNameLst>
                                          <p:attrName>ppt_h</p:attrName>
                                        </p:attrNameLst>
                                      </p:cBhvr>
                                      <p:tavLst>
                                        <p:tav tm="0">
                                          <p:val>
                                            <p:strVal val="ppt_h"/>
                                          </p:val>
                                        </p:tav>
                                        <p:tav tm="100000">
                                          <p:val>
                                            <p:fltVal val="0"/>
                                          </p:val>
                                        </p:tav>
                                      </p:tavLst>
                                    </p:anim>
                                    <p:animEffect transition="out" filter="fade">
                                      <p:cBhvr>
                                        <p:cTn id="26" dur="500"/>
                                        <p:tgtEl>
                                          <p:spTgt spid="70"/>
                                        </p:tgtEl>
                                      </p:cBhvr>
                                    </p:animEffect>
                                    <p:set>
                                      <p:cBhvr>
                                        <p:cTn id="27" dur="1" fill="hold">
                                          <p:stCondLst>
                                            <p:cond delay="499"/>
                                          </p:stCondLst>
                                        </p:cTn>
                                        <p:tgtEl>
                                          <p:spTgt spid="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2167982"/>
            <a:ext cx="4898301" cy="2206712"/>
          </a:xfrm>
          <a:prstGeom prst="rect">
            <a:avLst/>
          </a:prstGeom>
          <a:solidFill>
            <a:srgbClr val="ABC0C9"/>
          </a:solidFill>
          <a:ln w="25400" cap="flat" cmpd="sng" algn="ctr">
            <a:noFill/>
            <a:prstDash val="solid"/>
          </a:ln>
          <a:effectLst/>
        </p:spPr>
        <p:txBody>
          <a:bodyPr rtlCol="0" anchor="ctr"/>
          <a:lstStyle/>
          <a:p>
            <a:pPr algn="ctr" eaLnBrk="1" fontAlgn="auto" hangingPunct="1">
              <a:spcBef>
                <a:spcPts val="0"/>
              </a:spcBef>
              <a:spcAft>
                <a:spcPts val="0"/>
              </a:spcAft>
            </a:pPr>
            <a:endParaRPr lang="en-US" sz="1800" kern="0" dirty="0">
              <a:solidFill>
                <a:sysClr val="window" lastClr="FFFFFF"/>
              </a:solidFill>
              <a:latin typeface="Arial"/>
            </a:endParaRPr>
          </a:p>
        </p:txBody>
      </p:sp>
      <p:sp>
        <p:nvSpPr>
          <p:cNvPr id="6" name="Rectangle 5"/>
          <p:cNvSpPr/>
          <p:nvPr/>
        </p:nvSpPr>
        <p:spPr bwMode="auto">
          <a:xfrm>
            <a:off x="0" y="6166075"/>
            <a:ext cx="9164158" cy="69192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3E3E3E"/>
              </a:solidFill>
            </a:endParaRPr>
          </a:p>
        </p:txBody>
      </p:sp>
      <p:sp>
        <p:nvSpPr>
          <p:cNvPr id="7" name="Rectangle 162"/>
          <p:cNvSpPr txBox="1">
            <a:spLocks noChangeArrowheads="1"/>
          </p:cNvSpPr>
          <p:nvPr/>
        </p:nvSpPr>
        <p:spPr bwMode="auto">
          <a:xfrm>
            <a:off x="6725758" y="6412108"/>
            <a:ext cx="21336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solidFill>
                  <a:schemeClr val="bg1"/>
                </a:solidFill>
              </a:defRPr>
            </a:lvl1pPr>
          </a:lstStyle>
          <a:p>
            <a:pPr algn="r">
              <a:defRPr/>
            </a:pPr>
            <a:fld id="{0E191445-A357-49CC-AE88-E14D3EF5070A}" type="slidenum">
              <a:rPr lang="en-US" sz="1100" b="1" smtClean="0">
                <a:solidFill>
                  <a:srgbClr val="FFFFFF">
                    <a:lumMod val="50000"/>
                  </a:srgbClr>
                </a:solidFill>
              </a:rPr>
              <a:pPr algn="r">
                <a:defRPr/>
              </a:pPr>
              <a:t>12</a:t>
            </a:fld>
            <a:endParaRPr lang="en-US" sz="1100" b="1" dirty="0" smtClean="0">
              <a:solidFill>
                <a:srgbClr val="FFFFFF">
                  <a:lumMod val="50000"/>
                </a:srgbClr>
              </a:solidFill>
              <a:latin typeface="Times New Roman" pitchFamily="18" charset="0"/>
            </a:endParaRPr>
          </a:p>
        </p:txBody>
      </p:sp>
      <p:sp>
        <p:nvSpPr>
          <p:cNvPr id="2" name="Title 1"/>
          <p:cNvSpPr>
            <a:spLocks noGrp="1"/>
          </p:cNvSpPr>
          <p:nvPr>
            <p:ph type="title"/>
          </p:nvPr>
        </p:nvSpPr>
        <p:spPr/>
        <p:txBody>
          <a:bodyPr/>
          <a:lstStyle/>
          <a:p>
            <a:r>
              <a:rPr lang="en-US" dirty="0" smtClean="0"/>
              <a:t>Setting Premiums Aside</a:t>
            </a:r>
            <a:endParaRPr lang="en-US" dirty="0"/>
          </a:p>
        </p:txBody>
      </p:sp>
      <p:sp>
        <p:nvSpPr>
          <p:cNvPr id="3" name="Content Placeholder 2"/>
          <p:cNvSpPr>
            <a:spLocks noGrp="1"/>
          </p:cNvSpPr>
          <p:nvPr>
            <p:ph idx="1"/>
          </p:nvPr>
        </p:nvSpPr>
        <p:spPr>
          <a:xfrm>
            <a:off x="303825" y="2373033"/>
            <a:ext cx="3372156" cy="1971969"/>
          </a:xfrm>
        </p:spPr>
        <p:txBody>
          <a:bodyPr/>
          <a:lstStyle/>
          <a:p>
            <a:pPr marL="0" indent="0">
              <a:lnSpc>
                <a:spcPct val="80000"/>
              </a:lnSpc>
              <a:buNone/>
            </a:pPr>
            <a:r>
              <a:rPr lang="en-US" sz="3200" dirty="0" smtClean="0">
                <a:solidFill>
                  <a:schemeClr val="bg2">
                    <a:lumMod val="50000"/>
                  </a:schemeClr>
                </a:solidFill>
                <a:latin typeface="+mn-lt"/>
                <a:ea typeface="+mn-ea"/>
                <a:cs typeface="+mn-cs"/>
              </a:rPr>
              <a:t>Premium</a:t>
            </a:r>
          </a:p>
          <a:p>
            <a:pPr marL="0" indent="0">
              <a:lnSpc>
                <a:spcPct val="80000"/>
              </a:lnSpc>
              <a:buNone/>
            </a:pPr>
            <a:r>
              <a:rPr lang="en-US" sz="3200" dirty="0">
                <a:solidFill>
                  <a:schemeClr val="bg2">
                    <a:lumMod val="50000"/>
                  </a:schemeClr>
                </a:solidFill>
              </a:rPr>
              <a:t>d</a:t>
            </a:r>
            <a:r>
              <a:rPr lang="en-US" sz="3200" dirty="0" smtClean="0">
                <a:solidFill>
                  <a:schemeClr val="bg2">
                    <a:lumMod val="50000"/>
                  </a:schemeClr>
                </a:solidFill>
              </a:rPr>
              <a:t>ollars are used</a:t>
            </a:r>
          </a:p>
          <a:p>
            <a:pPr marL="0" indent="0">
              <a:lnSpc>
                <a:spcPct val="80000"/>
              </a:lnSpc>
              <a:buNone/>
            </a:pPr>
            <a:r>
              <a:rPr lang="en-US" sz="3200" dirty="0">
                <a:solidFill>
                  <a:schemeClr val="bg2">
                    <a:lumMod val="50000"/>
                  </a:schemeClr>
                </a:solidFill>
              </a:rPr>
              <a:t>a</a:t>
            </a:r>
            <a:r>
              <a:rPr lang="en-US" sz="3200" dirty="0" smtClean="0">
                <a:solidFill>
                  <a:schemeClr val="bg2">
                    <a:lumMod val="50000"/>
                  </a:schemeClr>
                </a:solidFill>
                <a:latin typeface="+mn-lt"/>
                <a:ea typeface="+mn-ea"/>
                <a:cs typeface="+mn-cs"/>
              </a:rPr>
              <a:t>s follows:</a:t>
            </a:r>
          </a:p>
        </p:txBody>
      </p:sp>
      <p:sp>
        <p:nvSpPr>
          <p:cNvPr id="14" name="Rectangle 4"/>
          <p:cNvSpPr>
            <a:spLocks noChangeArrowheads="1"/>
          </p:cNvSpPr>
          <p:nvPr/>
        </p:nvSpPr>
        <p:spPr bwMode="gray">
          <a:xfrm>
            <a:off x="6645275" y="0"/>
            <a:ext cx="2096255" cy="227013"/>
          </a:xfrm>
          <a:prstGeom prst="rect">
            <a:avLst/>
          </a:prstGeom>
          <a:solidFill>
            <a:srgbClr val="008080"/>
          </a:solidFill>
          <a:ln>
            <a:noFill/>
          </a:ln>
        </p:spPr>
        <p:txBody>
          <a:bodyPr tIns="0" bIns="0" anchor="ctr" anchorCtr="1"/>
          <a:lstStyle/>
          <a:p>
            <a:pPr algn="ctr">
              <a:lnSpc>
                <a:spcPct val="90000"/>
              </a:lnSpc>
            </a:pPr>
            <a:r>
              <a:rPr lang="en-GB" sz="1200" b="1" dirty="0" smtClean="0">
                <a:solidFill>
                  <a:srgbClr val="FFFFFF"/>
                </a:solidFill>
                <a:latin typeface="Arial"/>
              </a:rPr>
              <a:t>LTC PRODUCTS 101</a:t>
            </a:r>
            <a:endParaRPr lang="en-GB" sz="1200" b="1" dirty="0">
              <a:solidFill>
                <a:srgbClr val="FFFFFF"/>
              </a:solidFill>
              <a:latin typeface="Arial"/>
            </a:endParaRPr>
          </a:p>
        </p:txBody>
      </p:sp>
      <p:sp>
        <p:nvSpPr>
          <p:cNvPr id="8" name="TextBox 7"/>
          <p:cNvSpPr txBox="1"/>
          <p:nvPr/>
        </p:nvSpPr>
        <p:spPr>
          <a:xfrm>
            <a:off x="6087021" y="907172"/>
            <a:ext cx="3068385" cy="338554"/>
          </a:xfrm>
          <a:prstGeom prst="rect">
            <a:avLst/>
          </a:prstGeom>
          <a:noFill/>
        </p:spPr>
        <p:txBody>
          <a:bodyPr wrap="square" rtlCol="0">
            <a:spAutoFit/>
          </a:bodyPr>
          <a:lstStyle/>
          <a:p>
            <a:r>
              <a:rPr lang="en-US" sz="1600" dirty="0" smtClean="0">
                <a:solidFill>
                  <a:srgbClr val="000000"/>
                </a:solidFill>
                <a:latin typeface="Arial Narrow"/>
                <a:cs typeface="Arial Narrow"/>
              </a:rPr>
              <a:t>POLICY ADMINISTRATION</a:t>
            </a:r>
            <a:endParaRPr lang="en-US" sz="1600" dirty="0">
              <a:solidFill>
                <a:srgbClr val="000000"/>
              </a:solidFill>
              <a:latin typeface="Arial Narrow"/>
              <a:cs typeface="Arial Narrow"/>
            </a:endParaRPr>
          </a:p>
        </p:txBody>
      </p:sp>
      <p:sp>
        <p:nvSpPr>
          <p:cNvPr id="368" name="TextBox 367"/>
          <p:cNvSpPr txBox="1"/>
          <p:nvPr/>
        </p:nvSpPr>
        <p:spPr>
          <a:xfrm>
            <a:off x="6131351" y="3887555"/>
            <a:ext cx="3182468" cy="584776"/>
          </a:xfrm>
          <a:prstGeom prst="rect">
            <a:avLst/>
          </a:prstGeom>
          <a:noFill/>
        </p:spPr>
        <p:txBody>
          <a:bodyPr wrap="square" rtlCol="0">
            <a:spAutoFit/>
          </a:bodyPr>
          <a:lstStyle/>
          <a:p>
            <a:r>
              <a:rPr lang="en-US" sz="1600" dirty="0" smtClean="0">
                <a:solidFill>
                  <a:srgbClr val="000000"/>
                </a:solidFill>
                <a:latin typeface="Arial Narrow"/>
                <a:cs typeface="Arial Narrow"/>
              </a:rPr>
              <a:t>RESERVE FUND TO PAY</a:t>
            </a:r>
            <a:br>
              <a:rPr lang="en-US" sz="1600" dirty="0" smtClean="0">
                <a:solidFill>
                  <a:srgbClr val="000000"/>
                </a:solidFill>
                <a:latin typeface="Arial Narrow"/>
                <a:cs typeface="Arial Narrow"/>
              </a:rPr>
            </a:br>
            <a:r>
              <a:rPr lang="en-US" sz="1600" dirty="0" smtClean="0">
                <a:solidFill>
                  <a:srgbClr val="000000"/>
                </a:solidFill>
                <a:latin typeface="Arial Narrow"/>
                <a:cs typeface="Arial Narrow"/>
              </a:rPr>
              <a:t>FUTURE BENEFITS</a:t>
            </a:r>
            <a:endParaRPr lang="en-US" sz="1600" dirty="0">
              <a:solidFill>
                <a:srgbClr val="000000"/>
              </a:solidFill>
              <a:latin typeface="Arial Narrow"/>
              <a:cs typeface="Arial Narrow"/>
            </a:endParaRPr>
          </a:p>
        </p:txBody>
      </p:sp>
      <p:pic>
        <p:nvPicPr>
          <p:cNvPr id="446" name="Picture 445" descr="dollsr3].png"/>
          <p:cNvPicPr>
            <a:picLocks noChangeAspect="1"/>
          </p:cNvPicPr>
          <p:nvPr/>
        </p:nvPicPr>
        <p:blipFill rotWithShape="1">
          <a:blip r:embed="rId3">
            <a:alphaModFix/>
            <a:extLst>
              <a:ext uri="{BEBA8EAE-BF5A-486C-A8C5-ECC9F3942E4B}">
                <a14:imgProps xmlns:a14="http://schemas.microsoft.com/office/drawing/2010/main">
                  <a14:imgLayer r:embed="rId4">
                    <a14:imgEffect>
                      <a14:colorTemperature colorTemp="4700"/>
                    </a14:imgEffect>
                    <a14:imgEffect>
                      <a14:saturation sat="200000"/>
                    </a14:imgEffect>
                  </a14:imgLayer>
                </a14:imgProps>
              </a:ext>
              <a:ext uri="{28A0092B-C50C-407E-A947-70E740481C1C}">
                <a14:useLocalDpi xmlns:a14="http://schemas.microsoft.com/office/drawing/2010/main" val="0"/>
              </a:ext>
            </a:extLst>
          </a:blip>
          <a:srcRect t="36043" r="11181" b="7623"/>
          <a:stretch/>
        </p:blipFill>
        <p:spPr>
          <a:xfrm>
            <a:off x="3180658" y="3092825"/>
            <a:ext cx="2879657" cy="3092829"/>
          </a:xfrm>
          <a:prstGeom prst="rect">
            <a:avLst/>
          </a:prstGeom>
        </p:spPr>
      </p:pic>
      <p:cxnSp>
        <p:nvCxnSpPr>
          <p:cNvPr id="454" name="Straight Connector 453"/>
          <p:cNvCxnSpPr/>
          <p:nvPr/>
        </p:nvCxnSpPr>
        <p:spPr bwMode="auto">
          <a:xfrm>
            <a:off x="3477060" y="3006016"/>
            <a:ext cx="2555460" cy="0"/>
          </a:xfrm>
          <a:prstGeom prst="line">
            <a:avLst/>
          </a:prstGeom>
          <a:solidFill>
            <a:schemeClr val="accent1"/>
          </a:solidFill>
          <a:ln w="57150" cap="flat" cmpd="sng" algn="ctr">
            <a:solidFill>
              <a:schemeClr val="bg2">
                <a:lumMod val="20000"/>
                <a:lumOff val="80000"/>
              </a:schemeClr>
            </a:solidFill>
            <a:prstDash val="dash"/>
            <a:round/>
            <a:headEnd type="none" w="med" len="med"/>
            <a:tailEnd type="none" w="med" len="med"/>
          </a:ln>
          <a:effectLst/>
        </p:spPr>
      </p:cxnSp>
      <p:pic>
        <p:nvPicPr>
          <p:cNvPr id="16" name="Picture 15" descr="dollsr3].png"/>
          <p:cNvPicPr>
            <a:picLocks noChangeAspect="1"/>
          </p:cNvPicPr>
          <p:nvPr/>
        </p:nvPicPr>
        <p:blipFill rotWithShape="1">
          <a:blip r:embed="rId3">
            <a:alphaModFix/>
            <a:extLst>
              <a:ext uri="{BEBA8EAE-BF5A-486C-A8C5-ECC9F3942E4B}">
                <a14:imgProps xmlns:a14="http://schemas.microsoft.com/office/drawing/2010/main">
                  <a14:imgLayer r:embed="rId4">
                    <a14:imgEffect>
                      <a14:colorTemperature colorTemp="4700"/>
                    </a14:imgEffect>
                    <a14:imgEffect>
                      <a14:saturation sat="200000"/>
                    </a14:imgEffect>
                  </a14:imgLayer>
                </a14:imgProps>
              </a:ext>
              <a:ext uri="{28A0092B-C50C-407E-A947-70E740481C1C}">
                <a14:useLocalDpi xmlns:a14="http://schemas.microsoft.com/office/drawing/2010/main" val="0"/>
              </a:ext>
            </a:extLst>
          </a:blip>
          <a:srcRect l="6698" t="4420" r="11734" b="88504"/>
          <a:stretch/>
        </p:blipFill>
        <p:spPr>
          <a:xfrm>
            <a:off x="3385844" y="896471"/>
            <a:ext cx="2644588" cy="388471"/>
          </a:xfrm>
          <a:prstGeom prst="rect">
            <a:avLst/>
          </a:prstGeom>
          <a:effectLst>
            <a:outerShdw blurRad="50800" dist="38100" dir="2700000" algn="tl" rotWithShape="0">
              <a:prstClr val="black">
                <a:alpha val="40000"/>
              </a:prstClr>
            </a:outerShdw>
          </a:effectLst>
        </p:spPr>
      </p:pic>
      <p:pic>
        <p:nvPicPr>
          <p:cNvPr id="17" name="Picture 16" descr="dollsr3].png"/>
          <p:cNvPicPr>
            <a:picLocks noChangeAspect="1"/>
          </p:cNvPicPr>
          <p:nvPr/>
        </p:nvPicPr>
        <p:blipFill rotWithShape="1">
          <a:blip r:embed="rId3">
            <a:alphaModFix/>
            <a:extLst>
              <a:ext uri="{BEBA8EAE-BF5A-486C-A8C5-ECC9F3942E4B}">
                <a14:imgProps xmlns:a14="http://schemas.microsoft.com/office/drawing/2010/main">
                  <a14:imgLayer r:embed="rId4">
                    <a14:imgEffect>
                      <a14:colorTemperature colorTemp="4700"/>
                    </a14:imgEffect>
                    <a14:imgEffect>
                      <a14:saturation sat="200000"/>
                    </a14:imgEffect>
                  </a14:imgLayer>
                </a14:imgProps>
              </a:ext>
              <a:ext uri="{28A0092B-C50C-407E-A947-70E740481C1C}">
                <a14:useLocalDpi xmlns:a14="http://schemas.microsoft.com/office/drawing/2010/main" val="0"/>
              </a:ext>
            </a:extLst>
          </a:blip>
          <a:srcRect l="6698" t="13400" r="11734" b="80068"/>
          <a:stretch/>
        </p:blipFill>
        <p:spPr>
          <a:xfrm>
            <a:off x="3385844" y="1479178"/>
            <a:ext cx="2644588" cy="358589"/>
          </a:xfrm>
          <a:prstGeom prst="rect">
            <a:avLst/>
          </a:prstGeom>
          <a:effectLst>
            <a:outerShdw blurRad="50800" dist="38100" dir="2700000" algn="tl" rotWithShape="0">
              <a:prstClr val="black">
                <a:alpha val="40000"/>
              </a:prstClr>
            </a:outerShdw>
          </a:effectLst>
        </p:spPr>
      </p:pic>
      <p:pic>
        <p:nvPicPr>
          <p:cNvPr id="18" name="Picture 17" descr="dollsr3].png"/>
          <p:cNvPicPr>
            <a:picLocks noChangeAspect="1"/>
          </p:cNvPicPr>
          <p:nvPr/>
        </p:nvPicPr>
        <p:blipFill rotWithShape="1">
          <a:blip r:embed="rId3">
            <a:alphaModFix/>
            <a:extLst>
              <a:ext uri="{BEBA8EAE-BF5A-486C-A8C5-ECC9F3942E4B}">
                <a14:imgProps xmlns:a14="http://schemas.microsoft.com/office/drawing/2010/main">
                  <a14:imgLayer r:embed="rId4">
                    <a14:imgEffect>
                      <a14:colorTemperature colorTemp="4700"/>
                    </a14:imgEffect>
                    <a14:imgEffect>
                      <a14:saturation sat="200000"/>
                    </a14:imgEffect>
                  </a14:imgLayer>
                </a14:imgProps>
              </a:ext>
              <a:ext uri="{28A0092B-C50C-407E-A947-70E740481C1C}">
                <a14:useLocalDpi xmlns:a14="http://schemas.microsoft.com/office/drawing/2010/main" val="0"/>
              </a:ext>
            </a:extLst>
          </a:blip>
          <a:srcRect l="7158" t="21293" r="11274" b="72992"/>
          <a:stretch/>
        </p:blipFill>
        <p:spPr>
          <a:xfrm>
            <a:off x="3400784" y="2032004"/>
            <a:ext cx="2644589" cy="313766"/>
          </a:xfrm>
          <a:prstGeom prst="rect">
            <a:avLst/>
          </a:prstGeom>
          <a:effectLst>
            <a:outerShdw blurRad="50800" dist="38100" dir="2700000" algn="tl" rotWithShape="0">
              <a:prstClr val="black">
                <a:alpha val="40000"/>
              </a:prstClr>
            </a:outerShdw>
          </a:effectLst>
        </p:spPr>
      </p:pic>
      <p:pic>
        <p:nvPicPr>
          <p:cNvPr id="19" name="Picture 18" descr="dollsr3].png"/>
          <p:cNvPicPr>
            <a:picLocks noChangeAspect="1"/>
          </p:cNvPicPr>
          <p:nvPr/>
        </p:nvPicPr>
        <p:blipFill rotWithShape="1">
          <a:blip r:embed="rId3">
            <a:alphaModFix/>
            <a:extLst>
              <a:ext uri="{BEBA8EAE-BF5A-486C-A8C5-ECC9F3942E4B}">
                <a14:imgProps xmlns:a14="http://schemas.microsoft.com/office/drawing/2010/main">
                  <a14:imgLayer r:embed="rId4">
                    <a14:imgEffect>
                      <a14:colorTemperature colorTemp="4700"/>
                    </a14:imgEffect>
                    <a14:imgEffect>
                      <a14:saturation sat="200000"/>
                    </a14:imgEffect>
                  </a14:imgLayer>
                </a14:imgProps>
              </a:ext>
              <a:ext uri="{28A0092B-C50C-407E-A947-70E740481C1C}">
                <a14:useLocalDpi xmlns:a14="http://schemas.microsoft.com/office/drawing/2010/main" val="0"/>
              </a:ext>
            </a:extLst>
          </a:blip>
          <a:srcRect l="6698" t="28912" r="12195" b="64829"/>
          <a:stretch/>
        </p:blipFill>
        <p:spPr>
          <a:xfrm>
            <a:off x="3385844" y="2554946"/>
            <a:ext cx="2629647" cy="343647"/>
          </a:xfrm>
          <a:prstGeom prst="rect">
            <a:avLst/>
          </a:prstGeom>
          <a:effectLst>
            <a:outerShdw blurRad="50800" dist="38100" dir="2700000" algn="tl" rotWithShape="0">
              <a:prstClr val="black">
                <a:alpha val="40000"/>
              </a:prstClr>
            </a:outerShdw>
          </a:effectLst>
        </p:spPr>
      </p:pic>
      <p:cxnSp>
        <p:nvCxnSpPr>
          <p:cNvPr id="20" name="Straight Connector 19"/>
          <p:cNvCxnSpPr/>
          <p:nvPr/>
        </p:nvCxnSpPr>
        <p:spPr bwMode="auto">
          <a:xfrm>
            <a:off x="3480050" y="2471130"/>
            <a:ext cx="2555460" cy="0"/>
          </a:xfrm>
          <a:prstGeom prst="line">
            <a:avLst/>
          </a:prstGeom>
          <a:solidFill>
            <a:schemeClr val="accent1"/>
          </a:solidFill>
          <a:ln w="57150" cap="flat" cmpd="sng" algn="ctr">
            <a:solidFill>
              <a:schemeClr val="bg2">
                <a:lumMod val="20000"/>
                <a:lumOff val="80000"/>
              </a:schemeClr>
            </a:solidFill>
            <a:prstDash val="dash"/>
            <a:round/>
            <a:headEnd type="none" w="med" len="med"/>
            <a:tailEnd type="none" w="med" len="med"/>
          </a:ln>
          <a:effectLst/>
        </p:spPr>
      </p:cxnSp>
      <p:cxnSp>
        <p:nvCxnSpPr>
          <p:cNvPr id="21" name="Straight Connector 20"/>
          <p:cNvCxnSpPr/>
          <p:nvPr/>
        </p:nvCxnSpPr>
        <p:spPr bwMode="auto">
          <a:xfrm>
            <a:off x="3468097" y="1951175"/>
            <a:ext cx="2555460" cy="0"/>
          </a:xfrm>
          <a:prstGeom prst="line">
            <a:avLst/>
          </a:prstGeom>
          <a:solidFill>
            <a:schemeClr val="accent1"/>
          </a:solidFill>
          <a:ln w="57150" cap="flat" cmpd="sng" algn="ctr">
            <a:solidFill>
              <a:schemeClr val="bg2">
                <a:lumMod val="40000"/>
                <a:lumOff val="60000"/>
              </a:schemeClr>
            </a:solidFill>
            <a:prstDash val="dash"/>
            <a:round/>
            <a:headEnd type="none" w="med" len="med"/>
            <a:tailEnd type="none" w="med" len="med"/>
          </a:ln>
          <a:effectLst/>
        </p:spPr>
      </p:cxnSp>
      <p:cxnSp>
        <p:nvCxnSpPr>
          <p:cNvPr id="22" name="Straight Connector 21"/>
          <p:cNvCxnSpPr/>
          <p:nvPr/>
        </p:nvCxnSpPr>
        <p:spPr bwMode="auto">
          <a:xfrm>
            <a:off x="3471087" y="1401348"/>
            <a:ext cx="2555460" cy="0"/>
          </a:xfrm>
          <a:prstGeom prst="line">
            <a:avLst/>
          </a:prstGeom>
          <a:solidFill>
            <a:schemeClr val="accent1"/>
          </a:solidFill>
          <a:ln w="57150" cap="flat" cmpd="sng" algn="ctr">
            <a:solidFill>
              <a:schemeClr val="bg2">
                <a:lumMod val="40000"/>
                <a:lumOff val="60000"/>
              </a:schemeClr>
            </a:solidFill>
            <a:prstDash val="dash"/>
            <a:round/>
            <a:headEnd type="none" w="med" len="med"/>
            <a:tailEnd type="none" w="med" len="med"/>
          </a:ln>
          <a:effectLst/>
        </p:spPr>
      </p:cxnSp>
      <p:sp>
        <p:nvSpPr>
          <p:cNvPr id="23" name="TextBox 22"/>
          <p:cNvSpPr txBox="1"/>
          <p:nvPr/>
        </p:nvSpPr>
        <p:spPr>
          <a:xfrm>
            <a:off x="6118288" y="1489195"/>
            <a:ext cx="3068385" cy="338554"/>
          </a:xfrm>
          <a:prstGeom prst="rect">
            <a:avLst/>
          </a:prstGeom>
          <a:noFill/>
        </p:spPr>
        <p:txBody>
          <a:bodyPr wrap="square" rtlCol="0">
            <a:spAutoFit/>
          </a:bodyPr>
          <a:lstStyle/>
          <a:p>
            <a:r>
              <a:rPr lang="en-US" sz="1600" dirty="0" smtClean="0">
                <a:solidFill>
                  <a:srgbClr val="000000"/>
                </a:solidFill>
                <a:latin typeface="Arial Narrow"/>
                <a:cs typeface="Arial Narrow"/>
              </a:rPr>
              <a:t>AGENT COMMISSIONS</a:t>
            </a:r>
          </a:p>
        </p:txBody>
      </p:sp>
      <p:sp>
        <p:nvSpPr>
          <p:cNvPr id="24" name="TextBox 23"/>
          <p:cNvSpPr txBox="1"/>
          <p:nvPr/>
        </p:nvSpPr>
        <p:spPr>
          <a:xfrm>
            <a:off x="6146146" y="2034991"/>
            <a:ext cx="3068385" cy="338554"/>
          </a:xfrm>
          <a:prstGeom prst="rect">
            <a:avLst/>
          </a:prstGeom>
          <a:noFill/>
        </p:spPr>
        <p:txBody>
          <a:bodyPr wrap="square" rtlCol="0">
            <a:spAutoFit/>
          </a:bodyPr>
          <a:lstStyle/>
          <a:p>
            <a:r>
              <a:rPr lang="en-US" sz="1600" dirty="0" smtClean="0">
                <a:solidFill>
                  <a:srgbClr val="000000"/>
                </a:solidFill>
                <a:latin typeface="Arial Narrow"/>
                <a:cs typeface="Arial Narrow"/>
              </a:rPr>
              <a:t>STATE &amp; FEDERAL TAXES</a:t>
            </a:r>
          </a:p>
        </p:txBody>
      </p:sp>
      <p:sp>
        <p:nvSpPr>
          <p:cNvPr id="25" name="TextBox 24"/>
          <p:cNvSpPr txBox="1"/>
          <p:nvPr/>
        </p:nvSpPr>
        <p:spPr>
          <a:xfrm>
            <a:off x="6146145" y="2434381"/>
            <a:ext cx="3068385" cy="584775"/>
          </a:xfrm>
          <a:prstGeom prst="rect">
            <a:avLst/>
          </a:prstGeom>
          <a:noFill/>
        </p:spPr>
        <p:txBody>
          <a:bodyPr wrap="square" rtlCol="0">
            <a:spAutoFit/>
          </a:bodyPr>
          <a:lstStyle/>
          <a:p>
            <a:r>
              <a:rPr lang="en-US" sz="1600" dirty="0" smtClean="0">
                <a:solidFill>
                  <a:srgbClr val="000000"/>
                </a:solidFill>
                <a:latin typeface="Arial Narrow"/>
                <a:cs typeface="Arial Narrow"/>
              </a:rPr>
              <a:t>DISTRIBUTION TO </a:t>
            </a:r>
          </a:p>
          <a:p>
            <a:r>
              <a:rPr lang="en-US" sz="1600" dirty="0" smtClean="0">
                <a:solidFill>
                  <a:srgbClr val="000000"/>
                </a:solidFill>
                <a:latin typeface="Arial Narrow"/>
                <a:cs typeface="Arial Narrow"/>
              </a:rPr>
              <a:t>SHAREHOLDERS AS PROFIT</a:t>
            </a:r>
            <a:endParaRPr lang="en-US" sz="1600" dirty="0">
              <a:solidFill>
                <a:srgbClr val="000000"/>
              </a:solidFill>
              <a:latin typeface="Arial Narrow"/>
              <a:cs typeface="Arial Narrow"/>
            </a:endParaRPr>
          </a:p>
        </p:txBody>
      </p:sp>
    </p:spTree>
    <p:extLst>
      <p:ext uri="{BB962C8B-B14F-4D97-AF65-F5344CB8AC3E}">
        <p14:creationId xmlns:p14="http://schemas.microsoft.com/office/powerpoint/2010/main" val="2775966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500" fill="hold"/>
                                        <p:tgtEl>
                                          <p:spTgt spid="23"/>
                                        </p:tgtEl>
                                        <p:attrNameLst>
                                          <p:attrName>ppt_x</p:attrName>
                                        </p:attrNameLst>
                                      </p:cBhvr>
                                      <p:tavLst>
                                        <p:tav tm="0">
                                          <p:val>
                                            <p:strVal val="#ppt_x"/>
                                          </p:val>
                                        </p:tav>
                                        <p:tav tm="100000">
                                          <p:val>
                                            <p:strVal val="#ppt_x"/>
                                          </p:val>
                                        </p:tav>
                                      </p:tavLst>
                                    </p:anim>
                                    <p:anim calcmode="lin" valueType="num">
                                      <p:cBhvr additive="base">
                                        <p:cTn id="4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ppt_x"/>
                                          </p:val>
                                        </p:tav>
                                        <p:tav tm="100000">
                                          <p:val>
                                            <p:strVal val="#ppt_x"/>
                                          </p:val>
                                        </p:tav>
                                      </p:tavLst>
                                    </p:anim>
                                    <p:anim calcmode="lin" valueType="num">
                                      <p:cBhvr additive="base">
                                        <p:cTn id="46" dur="500" fill="hold"/>
                                        <p:tgtEl>
                                          <p:spTgt spid="18"/>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ppt_x"/>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additive="base">
                                        <p:cTn id="53" dur="500" fill="hold"/>
                                        <p:tgtEl>
                                          <p:spTgt spid="24"/>
                                        </p:tgtEl>
                                        <p:attrNameLst>
                                          <p:attrName>ppt_x</p:attrName>
                                        </p:attrNameLst>
                                      </p:cBhvr>
                                      <p:tavLst>
                                        <p:tav tm="0">
                                          <p:val>
                                            <p:strVal val="#ppt_x"/>
                                          </p:val>
                                        </p:tav>
                                        <p:tav tm="100000">
                                          <p:val>
                                            <p:strVal val="#ppt_x"/>
                                          </p:val>
                                        </p:tav>
                                      </p:tavLst>
                                    </p:anim>
                                    <p:anim calcmode="lin" valueType="num">
                                      <p:cBhvr additive="base">
                                        <p:cTn id="5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ppt_x"/>
                                          </p:val>
                                        </p:tav>
                                        <p:tav tm="100000">
                                          <p:val>
                                            <p:strVal val="#ppt_x"/>
                                          </p:val>
                                        </p:tav>
                                      </p:tavLst>
                                    </p:anim>
                                    <p:anim calcmode="lin" valueType="num">
                                      <p:cBhvr additive="base">
                                        <p:cTn id="60" dur="500" fill="hold"/>
                                        <p:tgtEl>
                                          <p:spTgt spid="19"/>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454"/>
                                        </p:tgtEl>
                                        <p:attrNameLst>
                                          <p:attrName>style.visibility</p:attrName>
                                        </p:attrNameLst>
                                      </p:cBhvr>
                                      <p:to>
                                        <p:strVal val="visible"/>
                                      </p:to>
                                    </p:set>
                                    <p:anim calcmode="lin" valueType="num">
                                      <p:cBhvr additive="base">
                                        <p:cTn id="63" dur="500" fill="hold"/>
                                        <p:tgtEl>
                                          <p:spTgt spid="454"/>
                                        </p:tgtEl>
                                        <p:attrNameLst>
                                          <p:attrName>ppt_x</p:attrName>
                                        </p:attrNameLst>
                                      </p:cBhvr>
                                      <p:tavLst>
                                        <p:tav tm="0">
                                          <p:val>
                                            <p:strVal val="#ppt_x"/>
                                          </p:val>
                                        </p:tav>
                                        <p:tav tm="100000">
                                          <p:val>
                                            <p:strVal val="#ppt_x"/>
                                          </p:val>
                                        </p:tav>
                                      </p:tavLst>
                                    </p:anim>
                                    <p:anim calcmode="lin" valueType="num">
                                      <p:cBhvr additive="base">
                                        <p:cTn id="64" dur="500" fill="hold"/>
                                        <p:tgtEl>
                                          <p:spTgt spid="45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additive="base">
                                        <p:cTn id="67" dur="500" fill="hold"/>
                                        <p:tgtEl>
                                          <p:spTgt spid="25"/>
                                        </p:tgtEl>
                                        <p:attrNameLst>
                                          <p:attrName>ppt_x</p:attrName>
                                        </p:attrNameLst>
                                      </p:cBhvr>
                                      <p:tavLst>
                                        <p:tav tm="0">
                                          <p:val>
                                            <p:strVal val="#ppt_x"/>
                                          </p:val>
                                        </p:tav>
                                        <p:tav tm="100000">
                                          <p:val>
                                            <p:strVal val="#ppt_x"/>
                                          </p:val>
                                        </p:tav>
                                      </p:tavLst>
                                    </p:anim>
                                    <p:anim calcmode="lin" valueType="num">
                                      <p:cBhvr additive="base">
                                        <p:cTn id="6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446"/>
                                        </p:tgtEl>
                                        <p:attrNameLst>
                                          <p:attrName>style.visibility</p:attrName>
                                        </p:attrNameLst>
                                      </p:cBhvr>
                                      <p:to>
                                        <p:strVal val="visible"/>
                                      </p:to>
                                    </p:set>
                                    <p:anim calcmode="lin" valueType="num">
                                      <p:cBhvr additive="base">
                                        <p:cTn id="73" dur="500" fill="hold"/>
                                        <p:tgtEl>
                                          <p:spTgt spid="446"/>
                                        </p:tgtEl>
                                        <p:attrNameLst>
                                          <p:attrName>ppt_x</p:attrName>
                                        </p:attrNameLst>
                                      </p:cBhvr>
                                      <p:tavLst>
                                        <p:tav tm="0">
                                          <p:val>
                                            <p:strVal val="#ppt_x"/>
                                          </p:val>
                                        </p:tav>
                                        <p:tav tm="100000">
                                          <p:val>
                                            <p:strVal val="#ppt_x"/>
                                          </p:val>
                                        </p:tav>
                                      </p:tavLst>
                                    </p:anim>
                                    <p:anim calcmode="lin" valueType="num">
                                      <p:cBhvr additive="base">
                                        <p:cTn id="74" dur="500" fill="hold"/>
                                        <p:tgtEl>
                                          <p:spTgt spid="446"/>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368"/>
                                        </p:tgtEl>
                                        <p:attrNameLst>
                                          <p:attrName>style.visibility</p:attrName>
                                        </p:attrNameLst>
                                      </p:cBhvr>
                                      <p:to>
                                        <p:strVal val="visible"/>
                                      </p:to>
                                    </p:set>
                                    <p:anim calcmode="lin" valueType="num">
                                      <p:cBhvr additive="base">
                                        <p:cTn id="77" dur="500" fill="hold"/>
                                        <p:tgtEl>
                                          <p:spTgt spid="368"/>
                                        </p:tgtEl>
                                        <p:attrNameLst>
                                          <p:attrName>ppt_x</p:attrName>
                                        </p:attrNameLst>
                                      </p:cBhvr>
                                      <p:tavLst>
                                        <p:tav tm="0">
                                          <p:val>
                                            <p:strVal val="#ppt_x"/>
                                          </p:val>
                                        </p:tav>
                                        <p:tav tm="100000">
                                          <p:val>
                                            <p:strVal val="#ppt_x"/>
                                          </p:val>
                                        </p:tav>
                                      </p:tavLst>
                                    </p:anim>
                                    <p:anim calcmode="lin" valueType="num">
                                      <p:cBhvr additive="base">
                                        <p:cTn id="78" dur="500" fill="hold"/>
                                        <p:tgtEl>
                                          <p:spTgt spid="3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p:bldP spid="8" grpId="0"/>
      <p:bldP spid="368"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57" descr="dollsr3].png"/>
          <p:cNvPicPr>
            <a:picLocks noChangeAspect="1"/>
          </p:cNvPicPr>
          <p:nvPr/>
        </p:nvPicPr>
        <p:blipFill>
          <a:blip r:embed="rId3">
            <a:alphaModFix/>
            <a:extLst>
              <a:ext uri="{BEBA8EAE-BF5A-486C-A8C5-ECC9F3942E4B}">
                <a14:imgProps xmlns:a14="http://schemas.microsoft.com/office/drawing/2010/main">
                  <a14:imgLayer r:embed="rId4">
                    <a14:imgEffect>
                      <a14:colorTemperature colorTemp="47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3431019" y="3156370"/>
            <a:ext cx="1969008" cy="3334512"/>
          </a:xfrm>
          <a:prstGeom prst="rect">
            <a:avLst/>
          </a:prstGeom>
        </p:spPr>
      </p:pic>
      <p:sp>
        <p:nvSpPr>
          <p:cNvPr id="16" name="Rectangle 15"/>
          <p:cNvSpPr/>
          <p:nvPr/>
        </p:nvSpPr>
        <p:spPr>
          <a:xfrm>
            <a:off x="-1" y="5090569"/>
            <a:ext cx="8022733" cy="497431"/>
          </a:xfrm>
          <a:prstGeom prst="rect">
            <a:avLst/>
          </a:prstGeom>
          <a:solidFill>
            <a:srgbClr val="ABC0C9"/>
          </a:solidFill>
          <a:ln w="25400" cap="flat" cmpd="sng" algn="ctr">
            <a:noFill/>
            <a:prstDash val="solid"/>
          </a:ln>
          <a:effectLst/>
        </p:spPr>
        <p:txBody>
          <a:bodyPr rtlCol="0" anchor="ctr"/>
          <a:lstStyle/>
          <a:p>
            <a:pPr algn="ctr" eaLnBrk="1" fontAlgn="auto" hangingPunct="1">
              <a:spcBef>
                <a:spcPts val="0"/>
              </a:spcBef>
              <a:spcAft>
                <a:spcPts val="0"/>
              </a:spcAft>
            </a:pPr>
            <a:endParaRPr lang="en-US" sz="1800" kern="0" dirty="0">
              <a:solidFill>
                <a:sysClr val="window" lastClr="FFFFFF"/>
              </a:solidFill>
              <a:latin typeface="Arial"/>
            </a:endParaRPr>
          </a:p>
        </p:txBody>
      </p:sp>
      <p:sp>
        <p:nvSpPr>
          <p:cNvPr id="7" name="Rectangle 6"/>
          <p:cNvSpPr/>
          <p:nvPr/>
        </p:nvSpPr>
        <p:spPr bwMode="auto">
          <a:xfrm>
            <a:off x="0" y="5573059"/>
            <a:ext cx="9164158" cy="128494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3E3E3E"/>
              </a:solidFill>
            </a:endParaRPr>
          </a:p>
        </p:txBody>
      </p:sp>
      <p:sp>
        <p:nvSpPr>
          <p:cNvPr id="8" name="Rectangle 162"/>
          <p:cNvSpPr txBox="1">
            <a:spLocks noChangeArrowheads="1"/>
          </p:cNvSpPr>
          <p:nvPr/>
        </p:nvSpPr>
        <p:spPr bwMode="auto">
          <a:xfrm>
            <a:off x="6725758" y="6412108"/>
            <a:ext cx="21336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solidFill>
                  <a:schemeClr val="bg1"/>
                </a:solidFill>
              </a:defRPr>
            </a:lvl1pPr>
          </a:lstStyle>
          <a:p>
            <a:pPr algn="r">
              <a:defRPr/>
            </a:pPr>
            <a:fld id="{0E191445-A357-49CC-AE88-E14D3EF5070A}" type="slidenum">
              <a:rPr lang="en-US" sz="1100" b="1" smtClean="0">
                <a:solidFill>
                  <a:srgbClr val="FFFFFF">
                    <a:lumMod val="50000"/>
                  </a:srgbClr>
                </a:solidFill>
              </a:rPr>
              <a:pPr algn="r">
                <a:defRPr/>
              </a:pPr>
              <a:t>13</a:t>
            </a:fld>
            <a:endParaRPr lang="en-US" sz="1100" b="1" dirty="0" smtClean="0">
              <a:solidFill>
                <a:srgbClr val="FFFFFF">
                  <a:lumMod val="50000"/>
                </a:srgbClr>
              </a:solidFill>
              <a:latin typeface="Times New Roman" pitchFamily="18" charset="0"/>
            </a:endParaRPr>
          </a:p>
        </p:txBody>
      </p:sp>
      <p:sp>
        <p:nvSpPr>
          <p:cNvPr id="2" name="Title 1"/>
          <p:cNvSpPr>
            <a:spLocks noGrp="1"/>
          </p:cNvSpPr>
          <p:nvPr>
            <p:ph type="title"/>
          </p:nvPr>
        </p:nvSpPr>
        <p:spPr>
          <a:xfrm>
            <a:off x="381000" y="228600"/>
            <a:ext cx="8305800" cy="762000"/>
          </a:xfrm>
        </p:spPr>
        <p:txBody>
          <a:bodyPr/>
          <a:lstStyle/>
          <a:p>
            <a:r>
              <a:rPr lang="en-US" dirty="0" smtClean="0"/>
              <a:t>The Reserve is Like a</a:t>
            </a:r>
            <a:br>
              <a:rPr lang="en-US" dirty="0" smtClean="0"/>
            </a:br>
            <a:r>
              <a:rPr lang="en-US" dirty="0" smtClean="0"/>
              <a:t>Savings Account</a:t>
            </a:r>
            <a:endParaRPr lang="en-US" dirty="0"/>
          </a:p>
        </p:txBody>
      </p:sp>
      <p:sp>
        <p:nvSpPr>
          <p:cNvPr id="13" name="TextBox 12"/>
          <p:cNvSpPr txBox="1"/>
          <p:nvPr/>
        </p:nvSpPr>
        <p:spPr>
          <a:xfrm>
            <a:off x="904956" y="3883691"/>
            <a:ext cx="2015762" cy="646331"/>
          </a:xfrm>
          <a:prstGeom prst="rect">
            <a:avLst/>
          </a:prstGeom>
          <a:noFill/>
        </p:spPr>
        <p:txBody>
          <a:bodyPr wrap="square" rtlCol="0">
            <a:spAutoFit/>
          </a:bodyPr>
          <a:lstStyle/>
          <a:p>
            <a:pPr algn="ctr"/>
            <a:r>
              <a:rPr lang="en-US" sz="1800" b="1" dirty="0" smtClean="0">
                <a:solidFill>
                  <a:srgbClr val="3E3E3E"/>
                </a:solidFill>
              </a:rPr>
              <a:t>Net premiums</a:t>
            </a:r>
            <a:endParaRPr lang="en-US" sz="1800" b="1" dirty="0">
              <a:solidFill>
                <a:srgbClr val="3E3E3E"/>
              </a:solidFill>
            </a:endParaRPr>
          </a:p>
          <a:p>
            <a:pPr algn="ctr"/>
            <a:r>
              <a:rPr lang="en-US" sz="1800" b="1" dirty="0" smtClean="0">
                <a:solidFill>
                  <a:srgbClr val="C41002">
                    <a:lumMod val="50000"/>
                  </a:srgbClr>
                </a:solidFill>
              </a:rPr>
              <a:t>DEPOSITS</a:t>
            </a:r>
            <a:endParaRPr lang="en-US" sz="1800" b="1" dirty="0">
              <a:solidFill>
                <a:srgbClr val="C41002">
                  <a:lumMod val="50000"/>
                </a:srgbClr>
              </a:solidFill>
            </a:endParaRPr>
          </a:p>
        </p:txBody>
      </p:sp>
      <p:sp>
        <p:nvSpPr>
          <p:cNvPr id="14" name="TextBox 13"/>
          <p:cNvSpPr txBox="1"/>
          <p:nvPr/>
        </p:nvSpPr>
        <p:spPr>
          <a:xfrm>
            <a:off x="5759041" y="3895001"/>
            <a:ext cx="2468090" cy="646331"/>
          </a:xfrm>
          <a:prstGeom prst="rect">
            <a:avLst/>
          </a:prstGeom>
          <a:noFill/>
        </p:spPr>
        <p:txBody>
          <a:bodyPr wrap="square" rtlCol="0">
            <a:spAutoFit/>
          </a:bodyPr>
          <a:lstStyle/>
          <a:p>
            <a:pPr algn="ctr"/>
            <a:r>
              <a:rPr lang="en-US" sz="1800" b="1" dirty="0" smtClean="0">
                <a:solidFill>
                  <a:srgbClr val="3E3E3E"/>
                </a:solidFill>
              </a:rPr>
              <a:t>Benefit payments</a:t>
            </a:r>
            <a:endParaRPr lang="en-US" sz="1800" b="1" dirty="0">
              <a:solidFill>
                <a:srgbClr val="3E3E3E"/>
              </a:solidFill>
            </a:endParaRPr>
          </a:p>
          <a:p>
            <a:pPr algn="ctr"/>
            <a:r>
              <a:rPr lang="en-US" sz="1800" b="1" dirty="0" smtClean="0">
                <a:solidFill>
                  <a:srgbClr val="C41002">
                    <a:lumMod val="50000"/>
                  </a:srgbClr>
                </a:solidFill>
              </a:rPr>
              <a:t>WITHDRAWALS</a:t>
            </a:r>
            <a:endParaRPr lang="en-US" sz="1800" b="1" dirty="0">
              <a:solidFill>
                <a:srgbClr val="C41002">
                  <a:lumMod val="50000"/>
                </a:srgbClr>
              </a:solidFill>
            </a:endParaRPr>
          </a:p>
        </p:txBody>
      </p:sp>
      <p:sp>
        <p:nvSpPr>
          <p:cNvPr id="15" name="TextBox 14"/>
          <p:cNvSpPr txBox="1"/>
          <p:nvPr/>
        </p:nvSpPr>
        <p:spPr>
          <a:xfrm>
            <a:off x="406950" y="5129461"/>
            <a:ext cx="7377689" cy="461665"/>
          </a:xfrm>
          <a:prstGeom prst="rect">
            <a:avLst/>
          </a:prstGeom>
          <a:noFill/>
        </p:spPr>
        <p:txBody>
          <a:bodyPr wrap="square" rtlCol="0">
            <a:spAutoFit/>
          </a:bodyPr>
          <a:lstStyle/>
          <a:p>
            <a:r>
              <a:rPr lang="en-US" sz="2400" b="1" dirty="0" smtClean="0">
                <a:solidFill>
                  <a:srgbClr val="3E3E3E"/>
                </a:solidFill>
              </a:rPr>
              <a:t>Like a savings account,</a:t>
            </a:r>
            <a:r>
              <a:rPr lang="en-US" sz="2400" b="1" dirty="0">
                <a:solidFill>
                  <a:srgbClr val="3E3E3E"/>
                </a:solidFill>
              </a:rPr>
              <a:t> </a:t>
            </a:r>
            <a:r>
              <a:rPr lang="en-US" sz="2400" b="1" dirty="0" smtClean="0">
                <a:solidFill>
                  <a:srgbClr val="3E3E3E"/>
                </a:solidFill>
              </a:rPr>
              <a:t>it earns </a:t>
            </a:r>
            <a:r>
              <a:rPr lang="en-US" sz="2400" b="1" dirty="0" smtClean="0">
                <a:solidFill>
                  <a:srgbClr val="620801"/>
                </a:solidFill>
              </a:rPr>
              <a:t>INTEREST</a:t>
            </a:r>
            <a:endParaRPr lang="en-US" sz="2400" b="1" dirty="0">
              <a:solidFill>
                <a:srgbClr val="620801"/>
              </a:solidFill>
            </a:endParaRPr>
          </a:p>
        </p:txBody>
      </p:sp>
      <p:sp>
        <p:nvSpPr>
          <p:cNvPr id="19" name="Rectangle 4"/>
          <p:cNvSpPr>
            <a:spLocks noChangeArrowheads="1"/>
          </p:cNvSpPr>
          <p:nvPr/>
        </p:nvSpPr>
        <p:spPr bwMode="gray">
          <a:xfrm>
            <a:off x="6645275" y="0"/>
            <a:ext cx="2096255" cy="227013"/>
          </a:xfrm>
          <a:prstGeom prst="rect">
            <a:avLst/>
          </a:prstGeom>
          <a:solidFill>
            <a:srgbClr val="008080"/>
          </a:solidFill>
          <a:ln>
            <a:noFill/>
          </a:ln>
        </p:spPr>
        <p:txBody>
          <a:bodyPr tIns="0" bIns="0" anchor="ctr" anchorCtr="1"/>
          <a:lstStyle/>
          <a:p>
            <a:pPr algn="ctr">
              <a:lnSpc>
                <a:spcPct val="90000"/>
              </a:lnSpc>
            </a:pPr>
            <a:r>
              <a:rPr lang="en-GB" sz="1200" b="1" dirty="0" smtClean="0">
                <a:solidFill>
                  <a:srgbClr val="FFFFFF"/>
                </a:solidFill>
                <a:latin typeface="Arial"/>
              </a:rPr>
              <a:t>LTC PRODUCTS 101</a:t>
            </a:r>
            <a:endParaRPr lang="en-GB" sz="1200" b="1" dirty="0">
              <a:solidFill>
                <a:srgbClr val="FFFFFF"/>
              </a:solidFill>
              <a:latin typeface="Arial"/>
            </a:endParaRPr>
          </a:p>
        </p:txBody>
      </p:sp>
      <p:grpSp>
        <p:nvGrpSpPr>
          <p:cNvPr id="26" name="Group 25"/>
          <p:cNvGrpSpPr/>
          <p:nvPr/>
        </p:nvGrpSpPr>
        <p:grpSpPr>
          <a:xfrm>
            <a:off x="7337373" y="4667545"/>
            <a:ext cx="1370718" cy="1310125"/>
            <a:chOff x="7337373" y="3567572"/>
            <a:chExt cx="1370718" cy="1310125"/>
          </a:xfrm>
        </p:grpSpPr>
        <p:sp>
          <p:nvSpPr>
            <p:cNvPr id="20" name="Oval 19"/>
            <p:cNvSpPr/>
            <p:nvPr/>
          </p:nvSpPr>
          <p:spPr bwMode="auto">
            <a:xfrm>
              <a:off x="7337373" y="3567572"/>
              <a:ext cx="1370718" cy="1310125"/>
            </a:xfrm>
            <a:prstGeom prst="ellipse">
              <a:avLst/>
            </a:prstGeom>
            <a:solidFill>
              <a:schemeClr val="accent6">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3E3E3E"/>
                </a:solidFill>
              </a:endParaRPr>
            </a:p>
          </p:txBody>
        </p:sp>
        <p:sp>
          <p:nvSpPr>
            <p:cNvPr id="21" name="TextBox 20"/>
            <p:cNvSpPr txBox="1"/>
            <p:nvPr/>
          </p:nvSpPr>
          <p:spPr>
            <a:xfrm>
              <a:off x="7501068" y="3650653"/>
              <a:ext cx="594734" cy="769441"/>
            </a:xfrm>
            <a:prstGeom prst="rect">
              <a:avLst/>
            </a:prstGeom>
            <a:noFill/>
          </p:spPr>
          <p:txBody>
            <a:bodyPr wrap="square" rtlCol="0">
              <a:spAutoFit/>
            </a:bodyPr>
            <a:lstStyle/>
            <a:p>
              <a:pPr algn="ctr"/>
              <a:r>
                <a:rPr lang="en-US" sz="4400" dirty="0" smtClean="0">
                  <a:solidFill>
                    <a:srgbClr val="FFFFFF"/>
                  </a:solidFill>
                </a:rPr>
                <a:t>0</a:t>
              </a:r>
              <a:endParaRPr lang="en-US" sz="4400" dirty="0">
                <a:solidFill>
                  <a:srgbClr val="FFFFFF"/>
                </a:solidFill>
              </a:endParaRPr>
            </a:p>
          </p:txBody>
        </p:sp>
        <p:sp>
          <p:nvSpPr>
            <p:cNvPr id="22" name="TextBox 21"/>
            <p:cNvSpPr txBox="1"/>
            <p:nvPr/>
          </p:nvSpPr>
          <p:spPr>
            <a:xfrm>
              <a:off x="7935677" y="4044924"/>
              <a:ext cx="594734" cy="769441"/>
            </a:xfrm>
            <a:prstGeom prst="rect">
              <a:avLst/>
            </a:prstGeom>
            <a:noFill/>
          </p:spPr>
          <p:txBody>
            <a:bodyPr wrap="square" rtlCol="0">
              <a:spAutoFit/>
            </a:bodyPr>
            <a:lstStyle/>
            <a:p>
              <a:pPr algn="ctr"/>
              <a:r>
                <a:rPr lang="en-US" sz="4400" dirty="0" smtClean="0">
                  <a:solidFill>
                    <a:srgbClr val="FFFFFF"/>
                  </a:solidFill>
                </a:rPr>
                <a:t>0</a:t>
              </a:r>
              <a:endParaRPr lang="en-US" sz="4400" dirty="0">
                <a:solidFill>
                  <a:srgbClr val="FFFFFF"/>
                </a:solidFill>
              </a:endParaRPr>
            </a:p>
          </p:txBody>
        </p:sp>
        <p:cxnSp>
          <p:nvCxnSpPr>
            <p:cNvPr id="24" name="Straight Arrow Connector 23"/>
            <p:cNvCxnSpPr/>
            <p:nvPr/>
          </p:nvCxnSpPr>
          <p:spPr bwMode="auto">
            <a:xfrm flipV="1">
              <a:off x="7699374" y="3829596"/>
              <a:ext cx="706354" cy="795770"/>
            </a:xfrm>
            <a:prstGeom prst="straightConnector1">
              <a:avLst/>
            </a:prstGeom>
            <a:solidFill>
              <a:schemeClr val="accent1"/>
            </a:solidFill>
            <a:ln w="57150" cap="flat" cmpd="sng" algn="ctr">
              <a:solidFill>
                <a:schemeClr val="accent6">
                  <a:lumMod val="20000"/>
                  <a:lumOff val="80000"/>
                </a:schemeClr>
              </a:solidFill>
              <a:prstDash val="solid"/>
              <a:round/>
              <a:headEnd type="none" w="med" len="med"/>
              <a:tailEnd type="arrow"/>
            </a:ln>
            <a:effectLst/>
          </p:spPr>
        </p:cxnSp>
      </p:grpSp>
      <p:pic>
        <p:nvPicPr>
          <p:cNvPr id="38" name="Picture 37"/>
          <p:cNvPicPr>
            <a:picLocks noChangeAspect="1"/>
          </p:cNvPicPr>
          <p:nvPr/>
        </p:nvPicPr>
        <p:blipFill>
          <a:blip r:embed="rId5">
            <a:duotone>
              <a:schemeClr val="accent1">
                <a:shade val="45000"/>
                <a:satMod val="135000"/>
              </a:schemeClr>
              <a:prstClr val="white"/>
            </a:duotone>
          </a:blip>
          <a:stretch>
            <a:fillRect/>
          </a:stretch>
        </p:blipFill>
        <p:spPr>
          <a:xfrm rot="1924073">
            <a:off x="1172445" y="2086450"/>
            <a:ext cx="609060" cy="609060"/>
          </a:xfrm>
          <a:prstGeom prst="rect">
            <a:avLst/>
          </a:prstGeom>
        </p:spPr>
      </p:pic>
      <p:grpSp>
        <p:nvGrpSpPr>
          <p:cNvPr id="39" name="Group 38"/>
          <p:cNvGrpSpPr/>
          <p:nvPr/>
        </p:nvGrpSpPr>
        <p:grpSpPr>
          <a:xfrm>
            <a:off x="1583282" y="1886475"/>
            <a:ext cx="381000" cy="386043"/>
            <a:chOff x="7620000" y="2046530"/>
            <a:chExt cx="479474" cy="490344"/>
          </a:xfrm>
        </p:grpSpPr>
        <p:sp>
          <p:nvSpPr>
            <p:cNvPr id="40" name="Oval 39"/>
            <p:cNvSpPr/>
            <p:nvPr/>
          </p:nvSpPr>
          <p:spPr>
            <a:xfrm>
              <a:off x="7620000" y="2057400"/>
              <a:ext cx="479474" cy="479474"/>
            </a:xfrm>
            <a:prstGeom prst="ellipse">
              <a:avLst/>
            </a:prstGeom>
            <a:solidFill>
              <a:schemeClr val="tx2">
                <a:lumMod val="60000"/>
                <a:lumOff val="40000"/>
              </a:schemeClr>
            </a:solidFill>
            <a:ln w="25400" cap="flat" cmpd="sng" algn="ctr">
              <a:noFill/>
              <a:prstDash val="solid"/>
            </a:ln>
            <a:effectLst/>
          </p:spPr>
          <p:txBody>
            <a:bodyPr rtlCol="0" anchor="ctr"/>
            <a:lstStyle/>
            <a:p>
              <a:pPr algn="ctr" eaLnBrk="1" fontAlgn="auto" hangingPunct="1">
                <a:spcBef>
                  <a:spcPts val="0"/>
                </a:spcBef>
                <a:spcAft>
                  <a:spcPts val="0"/>
                </a:spcAft>
              </a:pPr>
              <a:endParaRPr lang="en-US" sz="1800" kern="0" dirty="0">
                <a:solidFill>
                  <a:sysClr val="window" lastClr="FFFFFF"/>
                </a:solidFill>
                <a:latin typeface="Arial"/>
              </a:endParaRPr>
            </a:p>
          </p:txBody>
        </p:sp>
        <p:sp>
          <p:nvSpPr>
            <p:cNvPr id="41" name="TextBox 40"/>
            <p:cNvSpPr txBox="1"/>
            <p:nvPr/>
          </p:nvSpPr>
          <p:spPr>
            <a:xfrm>
              <a:off x="7665003" y="2046530"/>
              <a:ext cx="359604" cy="469118"/>
            </a:xfrm>
            <a:prstGeom prst="rect">
              <a:avLst/>
            </a:prstGeom>
            <a:noFill/>
            <a:ln>
              <a:noFill/>
            </a:ln>
          </p:spPr>
          <p:txBody>
            <a:bodyPr wrap="square" rtlCol="0">
              <a:spAutoFit/>
            </a:bodyPr>
            <a:lstStyle/>
            <a:p>
              <a:pPr algn="ctr" eaLnBrk="1" fontAlgn="auto" hangingPunct="1">
                <a:spcBef>
                  <a:spcPts val="0"/>
                </a:spcBef>
                <a:spcAft>
                  <a:spcPts val="0"/>
                </a:spcAft>
              </a:pPr>
              <a:r>
                <a:rPr lang="en-US" sz="1800" kern="0" dirty="0" smtClean="0">
                  <a:solidFill>
                    <a:sysClr val="window" lastClr="FFFFFF"/>
                  </a:solidFill>
                </a:rPr>
                <a:t>$</a:t>
              </a:r>
              <a:endParaRPr lang="en-US" sz="1800" kern="0" dirty="0">
                <a:solidFill>
                  <a:sysClr val="window" lastClr="FFFFFF"/>
                </a:solidFill>
              </a:endParaRPr>
            </a:p>
          </p:txBody>
        </p:sp>
      </p:grpSp>
      <p:pic>
        <p:nvPicPr>
          <p:cNvPr id="42" name="Picture 41"/>
          <p:cNvPicPr>
            <a:picLocks noChangeAspect="1"/>
          </p:cNvPicPr>
          <p:nvPr/>
        </p:nvPicPr>
        <p:blipFill>
          <a:blip r:embed="rId5">
            <a:duotone>
              <a:schemeClr val="accent1">
                <a:shade val="45000"/>
                <a:satMod val="135000"/>
              </a:schemeClr>
              <a:prstClr val="white"/>
            </a:duotone>
          </a:blip>
          <a:stretch>
            <a:fillRect/>
          </a:stretch>
        </p:blipFill>
        <p:spPr>
          <a:xfrm rot="6466215">
            <a:off x="1737895" y="2270885"/>
            <a:ext cx="609060" cy="609060"/>
          </a:xfrm>
          <a:prstGeom prst="rect">
            <a:avLst/>
          </a:prstGeom>
        </p:spPr>
      </p:pic>
      <p:grpSp>
        <p:nvGrpSpPr>
          <p:cNvPr id="43" name="Group 42"/>
          <p:cNvGrpSpPr/>
          <p:nvPr/>
        </p:nvGrpSpPr>
        <p:grpSpPr>
          <a:xfrm>
            <a:off x="1253175" y="1704589"/>
            <a:ext cx="312110" cy="319240"/>
            <a:chOff x="7620000" y="2019443"/>
            <a:chExt cx="479474" cy="517431"/>
          </a:xfrm>
        </p:grpSpPr>
        <p:sp>
          <p:nvSpPr>
            <p:cNvPr id="44" name="Oval 43"/>
            <p:cNvSpPr/>
            <p:nvPr/>
          </p:nvSpPr>
          <p:spPr>
            <a:xfrm>
              <a:off x="7620000" y="2057400"/>
              <a:ext cx="479474" cy="479474"/>
            </a:xfrm>
            <a:prstGeom prst="ellipse">
              <a:avLst/>
            </a:prstGeom>
            <a:solidFill>
              <a:schemeClr val="tx2">
                <a:lumMod val="60000"/>
                <a:lumOff val="40000"/>
              </a:schemeClr>
            </a:solidFill>
            <a:ln w="25400" cap="flat" cmpd="sng" algn="ctr">
              <a:noFill/>
              <a:prstDash val="solid"/>
            </a:ln>
            <a:effectLst/>
          </p:spPr>
          <p:txBody>
            <a:bodyPr rtlCol="0" anchor="ctr"/>
            <a:lstStyle/>
            <a:p>
              <a:pPr algn="ctr" eaLnBrk="1" fontAlgn="auto" hangingPunct="1">
                <a:spcBef>
                  <a:spcPts val="0"/>
                </a:spcBef>
                <a:spcAft>
                  <a:spcPts val="0"/>
                </a:spcAft>
              </a:pPr>
              <a:endParaRPr lang="en-US" sz="1800" kern="0" dirty="0">
                <a:solidFill>
                  <a:sysClr val="window" lastClr="FFFFFF"/>
                </a:solidFill>
                <a:latin typeface="Arial"/>
              </a:endParaRPr>
            </a:p>
          </p:txBody>
        </p:sp>
        <p:sp>
          <p:nvSpPr>
            <p:cNvPr id="45" name="TextBox 44"/>
            <p:cNvSpPr txBox="1"/>
            <p:nvPr/>
          </p:nvSpPr>
          <p:spPr>
            <a:xfrm>
              <a:off x="7652914" y="2019443"/>
              <a:ext cx="435121" cy="498851"/>
            </a:xfrm>
            <a:prstGeom prst="rect">
              <a:avLst/>
            </a:prstGeom>
            <a:noFill/>
            <a:ln>
              <a:noFill/>
            </a:ln>
          </p:spPr>
          <p:txBody>
            <a:bodyPr wrap="square" rtlCol="0">
              <a:spAutoFit/>
            </a:bodyPr>
            <a:lstStyle/>
            <a:p>
              <a:pPr algn="ctr" eaLnBrk="1" fontAlgn="auto" hangingPunct="1">
                <a:spcBef>
                  <a:spcPts val="0"/>
                </a:spcBef>
                <a:spcAft>
                  <a:spcPts val="0"/>
                </a:spcAft>
              </a:pPr>
              <a:r>
                <a:rPr lang="en-US" sz="1400" kern="0" dirty="0" smtClean="0">
                  <a:solidFill>
                    <a:sysClr val="window" lastClr="FFFFFF"/>
                  </a:solidFill>
                </a:rPr>
                <a:t>$</a:t>
              </a:r>
              <a:endParaRPr lang="en-US" sz="1800" kern="0" dirty="0">
                <a:solidFill>
                  <a:sysClr val="window" lastClr="FFFFFF"/>
                </a:solidFill>
              </a:endParaRPr>
            </a:p>
          </p:txBody>
        </p:sp>
      </p:grpSp>
      <p:pic>
        <p:nvPicPr>
          <p:cNvPr id="46" name="Picture 45" descr="Piggy Bank copy.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6413" y="2116273"/>
            <a:ext cx="1652016" cy="1633728"/>
          </a:xfrm>
          <a:prstGeom prst="rect">
            <a:avLst/>
          </a:prstGeom>
        </p:spPr>
      </p:pic>
      <p:pic>
        <p:nvPicPr>
          <p:cNvPr id="47" name="Picture 46"/>
          <p:cNvPicPr>
            <a:picLocks noChangeAspect="1"/>
          </p:cNvPicPr>
          <p:nvPr/>
        </p:nvPicPr>
        <p:blipFill>
          <a:blip r:embed="rId5">
            <a:duotone>
              <a:schemeClr val="accent1">
                <a:shade val="45000"/>
                <a:satMod val="135000"/>
              </a:schemeClr>
              <a:prstClr val="white"/>
            </a:duotone>
          </a:blip>
          <a:stretch>
            <a:fillRect/>
          </a:stretch>
        </p:blipFill>
        <p:spPr>
          <a:xfrm rot="1924073">
            <a:off x="6185145" y="2086450"/>
            <a:ext cx="609060" cy="609060"/>
          </a:xfrm>
          <a:prstGeom prst="rect">
            <a:avLst/>
          </a:prstGeom>
        </p:spPr>
      </p:pic>
      <p:grpSp>
        <p:nvGrpSpPr>
          <p:cNvPr id="48" name="Group 47"/>
          <p:cNvGrpSpPr/>
          <p:nvPr/>
        </p:nvGrpSpPr>
        <p:grpSpPr>
          <a:xfrm>
            <a:off x="6595982" y="1886475"/>
            <a:ext cx="381000" cy="386043"/>
            <a:chOff x="7620000" y="2046530"/>
            <a:chExt cx="479474" cy="490344"/>
          </a:xfrm>
        </p:grpSpPr>
        <p:sp>
          <p:nvSpPr>
            <p:cNvPr id="49" name="Oval 48"/>
            <p:cNvSpPr/>
            <p:nvPr/>
          </p:nvSpPr>
          <p:spPr>
            <a:xfrm>
              <a:off x="7620000" y="2057400"/>
              <a:ext cx="479474" cy="479474"/>
            </a:xfrm>
            <a:prstGeom prst="ellipse">
              <a:avLst/>
            </a:prstGeom>
            <a:solidFill>
              <a:schemeClr val="tx2">
                <a:lumMod val="60000"/>
                <a:lumOff val="40000"/>
              </a:schemeClr>
            </a:solidFill>
            <a:ln w="25400" cap="flat" cmpd="sng" algn="ctr">
              <a:noFill/>
              <a:prstDash val="solid"/>
            </a:ln>
            <a:effectLst/>
          </p:spPr>
          <p:txBody>
            <a:bodyPr rtlCol="0" anchor="ctr"/>
            <a:lstStyle/>
            <a:p>
              <a:pPr algn="ctr" eaLnBrk="1" fontAlgn="auto" hangingPunct="1">
                <a:spcBef>
                  <a:spcPts val="0"/>
                </a:spcBef>
                <a:spcAft>
                  <a:spcPts val="0"/>
                </a:spcAft>
              </a:pPr>
              <a:endParaRPr lang="en-US" sz="1800" kern="0" dirty="0">
                <a:solidFill>
                  <a:sysClr val="window" lastClr="FFFFFF"/>
                </a:solidFill>
                <a:latin typeface="Arial"/>
              </a:endParaRPr>
            </a:p>
          </p:txBody>
        </p:sp>
        <p:sp>
          <p:nvSpPr>
            <p:cNvPr id="50" name="TextBox 49"/>
            <p:cNvSpPr txBox="1"/>
            <p:nvPr/>
          </p:nvSpPr>
          <p:spPr>
            <a:xfrm>
              <a:off x="7665003" y="2046530"/>
              <a:ext cx="359604" cy="469118"/>
            </a:xfrm>
            <a:prstGeom prst="rect">
              <a:avLst/>
            </a:prstGeom>
            <a:noFill/>
            <a:ln>
              <a:noFill/>
            </a:ln>
          </p:spPr>
          <p:txBody>
            <a:bodyPr wrap="square" rtlCol="0">
              <a:spAutoFit/>
            </a:bodyPr>
            <a:lstStyle/>
            <a:p>
              <a:pPr algn="ctr" eaLnBrk="1" fontAlgn="auto" hangingPunct="1">
                <a:spcBef>
                  <a:spcPts val="0"/>
                </a:spcBef>
                <a:spcAft>
                  <a:spcPts val="0"/>
                </a:spcAft>
              </a:pPr>
              <a:r>
                <a:rPr lang="en-US" sz="1800" kern="0" dirty="0" smtClean="0">
                  <a:solidFill>
                    <a:sysClr val="window" lastClr="FFFFFF"/>
                  </a:solidFill>
                </a:rPr>
                <a:t>$</a:t>
              </a:r>
              <a:endParaRPr lang="en-US" sz="1800" kern="0" dirty="0">
                <a:solidFill>
                  <a:sysClr val="window" lastClr="FFFFFF"/>
                </a:solidFill>
              </a:endParaRPr>
            </a:p>
          </p:txBody>
        </p:sp>
      </p:grpSp>
      <p:pic>
        <p:nvPicPr>
          <p:cNvPr id="51" name="Picture 50"/>
          <p:cNvPicPr>
            <a:picLocks noChangeAspect="1"/>
          </p:cNvPicPr>
          <p:nvPr/>
        </p:nvPicPr>
        <p:blipFill>
          <a:blip r:embed="rId5">
            <a:duotone>
              <a:schemeClr val="accent1">
                <a:shade val="45000"/>
                <a:satMod val="135000"/>
              </a:schemeClr>
              <a:prstClr val="white"/>
            </a:duotone>
          </a:blip>
          <a:stretch>
            <a:fillRect/>
          </a:stretch>
        </p:blipFill>
        <p:spPr>
          <a:xfrm rot="6466215">
            <a:off x="6750595" y="2270885"/>
            <a:ext cx="609060" cy="609060"/>
          </a:xfrm>
          <a:prstGeom prst="rect">
            <a:avLst/>
          </a:prstGeom>
        </p:spPr>
      </p:pic>
      <p:grpSp>
        <p:nvGrpSpPr>
          <p:cNvPr id="52" name="Group 51"/>
          <p:cNvGrpSpPr/>
          <p:nvPr/>
        </p:nvGrpSpPr>
        <p:grpSpPr>
          <a:xfrm>
            <a:off x="6265875" y="1704589"/>
            <a:ext cx="312110" cy="319240"/>
            <a:chOff x="7620000" y="2019443"/>
            <a:chExt cx="479474" cy="517431"/>
          </a:xfrm>
        </p:grpSpPr>
        <p:sp>
          <p:nvSpPr>
            <p:cNvPr id="53" name="Oval 52"/>
            <p:cNvSpPr/>
            <p:nvPr/>
          </p:nvSpPr>
          <p:spPr>
            <a:xfrm>
              <a:off x="7620000" y="2057400"/>
              <a:ext cx="479474" cy="479474"/>
            </a:xfrm>
            <a:prstGeom prst="ellipse">
              <a:avLst/>
            </a:prstGeom>
            <a:solidFill>
              <a:schemeClr val="tx2">
                <a:lumMod val="60000"/>
                <a:lumOff val="40000"/>
              </a:schemeClr>
            </a:solidFill>
            <a:ln w="25400" cap="flat" cmpd="sng" algn="ctr">
              <a:noFill/>
              <a:prstDash val="solid"/>
            </a:ln>
            <a:effectLst/>
          </p:spPr>
          <p:txBody>
            <a:bodyPr rtlCol="0" anchor="ctr"/>
            <a:lstStyle/>
            <a:p>
              <a:pPr algn="ctr" eaLnBrk="1" fontAlgn="auto" hangingPunct="1">
                <a:spcBef>
                  <a:spcPts val="0"/>
                </a:spcBef>
                <a:spcAft>
                  <a:spcPts val="0"/>
                </a:spcAft>
              </a:pPr>
              <a:endParaRPr lang="en-US" sz="1800" kern="0" dirty="0">
                <a:solidFill>
                  <a:sysClr val="window" lastClr="FFFFFF"/>
                </a:solidFill>
                <a:latin typeface="Arial"/>
              </a:endParaRPr>
            </a:p>
          </p:txBody>
        </p:sp>
        <p:sp>
          <p:nvSpPr>
            <p:cNvPr id="54" name="TextBox 53"/>
            <p:cNvSpPr txBox="1"/>
            <p:nvPr/>
          </p:nvSpPr>
          <p:spPr>
            <a:xfrm>
              <a:off x="7652914" y="2019443"/>
              <a:ext cx="435121" cy="498851"/>
            </a:xfrm>
            <a:prstGeom prst="rect">
              <a:avLst/>
            </a:prstGeom>
            <a:noFill/>
            <a:ln>
              <a:noFill/>
            </a:ln>
          </p:spPr>
          <p:txBody>
            <a:bodyPr wrap="square" rtlCol="0">
              <a:spAutoFit/>
            </a:bodyPr>
            <a:lstStyle/>
            <a:p>
              <a:pPr algn="ctr" eaLnBrk="1" fontAlgn="auto" hangingPunct="1">
                <a:spcBef>
                  <a:spcPts val="0"/>
                </a:spcBef>
                <a:spcAft>
                  <a:spcPts val="0"/>
                </a:spcAft>
              </a:pPr>
              <a:r>
                <a:rPr lang="en-US" sz="1400" kern="0" dirty="0" smtClean="0">
                  <a:solidFill>
                    <a:sysClr val="window" lastClr="FFFFFF"/>
                  </a:solidFill>
                </a:rPr>
                <a:t>$</a:t>
              </a:r>
              <a:endParaRPr lang="en-US" sz="1800" kern="0" dirty="0">
                <a:solidFill>
                  <a:sysClr val="window" lastClr="FFFFFF"/>
                </a:solidFill>
              </a:endParaRPr>
            </a:p>
          </p:txBody>
        </p:sp>
      </p:grpSp>
      <p:pic>
        <p:nvPicPr>
          <p:cNvPr id="55" name="Picture 54" descr="Piggy Bank copy.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29113" y="2116273"/>
            <a:ext cx="1652016" cy="1633728"/>
          </a:xfrm>
          <a:prstGeom prst="rect">
            <a:avLst/>
          </a:prstGeom>
        </p:spPr>
      </p:pic>
      <p:sp>
        <p:nvSpPr>
          <p:cNvPr id="34" name="TextBox 33"/>
          <p:cNvSpPr txBox="1"/>
          <p:nvPr/>
        </p:nvSpPr>
        <p:spPr>
          <a:xfrm>
            <a:off x="394999" y="5625504"/>
            <a:ext cx="7377689" cy="830997"/>
          </a:xfrm>
          <a:prstGeom prst="rect">
            <a:avLst/>
          </a:prstGeom>
          <a:noFill/>
        </p:spPr>
        <p:txBody>
          <a:bodyPr wrap="square" rtlCol="0">
            <a:spAutoFit/>
          </a:bodyPr>
          <a:lstStyle/>
          <a:p>
            <a:pPr marL="342900" indent="-342900">
              <a:buFont typeface="Arial"/>
              <a:buChar char="•"/>
            </a:pPr>
            <a:r>
              <a:rPr lang="en-US" sz="1600" b="1" dirty="0" smtClean="0">
                <a:solidFill>
                  <a:srgbClr val="3E3E3E"/>
                </a:solidFill>
              </a:rPr>
              <a:t>The savings account is held for the benefit of all the policyholders.</a:t>
            </a:r>
          </a:p>
          <a:p>
            <a:pPr marL="342900" indent="-342900">
              <a:buFont typeface="Arial"/>
              <a:buChar char="•"/>
            </a:pPr>
            <a:r>
              <a:rPr lang="en-US" sz="1600" b="1" dirty="0" smtClean="0">
                <a:solidFill>
                  <a:srgbClr val="3E3E3E"/>
                </a:solidFill>
              </a:rPr>
              <a:t>It can only be used to pay benefits for those who become disabled.</a:t>
            </a:r>
          </a:p>
          <a:p>
            <a:pPr marL="342900" indent="-342900">
              <a:buFont typeface="Arial"/>
              <a:buChar char="•"/>
            </a:pPr>
            <a:r>
              <a:rPr lang="en-US" sz="1600" b="1" dirty="0" smtClean="0">
                <a:solidFill>
                  <a:srgbClr val="3E3E3E"/>
                </a:solidFill>
              </a:rPr>
              <a:t>It is not paid to people who die or stop paying premiums.</a:t>
            </a:r>
            <a:endParaRPr lang="en-US" sz="1600" b="1" dirty="0">
              <a:solidFill>
                <a:srgbClr val="620801"/>
              </a:solidFill>
            </a:endParaRPr>
          </a:p>
        </p:txBody>
      </p:sp>
    </p:spTree>
    <p:extLst>
      <p:ext uri="{BB962C8B-B14F-4D97-AF65-F5344CB8AC3E}">
        <p14:creationId xmlns:p14="http://schemas.microsoft.com/office/powerpoint/2010/main" val="127074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animEffect transition="in" filter="fade">
                                      <p:cBhvr>
                                        <p:cTn id="9" dur="500"/>
                                        <p:tgtEl>
                                          <p:spTgt spid="4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p:cTn id="13" dur="500" fill="hold"/>
                                        <p:tgtEl>
                                          <p:spTgt spid="39"/>
                                        </p:tgtEl>
                                        <p:attrNameLst>
                                          <p:attrName>ppt_w</p:attrName>
                                        </p:attrNameLst>
                                      </p:cBhvr>
                                      <p:tavLst>
                                        <p:tav tm="0">
                                          <p:val>
                                            <p:fltVal val="0"/>
                                          </p:val>
                                        </p:tav>
                                        <p:tav tm="100000">
                                          <p:val>
                                            <p:strVal val="#ppt_w"/>
                                          </p:val>
                                        </p:tav>
                                      </p:tavLst>
                                    </p:anim>
                                    <p:anim calcmode="lin" valueType="num">
                                      <p:cBhvr>
                                        <p:cTn id="14" dur="500" fill="hold"/>
                                        <p:tgtEl>
                                          <p:spTgt spid="39"/>
                                        </p:tgtEl>
                                        <p:attrNameLst>
                                          <p:attrName>ppt_h</p:attrName>
                                        </p:attrNameLst>
                                      </p:cBhvr>
                                      <p:tavLst>
                                        <p:tav tm="0">
                                          <p:val>
                                            <p:fltVal val="0"/>
                                          </p:val>
                                        </p:tav>
                                        <p:tav tm="100000">
                                          <p:val>
                                            <p:strVal val="#ppt_h"/>
                                          </p:val>
                                        </p:tav>
                                      </p:tavLst>
                                    </p:anim>
                                    <p:animEffect transition="in" filter="fade">
                                      <p:cBhvr>
                                        <p:cTn id="15" dur="500"/>
                                        <p:tgtEl>
                                          <p:spTgt spid="39"/>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p:cTn id="19" dur="500" fill="hold"/>
                                        <p:tgtEl>
                                          <p:spTgt spid="38"/>
                                        </p:tgtEl>
                                        <p:attrNameLst>
                                          <p:attrName>ppt_w</p:attrName>
                                        </p:attrNameLst>
                                      </p:cBhvr>
                                      <p:tavLst>
                                        <p:tav tm="0">
                                          <p:val>
                                            <p:fltVal val="0"/>
                                          </p:val>
                                        </p:tav>
                                        <p:tav tm="100000">
                                          <p:val>
                                            <p:strVal val="#ppt_w"/>
                                          </p:val>
                                        </p:tav>
                                      </p:tavLst>
                                    </p:anim>
                                    <p:anim calcmode="lin" valueType="num">
                                      <p:cBhvr>
                                        <p:cTn id="20" dur="500" fill="hold"/>
                                        <p:tgtEl>
                                          <p:spTgt spid="38"/>
                                        </p:tgtEl>
                                        <p:attrNameLst>
                                          <p:attrName>ppt_h</p:attrName>
                                        </p:attrNameLst>
                                      </p:cBhvr>
                                      <p:tavLst>
                                        <p:tav tm="0">
                                          <p:val>
                                            <p:fltVal val="0"/>
                                          </p:val>
                                        </p:tav>
                                        <p:tav tm="100000">
                                          <p:val>
                                            <p:strVal val="#ppt_h"/>
                                          </p:val>
                                        </p:tav>
                                      </p:tavLst>
                                    </p:anim>
                                    <p:animEffect transition="in" filter="fade">
                                      <p:cBhvr>
                                        <p:cTn id="21" dur="500"/>
                                        <p:tgtEl>
                                          <p:spTgt spid="38"/>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p:cTn id="25" dur="500" fill="hold"/>
                                        <p:tgtEl>
                                          <p:spTgt spid="42"/>
                                        </p:tgtEl>
                                        <p:attrNameLst>
                                          <p:attrName>ppt_w</p:attrName>
                                        </p:attrNameLst>
                                      </p:cBhvr>
                                      <p:tavLst>
                                        <p:tav tm="0">
                                          <p:val>
                                            <p:fltVal val="0"/>
                                          </p:val>
                                        </p:tav>
                                        <p:tav tm="100000">
                                          <p:val>
                                            <p:strVal val="#ppt_w"/>
                                          </p:val>
                                        </p:tav>
                                      </p:tavLst>
                                    </p:anim>
                                    <p:anim calcmode="lin" valueType="num">
                                      <p:cBhvr>
                                        <p:cTn id="26" dur="500" fill="hold"/>
                                        <p:tgtEl>
                                          <p:spTgt spid="42"/>
                                        </p:tgtEl>
                                        <p:attrNameLst>
                                          <p:attrName>ppt_h</p:attrName>
                                        </p:attrNameLst>
                                      </p:cBhvr>
                                      <p:tavLst>
                                        <p:tav tm="0">
                                          <p:val>
                                            <p:fltVal val="0"/>
                                          </p:val>
                                        </p:tav>
                                        <p:tav tm="100000">
                                          <p:val>
                                            <p:strVal val="#ppt_h"/>
                                          </p:val>
                                        </p:tav>
                                      </p:tavLst>
                                    </p:anim>
                                    <p:animEffect transition="in" filter="fade">
                                      <p:cBhvr>
                                        <p:cTn id="27" dur="500"/>
                                        <p:tgtEl>
                                          <p:spTgt spid="42"/>
                                        </p:tgtEl>
                                      </p:cBhvr>
                                    </p:animEffect>
                                  </p:childTnLst>
                                </p:cTn>
                              </p:par>
                            </p:childTnLst>
                          </p:cTn>
                        </p:par>
                        <p:par>
                          <p:cTn id="28" fill="hold">
                            <p:stCondLst>
                              <p:cond delay="2000"/>
                            </p:stCondLst>
                            <p:childTnLst>
                              <p:par>
                                <p:cTn id="29" presetID="1" presetClass="entr" presetSubtype="0" fill="hold" nodeType="after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53" presetClass="exit" presetSubtype="32" fill="hold" nodeType="clickEffect">
                                  <p:stCondLst>
                                    <p:cond delay="0"/>
                                  </p:stCondLst>
                                  <p:childTnLst>
                                    <p:anim calcmode="lin" valueType="num">
                                      <p:cBhvr>
                                        <p:cTn id="40" dur="500"/>
                                        <p:tgtEl>
                                          <p:spTgt spid="51"/>
                                        </p:tgtEl>
                                        <p:attrNameLst>
                                          <p:attrName>ppt_w</p:attrName>
                                        </p:attrNameLst>
                                      </p:cBhvr>
                                      <p:tavLst>
                                        <p:tav tm="0">
                                          <p:val>
                                            <p:strVal val="ppt_w"/>
                                          </p:val>
                                        </p:tav>
                                        <p:tav tm="100000">
                                          <p:val>
                                            <p:fltVal val="0"/>
                                          </p:val>
                                        </p:tav>
                                      </p:tavLst>
                                    </p:anim>
                                    <p:anim calcmode="lin" valueType="num">
                                      <p:cBhvr>
                                        <p:cTn id="41" dur="500"/>
                                        <p:tgtEl>
                                          <p:spTgt spid="51"/>
                                        </p:tgtEl>
                                        <p:attrNameLst>
                                          <p:attrName>ppt_h</p:attrName>
                                        </p:attrNameLst>
                                      </p:cBhvr>
                                      <p:tavLst>
                                        <p:tav tm="0">
                                          <p:val>
                                            <p:strVal val="ppt_h"/>
                                          </p:val>
                                        </p:tav>
                                        <p:tav tm="100000">
                                          <p:val>
                                            <p:fltVal val="0"/>
                                          </p:val>
                                        </p:tav>
                                      </p:tavLst>
                                    </p:anim>
                                    <p:animEffect transition="out" filter="fade">
                                      <p:cBhvr>
                                        <p:cTn id="42" dur="500"/>
                                        <p:tgtEl>
                                          <p:spTgt spid="51"/>
                                        </p:tgtEl>
                                      </p:cBhvr>
                                    </p:animEffect>
                                    <p:set>
                                      <p:cBhvr>
                                        <p:cTn id="43" dur="1" fill="hold">
                                          <p:stCondLst>
                                            <p:cond delay="499"/>
                                          </p:stCondLst>
                                        </p:cTn>
                                        <p:tgtEl>
                                          <p:spTgt spid="51"/>
                                        </p:tgtEl>
                                        <p:attrNameLst>
                                          <p:attrName>style.visibility</p:attrName>
                                        </p:attrNameLst>
                                      </p:cBhvr>
                                      <p:to>
                                        <p:strVal val="hidden"/>
                                      </p:to>
                                    </p:set>
                                  </p:childTnLst>
                                </p:cTn>
                              </p:par>
                            </p:childTnLst>
                          </p:cTn>
                        </p:par>
                        <p:par>
                          <p:cTn id="44" fill="hold">
                            <p:stCondLst>
                              <p:cond delay="500"/>
                            </p:stCondLst>
                            <p:childTnLst>
                              <p:par>
                                <p:cTn id="45" presetID="53" presetClass="exit" presetSubtype="32" fill="hold" nodeType="afterEffect">
                                  <p:stCondLst>
                                    <p:cond delay="0"/>
                                  </p:stCondLst>
                                  <p:childTnLst>
                                    <p:anim calcmode="lin" valueType="num">
                                      <p:cBhvr>
                                        <p:cTn id="46" dur="500"/>
                                        <p:tgtEl>
                                          <p:spTgt spid="47"/>
                                        </p:tgtEl>
                                        <p:attrNameLst>
                                          <p:attrName>ppt_w</p:attrName>
                                        </p:attrNameLst>
                                      </p:cBhvr>
                                      <p:tavLst>
                                        <p:tav tm="0">
                                          <p:val>
                                            <p:strVal val="ppt_w"/>
                                          </p:val>
                                        </p:tav>
                                        <p:tav tm="100000">
                                          <p:val>
                                            <p:fltVal val="0"/>
                                          </p:val>
                                        </p:tav>
                                      </p:tavLst>
                                    </p:anim>
                                    <p:anim calcmode="lin" valueType="num">
                                      <p:cBhvr>
                                        <p:cTn id="47" dur="500"/>
                                        <p:tgtEl>
                                          <p:spTgt spid="47"/>
                                        </p:tgtEl>
                                        <p:attrNameLst>
                                          <p:attrName>ppt_h</p:attrName>
                                        </p:attrNameLst>
                                      </p:cBhvr>
                                      <p:tavLst>
                                        <p:tav tm="0">
                                          <p:val>
                                            <p:strVal val="ppt_h"/>
                                          </p:val>
                                        </p:tav>
                                        <p:tav tm="100000">
                                          <p:val>
                                            <p:fltVal val="0"/>
                                          </p:val>
                                        </p:tav>
                                      </p:tavLst>
                                    </p:anim>
                                    <p:animEffect transition="out" filter="fade">
                                      <p:cBhvr>
                                        <p:cTn id="48" dur="500"/>
                                        <p:tgtEl>
                                          <p:spTgt spid="47"/>
                                        </p:tgtEl>
                                      </p:cBhvr>
                                    </p:animEffect>
                                    <p:set>
                                      <p:cBhvr>
                                        <p:cTn id="49" dur="1" fill="hold">
                                          <p:stCondLst>
                                            <p:cond delay="499"/>
                                          </p:stCondLst>
                                        </p:cTn>
                                        <p:tgtEl>
                                          <p:spTgt spid="47"/>
                                        </p:tgtEl>
                                        <p:attrNameLst>
                                          <p:attrName>style.visibility</p:attrName>
                                        </p:attrNameLst>
                                      </p:cBhvr>
                                      <p:to>
                                        <p:strVal val="hidden"/>
                                      </p:to>
                                    </p:set>
                                  </p:childTnLst>
                                </p:cTn>
                              </p:par>
                            </p:childTnLst>
                          </p:cTn>
                        </p:par>
                        <p:par>
                          <p:cTn id="50" fill="hold">
                            <p:stCondLst>
                              <p:cond delay="1000"/>
                            </p:stCondLst>
                            <p:childTnLst>
                              <p:par>
                                <p:cTn id="51" presetID="53" presetClass="exit" presetSubtype="32" fill="hold" nodeType="afterEffect">
                                  <p:stCondLst>
                                    <p:cond delay="0"/>
                                  </p:stCondLst>
                                  <p:childTnLst>
                                    <p:anim calcmode="lin" valueType="num">
                                      <p:cBhvr>
                                        <p:cTn id="52" dur="500"/>
                                        <p:tgtEl>
                                          <p:spTgt spid="48"/>
                                        </p:tgtEl>
                                        <p:attrNameLst>
                                          <p:attrName>ppt_w</p:attrName>
                                        </p:attrNameLst>
                                      </p:cBhvr>
                                      <p:tavLst>
                                        <p:tav tm="0">
                                          <p:val>
                                            <p:strVal val="ppt_w"/>
                                          </p:val>
                                        </p:tav>
                                        <p:tav tm="100000">
                                          <p:val>
                                            <p:fltVal val="0"/>
                                          </p:val>
                                        </p:tav>
                                      </p:tavLst>
                                    </p:anim>
                                    <p:anim calcmode="lin" valueType="num">
                                      <p:cBhvr>
                                        <p:cTn id="53" dur="500"/>
                                        <p:tgtEl>
                                          <p:spTgt spid="48"/>
                                        </p:tgtEl>
                                        <p:attrNameLst>
                                          <p:attrName>ppt_h</p:attrName>
                                        </p:attrNameLst>
                                      </p:cBhvr>
                                      <p:tavLst>
                                        <p:tav tm="0">
                                          <p:val>
                                            <p:strVal val="ppt_h"/>
                                          </p:val>
                                        </p:tav>
                                        <p:tav tm="100000">
                                          <p:val>
                                            <p:fltVal val="0"/>
                                          </p:val>
                                        </p:tav>
                                      </p:tavLst>
                                    </p:anim>
                                    <p:animEffect transition="out" filter="fade">
                                      <p:cBhvr>
                                        <p:cTn id="54" dur="500"/>
                                        <p:tgtEl>
                                          <p:spTgt spid="48"/>
                                        </p:tgtEl>
                                      </p:cBhvr>
                                    </p:animEffect>
                                    <p:set>
                                      <p:cBhvr>
                                        <p:cTn id="55" dur="1" fill="hold">
                                          <p:stCondLst>
                                            <p:cond delay="499"/>
                                          </p:stCondLst>
                                        </p:cTn>
                                        <p:tgtEl>
                                          <p:spTgt spid="48"/>
                                        </p:tgtEl>
                                        <p:attrNameLst>
                                          <p:attrName>style.visibility</p:attrName>
                                        </p:attrNameLst>
                                      </p:cBhvr>
                                      <p:to>
                                        <p:strVal val="hidden"/>
                                      </p:to>
                                    </p:set>
                                  </p:childTnLst>
                                </p:cTn>
                              </p:par>
                            </p:childTnLst>
                          </p:cTn>
                        </p:par>
                        <p:par>
                          <p:cTn id="56" fill="hold">
                            <p:stCondLst>
                              <p:cond delay="1500"/>
                            </p:stCondLst>
                            <p:childTnLst>
                              <p:par>
                                <p:cTn id="57" presetID="53" presetClass="exit" presetSubtype="32" fill="hold" nodeType="afterEffect">
                                  <p:stCondLst>
                                    <p:cond delay="0"/>
                                  </p:stCondLst>
                                  <p:childTnLst>
                                    <p:anim calcmode="lin" valueType="num">
                                      <p:cBhvr>
                                        <p:cTn id="58" dur="500"/>
                                        <p:tgtEl>
                                          <p:spTgt spid="52"/>
                                        </p:tgtEl>
                                        <p:attrNameLst>
                                          <p:attrName>ppt_w</p:attrName>
                                        </p:attrNameLst>
                                      </p:cBhvr>
                                      <p:tavLst>
                                        <p:tav tm="0">
                                          <p:val>
                                            <p:strVal val="ppt_w"/>
                                          </p:val>
                                        </p:tav>
                                        <p:tav tm="100000">
                                          <p:val>
                                            <p:fltVal val="0"/>
                                          </p:val>
                                        </p:tav>
                                      </p:tavLst>
                                    </p:anim>
                                    <p:anim calcmode="lin" valueType="num">
                                      <p:cBhvr>
                                        <p:cTn id="59" dur="500"/>
                                        <p:tgtEl>
                                          <p:spTgt spid="52"/>
                                        </p:tgtEl>
                                        <p:attrNameLst>
                                          <p:attrName>ppt_h</p:attrName>
                                        </p:attrNameLst>
                                      </p:cBhvr>
                                      <p:tavLst>
                                        <p:tav tm="0">
                                          <p:val>
                                            <p:strVal val="ppt_h"/>
                                          </p:val>
                                        </p:tav>
                                        <p:tav tm="100000">
                                          <p:val>
                                            <p:fltVal val="0"/>
                                          </p:val>
                                        </p:tav>
                                      </p:tavLst>
                                    </p:anim>
                                    <p:animEffect transition="out" filter="fade">
                                      <p:cBhvr>
                                        <p:cTn id="60" dur="500"/>
                                        <p:tgtEl>
                                          <p:spTgt spid="52"/>
                                        </p:tgtEl>
                                      </p:cBhvr>
                                    </p:animEffect>
                                    <p:set>
                                      <p:cBhvr>
                                        <p:cTn id="61" dur="1" fill="hold">
                                          <p:stCondLst>
                                            <p:cond delay="499"/>
                                          </p:stCondLst>
                                        </p:cTn>
                                        <p:tgtEl>
                                          <p:spTgt spid="52"/>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additive="base">
                                        <p:cTn id="70" dur="500" fill="hold"/>
                                        <p:tgtEl>
                                          <p:spTgt spid="15"/>
                                        </p:tgtEl>
                                        <p:attrNameLst>
                                          <p:attrName>ppt_x</p:attrName>
                                        </p:attrNameLst>
                                      </p:cBhvr>
                                      <p:tavLst>
                                        <p:tav tm="0">
                                          <p:val>
                                            <p:strVal val="#ppt_x"/>
                                          </p:val>
                                        </p:tav>
                                        <p:tav tm="100000">
                                          <p:val>
                                            <p:strVal val="#ppt_x"/>
                                          </p:val>
                                        </p:tav>
                                      </p:tavLst>
                                    </p:anim>
                                    <p:anim calcmode="lin" valueType="num">
                                      <p:cBhvr additive="base">
                                        <p:cTn id="71" dur="500" fill="hold"/>
                                        <p:tgtEl>
                                          <p:spTgt spid="15"/>
                                        </p:tgtEl>
                                        <p:attrNameLst>
                                          <p:attrName>ppt_y</p:attrName>
                                        </p:attrNameLst>
                                      </p:cBhvr>
                                      <p:tavLst>
                                        <p:tav tm="0">
                                          <p:val>
                                            <p:strVal val="1+#ppt_h/2"/>
                                          </p:val>
                                        </p:tav>
                                        <p:tav tm="100000">
                                          <p:val>
                                            <p:strVal val="#ppt_y"/>
                                          </p:val>
                                        </p:tav>
                                      </p:tavLst>
                                    </p:anim>
                                  </p:childTnLst>
                                </p:cTn>
                              </p:par>
                            </p:childTnLst>
                          </p:cTn>
                        </p:par>
                        <p:par>
                          <p:cTn id="72" fill="hold">
                            <p:stCondLst>
                              <p:cond delay="500"/>
                            </p:stCondLst>
                            <p:childTnLst>
                              <p:par>
                                <p:cTn id="73" presetID="2" presetClass="entr" presetSubtype="4" fill="hold"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additive="base">
                                        <p:cTn id="75" dur="500" fill="hold"/>
                                        <p:tgtEl>
                                          <p:spTgt spid="26"/>
                                        </p:tgtEl>
                                        <p:attrNameLst>
                                          <p:attrName>ppt_x</p:attrName>
                                        </p:attrNameLst>
                                      </p:cBhvr>
                                      <p:tavLst>
                                        <p:tav tm="0">
                                          <p:val>
                                            <p:strVal val="#ppt_x"/>
                                          </p:val>
                                        </p:tav>
                                        <p:tav tm="100000">
                                          <p:val>
                                            <p:strVal val="#ppt_x"/>
                                          </p:val>
                                        </p:tav>
                                      </p:tavLst>
                                    </p:anim>
                                    <p:anim calcmode="lin" valueType="num">
                                      <p:cBhvr additive="base">
                                        <p:cTn id="7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34">
                                            <p:txEl>
                                              <p:pRg st="0" end="0"/>
                                            </p:txEl>
                                          </p:spTgt>
                                        </p:tgtEl>
                                        <p:attrNameLst>
                                          <p:attrName>style.visibility</p:attrName>
                                        </p:attrNameLst>
                                      </p:cBhvr>
                                      <p:to>
                                        <p:strVal val="visible"/>
                                      </p:to>
                                    </p:set>
                                    <p:anim calcmode="lin" valueType="num">
                                      <p:cBhvr additive="base">
                                        <p:cTn id="81"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3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34">
                                            <p:txEl>
                                              <p:pRg st="1" end="1"/>
                                            </p:txEl>
                                          </p:spTgt>
                                        </p:tgtEl>
                                        <p:attrNameLst>
                                          <p:attrName>style.visibility</p:attrName>
                                        </p:attrNameLst>
                                      </p:cBhvr>
                                      <p:to>
                                        <p:strVal val="visible"/>
                                      </p:to>
                                    </p:set>
                                    <p:anim calcmode="lin" valueType="num">
                                      <p:cBhvr additive="base">
                                        <p:cTn id="87" dur="500" fill="hold"/>
                                        <p:tgtEl>
                                          <p:spTgt spid="34">
                                            <p:txEl>
                                              <p:pRg st="1" end="1"/>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3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34">
                                            <p:txEl>
                                              <p:pRg st="2" end="2"/>
                                            </p:txEl>
                                          </p:spTgt>
                                        </p:tgtEl>
                                        <p:attrNameLst>
                                          <p:attrName>style.visibility</p:attrName>
                                        </p:attrNameLst>
                                      </p:cBhvr>
                                      <p:to>
                                        <p:strVal val="visible"/>
                                      </p:to>
                                    </p:set>
                                    <p:anim calcmode="lin" valueType="num">
                                      <p:cBhvr additive="base">
                                        <p:cTn id="93" dur="500" fill="hold"/>
                                        <p:tgtEl>
                                          <p:spTgt spid="34">
                                            <p:txEl>
                                              <p:pRg st="2" end="2"/>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3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p:bldP spid="3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p:cNvSpPr/>
          <p:nvPr/>
        </p:nvSpPr>
        <p:spPr>
          <a:xfrm>
            <a:off x="423872" y="1141769"/>
            <a:ext cx="3218689" cy="2517609"/>
          </a:xfrm>
          <a:prstGeom prst="rect">
            <a:avLst/>
          </a:prstGeom>
          <a:solidFill>
            <a:schemeClr val="tx2"/>
          </a:solidFill>
          <a:ln w="25400" cap="flat" cmpd="sng" algn="ctr">
            <a:noFill/>
            <a:prstDash val="solid"/>
          </a:ln>
          <a:effectLst/>
        </p:spPr>
        <p:txBody>
          <a:bodyPr rtlCol="0" anchor="ctr"/>
          <a:lstStyle/>
          <a:p>
            <a:pPr algn="ctr" eaLnBrk="1" fontAlgn="auto" hangingPunct="1">
              <a:spcBef>
                <a:spcPts val="0"/>
              </a:spcBef>
              <a:spcAft>
                <a:spcPts val="0"/>
              </a:spcAft>
            </a:pPr>
            <a:endParaRPr lang="en-US" sz="1800" kern="0" dirty="0">
              <a:solidFill>
                <a:sysClr val="window" lastClr="FFFFFF"/>
              </a:solidFill>
              <a:latin typeface="Arial"/>
            </a:endParaRPr>
          </a:p>
        </p:txBody>
      </p:sp>
      <p:sp>
        <p:nvSpPr>
          <p:cNvPr id="55" name="Rectangle 54"/>
          <p:cNvSpPr/>
          <p:nvPr/>
        </p:nvSpPr>
        <p:spPr>
          <a:xfrm>
            <a:off x="3648530" y="1142414"/>
            <a:ext cx="5099877" cy="2517609"/>
          </a:xfrm>
          <a:prstGeom prst="rect">
            <a:avLst/>
          </a:prstGeom>
          <a:solidFill>
            <a:srgbClr val="ABC0C9"/>
          </a:solidFill>
          <a:ln w="25400" cap="flat" cmpd="sng" algn="ctr">
            <a:noFill/>
            <a:prstDash val="solid"/>
          </a:ln>
          <a:effectLst/>
        </p:spPr>
        <p:txBody>
          <a:bodyPr rtlCol="0" anchor="ctr"/>
          <a:lstStyle/>
          <a:p>
            <a:pPr algn="ctr" eaLnBrk="1" fontAlgn="auto" hangingPunct="1">
              <a:spcBef>
                <a:spcPts val="0"/>
              </a:spcBef>
              <a:spcAft>
                <a:spcPts val="0"/>
              </a:spcAft>
            </a:pPr>
            <a:endParaRPr lang="en-US" sz="1800" kern="0" dirty="0">
              <a:solidFill>
                <a:sysClr val="window" lastClr="FFFFFF"/>
              </a:solidFill>
              <a:latin typeface="Arial"/>
            </a:endParaRPr>
          </a:p>
        </p:txBody>
      </p:sp>
      <p:sp>
        <p:nvSpPr>
          <p:cNvPr id="61" name="Rectangle 60"/>
          <p:cNvSpPr/>
          <p:nvPr/>
        </p:nvSpPr>
        <p:spPr>
          <a:xfrm>
            <a:off x="0" y="3738937"/>
            <a:ext cx="7752976" cy="2578027"/>
          </a:xfrm>
          <a:prstGeom prst="rect">
            <a:avLst/>
          </a:prstGeom>
          <a:solidFill>
            <a:srgbClr val="ABC0C9"/>
          </a:solidFill>
          <a:ln w="25400" cap="flat" cmpd="sng" algn="ctr">
            <a:noFill/>
            <a:prstDash val="solid"/>
          </a:ln>
          <a:effectLst/>
        </p:spPr>
        <p:txBody>
          <a:bodyPr rtlCol="0" anchor="ctr"/>
          <a:lstStyle/>
          <a:p>
            <a:pPr algn="ctr" eaLnBrk="1" fontAlgn="auto" hangingPunct="1">
              <a:spcBef>
                <a:spcPts val="0"/>
              </a:spcBef>
              <a:spcAft>
                <a:spcPts val="0"/>
              </a:spcAft>
            </a:pPr>
            <a:endParaRPr lang="en-US" sz="1800" kern="0" dirty="0">
              <a:solidFill>
                <a:sysClr val="window" lastClr="FFFFFF"/>
              </a:solidFill>
              <a:latin typeface="Arial"/>
            </a:endParaRPr>
          </a:p>
        </p:txBody>
      </p:sp>
      <p:sp>
        <p:nvSpPr>
          <p:cNvPr id="2" name="Title 1"/>
          <p:cNvSpPr>
            <a:spLocks noGrp="1"/>
          </p:cNvSpPr>
          <p:nvPr>
            <p:ph type="title"/>
          </p:nvPr>
        </p:nvSpPr>
        <p:spPr/>
        <p:txBody>
          <a:bodyPr/>
          <a:lstStyle/>
          <a:p>
            <a:r>
              <a:rPr lang="en-US" dirty="0" smtClean="0"/>
              <a:t>The Net Premiums are</a:t>
            </a:r>
            <a:r>
              <a:rPr lang="en-US" baseline="0" dirty="0" smtClean="0"/>
              <a:t> Like Scheduled Deposits</a:t>
            </a:r>
            <a:endParaRPr lang="en-US" dirty="0"/>
          </a:p>
        </p:txBody>
      </p:sp>
      <p:sp>
        <p:nvSpPr>
          <p:cNvPr id="3" name="Content Placeholder 2"/>
          <p:cNvSpPr>
            <a:spLocks noGrp="1"/>
          </p:cNvSpPr>
          <p:nvPr>
            <p:ph idx="1"/>
          </p:nvPr>
        </p:nvSpPr>
        <p:spPr>
          <a:xfrm>
            <a:off x="137748" y="3938724"/>
            <a:ext cx="3531142" cy="2356328"/>
          </a:xfrm>
        </p:spPr>
        <p:txBody>
          <a:bodyPr/>
          <a:lstStyle/>
          <a:p>
            <a:pPr marL="0" indent="0">
              <a:buNone/>
            </a:pPr>
            <a:r>
              <a:rPr lang="en-US" sz="2400" b="1" dirty="0" smtClean="0">
                <a:solidFill>
                  <a:srgbClr val="343434"/>
                </a:solidFill>
              </a:rPr>
              <a:t>If either of these estimates </a:t>
            </a:r>
            <a:r>
              <a:rPr lang="en-US" sz="2400" b="1" dirty="0" smtClean="0"/>
              <a:t>are different, the account may not have enough to cover future withdrawals.</a:t>
            </a:r>
            <a:endParaRPr lang="en-US" sz="2400" b="1" dirty="0" smtClean="0">
              <a:solidFill>
                <a:srgbClr val="343434"/>
              </a:solidFill>
            </a:endParaRPr>
          </a:p>
        </p:txBody>
      </p:sp>
      <p:grpSp>
        <p:nvGrpSpPr>
          <p:cNvPr id="47" name="Group 46"/>
          <p:cNvGrpSpPr/>
          <p:nvPr/>
        </p:nvGrpSpPr>
        <p:grpSpPr>
          <a:xfrm>
            <a:off x="3860134" y="4089217"/>
            <a:ext cx="4457560" cy="1749501"/>
            <a:chOff x="1921890" y="3554447"/>
            <a:chExt cx="4457560" cy="1749501"/>
          </a:xfrm>
        </p:grpSpPr>
        <p:sp>
          <p:nvSpPr>
            <p:cNvPr id="44" name="Rectangle 43"/>
            <p:cNvSpPr/>
            <p:nvPr/>
          </p:nvSpPr>
          <p:spPr>
            <a:xfrm>
              <a:off x="5284579" y="3618166"/>
              <a:ext cx="1007509" cy="1445432"/>
            </a:xfrm>
            <a:prstGeom prst="rect">
              <a:avLst/>
            </a:prstGeom>
            <a:solidFill>
              <a:schemeClr val="bg1">
                <a:lumMod val="95000"/>
              </a:schemeClr>
            </a:solidFill>
            <a:ln w="25400" cap="flat" cmpd="sng" algn="ctr">
              <a:noFill/>
              <a:prstDash val="solid"/>
            </a:ln>
            <a:effectLst/>
          </p:spPr>
          <p:txBody>
            <a:bodyPr rtlCol="0" anchor="ctr"/>
            <a:lstStyle/>
            <a:p>
              <a:pPr algn="ctr" eaLnBrk="1" fontAlgn="auto" hangingPunct="1">
                <a:spcBef>
                  <a:spcPts val="0"/>
                </a:spcBef>
                <a:spcAft>
                  <a:spcPts val="0"/>
                </a:spcAft>
              </a:pPr>
              <a:endParaRPr lang="en-US" sz="1800" kern="0" dirty="0">
                <a:solidFill>
                  <a:sysClr val="window" lastClr="FFFFFF"/>
                </a:solidFill>
                <a:latin typeface="Arial"/>
              </a:endParaRPr>
            </a:p>
          </p:txBody>
        </p:sp>
        <p:grpSp>
          <p:nvGrpSpPr>
            <p:cNvPr id="23" name="Group 22"/>
            <p:cNvGrpSpPr/>
            <p:nvPr/>
          </p:nvGrpSpPr>
          <p:grpSpPr>
            <a:xfrm>
              <a:off x="1921890" y="3616236"/>
              <a:ext cx="1019943" cy="1451456"/>
              <a:chOff x="2569077" y="4210286"/>
              <a:chExt cx="495410" cy="705006"/>
            </a:xfrm>
            <a:solidFill>
              <a:schemeClr val="bg1">
                <a:lumMod val="95000"/>
              </a:schemeClr>
            </a:solidFill>
          </p:grpSpPr>
          <p:sp>
            <p:nvSpPr>
              <p:cNvPr id="24" name="Snip Single Corner Rectangle 23"/>
              <p:cNvSpPr/>
              <p:nvPr/>
            </p:nvSpPr>
            <p:spPr>
              <a:xfrm>
                <a:off x="2569077" y="4210286"/>
                <a:ext cx="495410" cy="705006"/>
              </a:xfrm>
              <a:prstGeom prst="snip1Rect">
                <a:avLst/>
              </a:prstGeom>
              <a:grpFill/>
              <a:ln w="3175" cap="flat" cmpd="sng" algn="ctr">
                <a:solidFill>
                  <a:schemeClr val="bg1">
                    <a:lumMod val="50000"/>
                  </a:schemeClr>
                </a:solidFill>
                <a:prstDash val="solid"/>
              </a:ln>
              <a:effectLst/>
            </p:spPr>
            <p:txBody>
              <a:bodyPr lIns="0" rIns="0" rtlCol="0" anchor="ctr"/>
              <a:lstStyle/>
              <a:p>
                <a:pPr algn="r" eaLnBrk="1" fontAlgn="auto" hangingPunct="1">
                  <a:lnSpc>
                    <a:spcPts val="1400"/>
                  </a:lnSpc>
                  <a:spcBef>
                    <a:spcPts val="0"/>
                  </a:spcBef>
                  <a:spcAft>
                    <a:spcPts val="0"/>
                  </a:spcAft>
                </a:pPr>
                <a:r>
                  <a:rPr lang="en-US" sz="1600" b="1" kern="0" dirty="0" smtClean="0">
                    <a:solidFill>
                      <a:srgbClr val="C41002">
                        <a:lumMod val="50000"/>
                      </a:srgbClr>
                    </a:solidFill>
                    <a:latin typeface="Arial Narrow" panose="020B0606020202030204" pitchFamily="34" charset="0"/>
                  </a:rPr>
                  <a:t>PAYMENT</a:t>
                </a:r>
                <a:endParaRPr lang="en-US" sz="1600" b="1" kern="0" dirty="0">
                  <a:solidFill>
                    <a:srgbClr val="C41002">
                      <a:lumMod val="50000"/>
                    </a:srgbClr>
                  </a:solidFill>
                  <a:latin typeface="Arial Narrow" panose="020B0606020202030204" pitchFamily="34" charset="0"/>
                </a:endParaRPr>
              </a:p>
            </p:txBody>
          </p:sp>
          <p:sp>
            <p:nvSpPr>
              <p:cNvPr id="25" name="Right Triangle 24"/>
              <p:cNvSpPr/>
              <p:nvPr/>
            </p:nvSpPr>
            <p:spPr>
              <a:xfrm>
                <a:off x="2984389" y="4210286"/>
                <a:ext cx="80098" cy="80098"/>
              </a:xfrm>
              <a:prstGeom prst="rtTriangle">
                <a:avLst/>
              </a:prstGeom>
              <a:solidFill>
                <a:schemeClr val="tx1">
                  <a:lumMod val="60000"/>
                  <a:lumOff val="40000"/>
                </a:schemeClr>
              </a:solidFill>
              <a:ln w="25400" cap="flat" cmpd="sng" algn="ctr">
                <a:noFill/>
                <a:prstDash val="solid"/>
              </a:ln>
              <a:effectLst/>
            </p:spPr>
            <p:txBody>
              <a:bodyPr rtlCol="0" anchor="ctr"/>
              <a:lstStyle/>
              <a:p>
                <a:pPr algn="ctr" eaLnBrk="1" fontAlgn="auto" hangingPunct="1">
                  <a:spcBef>
                    <a:spcPts val="0"/>
                  </a:spcBef>
                  <a:spcAft>
                    <a:spcPts val="0"/>
                  </a:spcAft>
                </a:pPr>
                <a:endParaRPr lang="en-US" sz="1800" kern="0" dirty="0">
                  <a:solidFill>
                    <a:sysClr val="window" lastClr="FFFFFF"/>
                  </a:solidFill>
                  <a:latin typeface="Arial"/>
                </a:endParaRPr>
              </a:p>
            </p:txBody>
          </p:sp>
        </p:grpSp>
        <p:cxnSp>
          <p:nvCxnSpPr>
            <p:cNvPr id="26" name="Straight Connector 25"/>
            <p:cNvCxnSpPr/>
            <p:nvPr/>
          </p:nvCxnSpPr>
          <p:spPr>
            <a:xfrm>
              <a:off x="3079323" y="4138363"/>
              <a:ext cx="585547" cy="0"/>
            </a:xfrm>
            <a:prstGeom prst="line">
              <a:avLst/>
            </a:prstGeom>
            <a:noFill/>
            <a:ln w="25400" cap="flat" cmpd="sng" algn="ctr">
              <a:solidFill>
                <a:schemeClr val="accent6">
                  <a:lumMod val="50000"/>
                </a:schemeClr>
              </a:solidFill>
              <a:prstDash val="sysDash"/>
              <a:headEnd type="none" w="med" len="med"/>
              <a:tailEnd type="arrow" w="med" len="med"/>
            </a:ln>
            <a:effectLst/>
          </p:spPr>
        </p:cxnSp>
        <p:cxnSp>
          <p:nvCxnSpPr>
            <p:cNvPr id="33" name="Straight Connector 32"/>
            <p:cNvCxnSpPr/>
            <p:nvPr/>
          </p:nvCxnSpPr>
          <p:spPr>
            <a:xfrm>
              <a:off x="4603323" y="4138363"/>
              <a:ext cx="585547" cy="0"/>
            </a:xfrm>
            <a:prstGeom prst="line">
              <a:avLst/>
            </a:prstGeom>
            <a:noFill/>
            <a:ln w="25400" cap="flat" cmpd="sng" algn="ctr">
              <a:solidFill>
                <a:srgbClr val="620801"/>
              </a:solidFill>
              <a:prstDash val="sysDash"/>
              <a:headEnd type="none" w="med" len="med"/>
              <a:tailEnd type="arrow" w="med" len="med"/>
            </a:ln>
            <a:effectLst/>
          </p:spPr>
        </p:cxnSp>
        <p:grpSp>
          <p:nvGrpSpPr>
            <p:cNvPr id="36" name="Group 35"/>
            <p:cNvGrpSpPr/>
            <p:nvPr/>
          </p:nvGrpSpPr>
          <p:grpSpPr>
            <a:xfrm>
              <a:off x="5274690" y="3616236"/>
              <a:ext cx="1019943" cy="1451456"/>
              <a:chOff x="2332856" y="3787686"/>
              <a:chExt cx="1019943" cy="1451456"/>
            </a:xfrm>
            <a:noFill/>
          </p:grpSpPr>
          <p:sp>
            <p:nvSpPr>
              <p:cNvPr id="37" name="Snip Single Corner Rectangle 36"/>
              <p:cNvSpPr/>
              <p:nvPr/>
            </p:nvSpPr>
            <p:spPr>
              <a:xfrm>
                <a:off x="2332856" y="3787686"/>
                <a:ext cx="1019943" cy="1451456"/>
              </a:xfrm>
              <a:prstGeom prst="snip1Rect">
                <a:avLst/>
              </a:prstGeom>
              <a:grpFill/>
              <a:ln w="3175" cap="flat" cmpd="sng" algn="ctr">
                <a:solidFill>
                  <a:srgbClr val="7F7F7F"/>
                </a:solidFill>
                <a:prstDash val="solid"/>
              </a:ln>
              <a:effectLst/>
            </p:spPr>
            <p:txBody>
              <a:bodyPr lIns="0" rIns="0" rtlCol="0" anchor="ctr"/>
              <a:lstStyle/>
              <a:p>
                <a:pPr algn="ctr" eaLnBrk="1" fontAlgn="auto" hangingPunct="1">
                  <a:lnSpc>
                    <a:spcPts val="1400"/>
                  </a:lnSpc>
                  <a:spcBef>
                    <a:spcPts val="0"/>
                  </a:spcBef>
                  <a:spcAft>
                    <a:spcPts val="0"/>
                  </a:spcAft>
                </a:pPr>
                <a:r>
                  <a:rPr lang="en-US" sz="1600" b="1" kern="0" dirty="0">
                    <a:solidFill>
                      <a:srgbClr val="620801"/>
                    </a:solidFill>
                    <a:latin typeface="Arial Narrow" panose="020B0606020202030204" pitchFamily="34" charset="0"/>
                  </a:rPr>
                  <a:t> </a:t>
                </a:r>
                <a:r>
                  <a:rPr lang="en-US" sz="1600" b="1" kern="0" dirty="0" smtClean="0">
                    <a:solidFill>
                      <a:srgbClr val="620801"/>
                    </a:solidFill>
                    <a:latin typeface="Arial Narrow" panose="020B0606020202030204" pitchFamily="34" charset="0"/>
                  </a:rPr>
                  <a:t>  SAVINGS</a:t>
                </a:r>
                <a:br>
                  <a:rPr lang="en-US" sz="1600" b="1" kern="0" dirty="0" smtClean="0">
                    <a:solidFill>
                      <a:srgbClr val="620801"/>
                    </a:solidFill>
                    <a:latin typeface="Arial Narrow" panose="020B0606020202030204" pitchFamily="34" charset="0"/>
                  </a:rPr>
                </a:br>
                <a:r>
                  <a:rPr lang="en-US" sz="1600" b="1" kern="0" dirty="0" smtClean="0">
                    <a:solidFill>
                      <a:srgbClr val="620801"/>
                    </a:solidFill>
                    <a:latin typeface="Arial Narrow" panose="020B0606020202030204" pitchFamily="34" charset="0"/>
                  </a:rPr>
                  <a:t>  ACCOUNT</a:t>
                </a:r>
                <a:endParaRPr lang="en-US" sz="1600" b="1" kern="0" dirty="0">
                  <a:solidFill>
                    <a:srgbClr val="620801"/>
                  </a:solidFill>
                  <a:latin typeface="Arial Narrow" panose="020B0606020202030204" pitchFamily="34" charset="0"/>
                </a:endParaRPr>
              </a:p>
            </p:txBody>
          </p:sp>
          <p:sp>
            <p:nvSpPr>
              <p:cNvPr id="38" name="Right Triangle 37"/>
              <p:cNvSpPr/>
              <p:nvPr/>
            </p:nvSpPr>
            <p:spPr>
              <a:xfrm>
                <a:off x="3187894" y="3787686"/>
                <a:ext cx="164905" cy="164905"/>
              </a:xfrm>
              <a:prstGeom prst="rtTriangle">
                <a:avLst/>
              </a:prstGeom>
              <a:solidFill>
                <a:srgbClr val="777777"/>
              </a:solidFill>
              <a:ln w="3175" cap="flat" cmpd="sng" algn="ctr">
                <a:solidFill>
                  <a:srgbClr val="7F7F7F"/>
                </a:solidFill>
                <a:prstDash val="solid"/>
              </a:ln>
              <a:effectLst/>
            </p:spPr>
            <p:txBody>
              <a:bodyPr rtlCol="0" anchor="ctr"/>
              <a:lstStyle/>
              <a:p>
                <a:pPr algn="ctr" eaLnBrk="1" fontAlgn="auto" hangingPunct="1">
                  <a:spcBef>
                    <a:spcPts val="0"/>
                  </a:spcBef>
                  <a:spcAft>
                    <a:spcPts val="0"/>
                  </a:spcAft>
                </a:pPr>
                <a:endParaRPr lang="en-US" sz="1800" kern="0" dirty="0">
                  <a:solidFill>
                    <a:sysClr val="window" lastClr="FFFFFF"/>
                  </a:solidFill>
                  <a:latin typeface="Arial"/>
                </a:endParaRPr>
              </a:p>
            </p:txBody>
          </p:sp>
        </p:grpSp>
        <p:pic>
          <p:nvPicPr>
            <p:cNvPr id="42" name="Picture 41"/>
            <p:cNvPicPr>
              <a:picLocks noChangeAspect="1"/>
            </p:cNvPicPr>
            <p:nvPr/>
          </p:nvPicPr>
          <p:blipFill>
            <a:blip r:embed="rId3">
              <a:duotone>
                <a:schemeClr val="accent5">
                  <a:shade val="45000"/>
                  <a:satMod val="135000"/>
                </a:schemeClr>
                <a:prstClr val="white"/>
              </a:duotone>
            </a:blip>
            <a:stretch>
              <a:fillRect/>
            </a:stretch>
          </p:blipFill>
          <p:spPr>
            <a:xfrm>
              <a:off x="2155011" y="4370980"/>
              <a:ext cx="609060" cy="609060"/>
            </a:xfrm>
            <a:prstGeom prst="rect">
              <a:avLst/>
            </a:prstGeom>
          </p:spPr>
        </p:pic>
        <p:pic>
          <p:nvPicPr>
            <p:cNvPr id="43" name="Picture 42"/>
            <p:cNvPicPr>
              <a:picLocks noChangeAspect="1"/>
            </p:cNvPicPr>
            <p:nvPr/>
          </p:nvPicPr>
          <p:blipFill>
            <a:blip r:embed="rId4">
              <a:duotone>
                <a:prstClr val="black"/>
                <a:schemeClr val="accent6">
                  <a:tint val="45000"/>
                  <a:satMod val="400000"/>
                </a:schemeClr>
              </a:duotone>
            </a:blip>
            <a:stretch>
              <a:fillRect/>
            </a:stretch>
          </p:blipFill>
          <p:spPr>
            <a:xfrm>
              <a:off x="3334698" y="3654733"/>
              <a:ext cx="1649215" cy="1649215"/>
            </a:xfrm>
            <a:prstGeom prst="rect">
              <a:avLst/>
            </a:prstGeom>
          </p:spPr>
        </p:pic>
        <p:grpSp>
          <p:nvGrpSpPr>
            <p:cNvPr id="30" name="Group 29"/>
            <p:cNvGrpSpPr/>
            <p:nvPr/>
          </p:nvGrpSpPr>
          <p:grpSpPr>
            <a:xfrm>
              <a:off x="4004246" y="3751369"/>
              <a:ext cx="479474" cy="486818"/>
              <a:chOff x="4947056" y="4286524"/>
              <a:chExt cx="552907" cy="561376"/>
            </a:xfrm>
          </p:grpSpPr>
          <p:sp>
            <p:nvSpPr>
              <p:cNvPr id="31" name="Oval 30"/>
              <p:cNvSpPr/>
              <p:nvPr/>
            </p:nvSpPr>
            <p:spPr>
              <a:xfrm>
                <a:off x="4947056" y="4294993"/>
                <a:ext cx="552907" cy="552907"/>
              </a:xfrm>
              <a:prstGeom prst="ellipse">
                <a:avLst/>
              </a:prstGeom>
              <a:solidFill>
                <a:schemeClr val="accent1">
                  <a:lumMod val="75000"/>
                </a:schemeClr>
              </a:solidFill>
              <a:ln w="25400" cap="flat" cmpd="sng" algn="ctr">
                <a:noFill/>
                <a:prstDash val="solid"/>
              </a:ln>
              <a:effectLst/>
            </p:spPr>
            <p:txBody>
              <a:bodyPr rtlCol="0" anchor="ctr"/>
              <a:lstStyle/>
              <a:p>
                <a:pPr algn="ctr" eaLnBrk="1" fontAlgn="auto" hangingPunct="1">
                  <a:spcBef>
                    <a:spcPts val="0"/>
                  </a:spcBef>
                  <a:spcAft>
                    <a:spcPts val="0"/>
                  </a:spcAft>
                </a:pPr>
                <a:endParaRPr lang="en-US" sz="1800" kern="0" dirty="0">
                  <a:solidFill>
                    <a:sysClr val="window" lastClr="FFFFFF"/>
                  </a:solidFill>
                  <a:latin typeface="Arial"/>
                </a:endParaRPr>
              </a:p>
            </p:txBody>
          </p:sp>
          <p:sp>
            <p:nvSpPr>
              <p:cNvPr id="32" name="TextBox 31"/>
              <p:cNvSpPr txBox="1"/>
              <p:nvPr/>
            </p:nvSpPr>
            <p:spPr>
              <a:xfrm>
                <a:off x="5019546" y="4286524"/>
                <a:ext cx="414679" cy="532370"/>
              </a:xfrm>
              <a:prstGeom prst="rect">
                <a:avLst/>
              </a:prstGeom>
              <a:noFill/>
              <a:ln>
                <a:noFill/>
              </a:ln>
            </p:spPr>
            <p:txBody>
              <a:bodyPr wrap="square" rtlCol="0">
                <a:spAutoFit/>
              </a:bodyPr>
              <a:lstStyle/>
              <a:p>
                <a:pPr algn="ctr" eaLnBrk="1" fontAlgn="auto" hangingPunct="1">
                  <a:spcBef>
                    <a:spcPts val="0"/>
                  </a:spcBef>
                  <a:spcAft>
                    <a:spcPts val="0"/>
                  </a:spcAft>
                </a:pPr>
                <a:r>
                  <a:rPr lang="en-US" sz="2400" kern="0" dirty="0" smtClean="0">
                    <a:solidFill>
                      <a:sysClr val="window" lastClr="FFFFFF"/>
                    </a:solidFill>
                  </a:rPr>
                  <a:t>$</a:t>
                </a:r>
                <a:endParaRPr lang="en-US" sz="2400" kern="0" dirty="0">
                  <a:solidFill>
                    <a:sysClr val="window" lastClr="FFFFFF"/>
                  </a:solidFill>
                </a:endParaRPr>
              </a:p>
            </p:txBody>
          </p:sp>
        </p:grpSp>
        <p:sp>
          <p:nvSpPr>
            <p:cNvPr id="46" name="Right Triangle 45"/>
            <p:cNvSpPr/>
            <p:nvPr/>
          </p:nvSpPr>
          <p:spPr bwMode="auto">
            <a:xfrm rot="10800000">
              <a:off x="6087485" y="3554447"/>
              <a:ext cx="291965" cy="299245"/>
            </a:xfrm>
            <a:prstGeom prst="rtTriangle">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3E3E3E"/>
                </a:solidFill>
              </a:endParaRPr>
            </a:p>
          </p:txBody>
        </p:sp>
      </p:grpSp>
      <p:sp>
        <p:nvSpPr>
          <p:cNvPr id="48" name="Content Placeholder 2"/>
          <p:cNvSpPr txBox="1">
            <a:spLocks/>
          </p:cNvSpPr>
          <p:nvPr/>
        </p:nvSpPr>
        <p:spPr bwMode="auto">
          <a:xfrm>
            <a:off x="4393180" y="1653856"/>
            <a:ext cx="4245374" cy="71753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FF0000"/>
              </a:buClr>
              <a:buFont typeface="Wingdings" pitchFamily="2" charset="2"/>
              <a:buChar char="§"/>
              <a:defRPr sz="2000">
                <a:solidFill>
                  <a:srgbClr val="343434"/>
                </a:solidFill>
                <a:latin typeface="+mn-lt"/>
                <a:ea typeface="+mn-ea"/>
                <a:cs typeface="+mn-cs"/>
              </a:defRPr>
            </a:lvl1pPr>
            <a:lvl2pPr marL="742950" indent="-285750" algn="l" rtl="0" eaLnBrk="1" fontAlgn="base" hangingPunct="1">
              <a:spcBef>
                <a:spcPct val="20000"/>
              </a:spcBef>
              <a:spcAft>
                <a:spcPct val="0"/>
              </a:spcAft>
              <a:buClr>
                <a:srgbClr val="778000"/>
              </a:buClr>
              <a:buFont typeface="Times" pitchFamily="18" charset="0"/>
              <a:buChar char="•"/>
              <a:defRPr sz="2000">
                <a:solidFill>
                  <a:srgbClr val="343434"/>
                </a:solidFill>
                <a:latin typeface="+mn-lt"/>
              </a:defRPr>
            </a:lvl2pPr>
            <a:lvl3pPr marL="1143000" indent="-228600" algn="l" rtl="0" eaLnBrk="1" fontAlgn="base" hangingPunct="1">
              <a:spcBef>
                <a:spcPct val="20000"/>
              </a:spcBef>
              <a:spcAft>
                <a:spcPct val="0"/>
              </a:spcAft>
              <a:buClr>
                <a:srgbClr val="307D8E"/>
              </a:buClr>
              <a:buSzPct val="45000"/>
              <a:buFont typeface="Wingdings" pitchFamily="2" charset="2"/>
              <a:buChar char="u"/>
              <a:defRPr sz="2000">
                <a:solidFill>
                  <a:srgbClr val="343434"/>
                </a:solidFill>
                <a:latin typeface="+mn-lt"/>
              </a:defRPr>
            </a:lvl3pPr>
            <a:lvl4pPr marL="1600200" indent="-228600" algn="l" rtl="0" eaLnBrk="1" fontAlgn="base" hangingPunct="1">
              <a:spcBef>
                <a:spcPct val="20000"/>
              </a:spcBef>
              <a:spcAft>
                <a:spcPct val="0"/>
              </a:spcAft>
              <a:buClr>
                <a:srgbClr val="CD202C"/>
              </a:buClr>
              <a:buFont typeface="Wingdings" pitchFamily="2" charset="2"/>
              <a:buChar char="§"/>
              <a:defRPr sz="2000">
                <a:solidFill>
                  <a:srgbClr val="343434"/>
                </a:solidFill>
                <a:latin typeface="+mn-lt"/>
              </a:defRPr>
            </a:lvl4pPr>
            <a:lvl5pPr marL="2057400" indent="-228600" algn="l" rtl="0" eaLnBrk="1" fontAlgn="base" hangingPunct="1">
              <a:spcBef>
                <a:spcPct val="20000"/>
              </a:spcBef>
              <a:spcAft>
                <a:spcPct val="0"/>
              </a:spcAft>
              <a:buClr>
                <a:srgbClr val="7A8400"/>
              </a:buClr>
              <a:buFont typeface="Times" pitchFamily="18" charset="0"/>
              <a:buChar char="•"/>
              <a:defRPr sz="2000">
                <a:solidFill>
                  <a:srgbClr val="343434"/>
                </a:solidFill>
                <a:latin typeface="+mn-lt"/>
              </a:defRPr>
            </a:lvl5pPr>
            <a:lvl6pPr marL="25146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6pPr>
            <a:lvl7pPr marL="29718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7pPr>
            <a:lvl8pPr marL="34290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8pPr>
            <a:lvl9pPr marL="38862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9pPr>
          </a:lstStyle>
          <a:p>
            <a:pPr marL="0" indent="0">
              <a:lnSpc>
                <a:spcPct val="90000"/>
              </a:lnSpc>
              <a:buFont typeface="Wingdings" pitchFamily="2" charset="2"/>
              <a:buNone/>
            </a:pPr>
            <a:r>
              <a:rPr lang="en-US" sz="2200" dirty="0" smtClean="0">
                <a:latin typeface="Arial"/>
              </a:rPr>
              <a:t>Amount that will be withdrawn (benefit payments)</a:t>
            </a:r>
          </a:p>
        </p:txBody>
      </p:sp>
      <p:sp>
        <p:nvSpPr>
          <p:cNvPr id="53" name="Freeform 20"/>
          <p:cNvSpPr>
            <a:spLocks/>
          </p:cNvSpPr>
          <p:nvPr/>
        </p:nvSpPr>
        <p:spPr bwMode="auto">
          <a:xfrm>
            <a:off x="4125162" y="1901957"/>
            <a:ext cx="105533" cy="205564"/>
          </a:xfrm>
          <a:custGeom>
            <a:avLst/>
            <a:gdLst>
              <a:gd name="T0" fmla="*/ 2147483647 w 169"/>
              <a:gd name="T1" fmla="*/ 0 h 338"/>
              <a:gd name="T2" fmla="*/ 2147483647 w 169"/>
              <a:gd name="T3" fmla="*/ 2147483647 h 338"/>
              <a:gd name="T4" fmla="*/ 2147483647 w 169"/>
              <a:gd name="T5" fmla="*/ 2147483647 h 338"/>
              <a:gd name="T6" fmla="*/ 2147483647 w 169"/>
              <a:gd name="T7" fmla="*/ 2147483647 h 338"/>
              <a:gd name="T8" fmla="*/ 2147483647 w 169"/>
              <a:gd name="T9" fmla="*/ 2147483647 h 338"/>
              <a:gd name="T10" fmla="*/ 2147483647 w 169"/>
              <a:gd name="T11" fmla="*/ 2147483647 h 338"/>
              <a:gd name="T12" fmla="*/ 2147483647 w 169"/>
              <a:gd name="T13" fmla="*/ 2147483647 h 338"/>
              <a:gd name="T14" fmla="*/ 2147483647 w 169"/>
              <a:gd name="T15" fmla="*/ 2147483647 h 338"/>
              <a:gd name="T16" fmla="*/ 2147483647 w 169"/>
              <a:gd name="T17" fmla="*/ 2147483647 h 338"/>
              <a:gd name="T18" fmla="*/ 2147483647 w 169"/>
              <a:gd name="T19" fmla="*/ 2147483647 h 338"/>
              <a:gd name="T20" fmla="*/ 2147483647 w 169"/>
              <a:gd name="T21" fmla="*/ 2147483647 h 338"/>
              <a:gd name="T22" fmla="*/ 2147483647 w 169"/>
              <a:gd name="T23" fmla="*/ 2147483647 h 338"/>
              <a:gd name="T24" fmla="*/ 2147483647 w 169"/>
              <a:gd name="T25" fmla="*/ 2147483647 h 338"/>
              <a:gd name="T26" fmla="*/ 2147483647 w 169"/>
              <a:gd name="T27" fmla="*/ 2147483647 h 338"/>
              <a:gd name="T28" fmla="*/ 2147483647 w 169"/>
              <a:gd name="T29" fmla="*/ 2147483647 h 338"/>
              <a:gd name="T30" fmla="*/ 2147483647 w 169"/>
              <a:gd name="T31" fmla="*/ 2147483647 h 338"/>
              <a:gd name="T32" fmla="*/ 2147483647 w 169"/>
              <a:gd name="T33" fmla="*/ 2147483647 h 338"/>
              <a:gd name="T34" fmla="*/ 2147483647 w 169"/>
              <a:gd name="T35" fmla="*/ 2147483647 h 338"/>
              <a:gd name="T36" fmla="*/ 2147483647 w 169"/>
              <a:gd name="T37" fmla="*/ 2147483647 h 338"/>
              <a:gd name="T38" fmla="*/ 2147483647 w 169"/>
              <a:gd name="T39" fmla="*/ 2147483647 h 338"/>
              <a:gd name="T40" fmla="*/ 2147483647 w 169"/>
              <a:gd name="T41" fmla="*/ 2147483647 h 338"/>
              <a:gd name="T42" fmla="*/ 2147483647 w 169"/>
              <a:gd name="T43" fmla="*/ 2147483647 h 338"/>
              <a:gd name="T44" fmla="*/ 2147483647 w 169"/>
              <a:gd name="T45" fmla="*/ 2147483647 h 338"/>
              <a:gd name="T46" fmla="*/ 2147483647 w 169"/>
              <a:gd name="T47" fmla="*/ 2147483647 h 338"/>
              <a:gd name="T48" fmla="*/ 2147483647 w 169"/>
              <a:gd name="T49" fmla="*/ 2147483647 h 338"/>
              <a:gd name="T50" fmla="*/ 2147483647 w 169"/>
              <a:gd name="T51" fmla="*/ 2147483647 h 338"/>
              <a:gd name="T52" fmla="*/ 0 w 169"/>
              <a:gd name="T53" fmla="*/ 2147483647 h 338"/>
              <a:gd name="T54" fmla="*/ 2147483647 w 169"/>
              <a:gd name="T55" fmla="*/ 2147483647 h 338"/>
              <a:gd name="T56" fmla="*/ 2147483647 w 169"/>
              <a:gd name="T57" fmla="*/ 2147483647 h 338"/>
              <a:gd name="T58" fmla="*/ 2147483647 w 169"/>
              <a:gd name="T59" fmla="*/ 2147483647 h 338"/>
              <a:gd name="T60" fmla="*/ 2147483647 w 169"/>
              <a:gd name="T61" fmla="*/ 2147483647 h 338"/>
              <a:gd name="T62" fmla="*/ 2147483647 w 169"/>
              <a:gd name="T63" fmla="*/ 2147483647 h 338"/>
              <a:gd name="T64" fmla="*/ 2147483647 w 169"/>
              <a:gd name="T65" fmla="*/ 2147483647 h 3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9" h="338">
                <a:moveTo>
                  <a:pt x="150" y="0"/>
                </a:moveTo>
                <a:lnTo>
                  <a:pt x="155" y="0"/>
                </a:lnTo>
                <a:lnTo>
                  <a:pt x="160" y="1"/>
                </a:lnTo>
                <a:lnTo>
                  <a:pt x="164" y="5"/>
                </a:lnTo>
                <a:lnTo>
                  <a:pt x="168" y="11"/>
                </a:lnTo>
                <a:lnTo>
                  <a:pt x="169" y="23"/>
                </a:lnTo>
                <a:lnTo>
                  <a:pt x="169" y="28"/>
                </a:lnTo>
                <a:lnTo>
                  <a:pt x="168" y="33"/>
                </a:lnTo>
                <a:lnTo>
                  <a:pt x="168" y="40"/>
                </a:lnTo>
                <a:lnTo>
                  <a:pt x="160" y="75"/>
                </a:lnTo>
                <a:lnTo>
                  <a:pt x="155" y="108"/>
                </a:lnTo>
                <a:lnTo>
                  <a:pt x="149" y="137"/>
                </a:lnTo>
                <a:lnTo>
                  <a:pt x="143" y="173"/>
                </a:lnTo>
                <a:lnTo>
                  <a:pt x="139" y="205"/>
                </a:lnTo>
                <a:lnTo>
                  <a:pt x="135" y="233"/>
                </a:lnTo>
                <a:lnTo>
                  <a:pt x="131" y="256"/>
                </a:lnTo>
                <a:lnTo>
                  <a:pt x="129" y="280"/>
                </a:lnTo>
                <a:lnTo>
                  <a:pt x="126" y="303"/>
                </a:lnTo>
                <a:lnTo>
                  <a:pt x="122" y="327"/>
                </a:lnTo>
                <a:lnTo>
                  <a:pt x="121" y="332"/>
                </a:lnTo>
                <a:lnTo>
                  <a:pt x="120" y="334"/>
                </a:lnTo>
                <a:lnTo>
                  <a:pt x="117" y="337"/>
                </a:lnTo>
                <a:lnTo>
                  <a:pt x="115" y="338"/>
                </a:lnTo>
                <a:lnTo>
                  <a:pt x="111" y="338"/>
                </a:lnTo>
                <a:lnTo>
                  <a:pt x="105" y="338"/>
                </a:lnTo>
                <a:lnTo>
                  <a:pt x="99" y="337"/>
                </a:lnTo>
                <a:lnTo>
                  <a:pt x="93" y="332"/>
                </a:lnTo>
                <a:lnTo>
                  <a:pt x="89" y="323"/>
                </a:lnTo>
                <a:lnTo>
                  <a:pt x="88" y="309"/>
                </a:lnTo>
                <a:lnTo>
                  <a:pt x="89" y="290"/>
                </a:lnTo>
                <a:lnTo>
                  <a:pt x="92" y="269"/>
                </a:lnTo>
                <a:lnTo>
                  <a:pt x="97" y="244"/>
                </a:lnTo>
                <a:lnTo>
                  <a:pt x="108" y="189"/>
                </a:lnTo>
                <a:lnTo>
                  <a:pt x="121" y="133"/>
                </a:lnTo>
                <a:lnTo>
                  <a:pt x="134" y="75"/>
                </a:lnTo>
                <a:lnTo>
                  <a:pt x="134" y="69"/>
                </a:lnTo>
                <a:lnTo>
                  <a:pt x="134" y="65"/>
                </a:lnTo>
                <a:lnTo>
                  <a:pt x="134" y="63"/>
                </a:lnTo>
                <a:lnTo>
                  <a:pt x="133" y="63"/>
                </a:lnTo>
                <a:lnTo>
                  <a:pt x="131" y="63"/>
                </a:lnTo>
                <a:lnTo>
                  <a:pt x="131" y="64"/>
                </a:lnTo>
                <a:lnTo>
                  <a:pt x="129" y="67"/>
                </a:lnTo>
                <a:lnTo>
                  <a:pt x="110" y="93"/>
                </a:lnTo>
                <a:lnTo>
                  <a:pt x="91" y="116"/>
                </a:lnTo>
                <a:lnTo>
                  <a:pt x="72" y="136"/>
                </a:lnTo>
                <a:lnTo>
                  <a:pt x="54" y="151"/>
                </a:lnTo>
                <a:lnTo>
                  <a:pt x="38" y="162"/>
                </a:lnTo>
                <a:lnTo>
                  <a:pt x="24" y="168"/>
                </a:lnTo>
                <a:lnTo>
                  <a:pt x="14" y="171"/>
                </a:lnTo>
                <a:lnTo>
                  <a:pt x="10" y="171"/>
                </a:lnTo>
                <a:lnTo>
                  <a:pt x="7" y="170"/>
                </a:lnTo>
                <a:lnTo>
                  <a:pt x="3" y="167"/>
                </a:lnTo>
                <a:lnTo>
                  <a:pt x="2" y="165"/>
                </a:lnTo>
                <a:lnTo>
                  <a:pt x="0" y="162"/>
                </a:lnTo>
                <a:lnTo>
                  <a:pt x="2" y="158"/>
                </a:lnTo>
                <a:lnTo>
                  <a:pt x="5" y="152"/>
                </a:lnTo>
                <a:lnTo>
                  <a:pt x="14" y="143"/>
                </a:lnTo>
                <a:lnTo>
                  <a:pt x="30" y="130"/>
                </a:lnTo>
                <a:lnTo>
                  <a:pt x="50" y="112"/>
                </a:lnTo>
                <a:lnTo>
                  <a:pt x="74" y="88"/>
                </a:lnTo>
                <a:lnTo>
                  <a:pt x="101" y="60"/>
                </a:lnTo>
                <a:lnTo>
                  <a:pt x="111" y="48"/>
                </a:lnTo>
                <a:lnTo>
                  <a:pt x="120" y="34"/>
                </a:lnTo>
                <a:lnTo>
                  <a:pt x="129" y="21"/>
                </a:lnTo>
                <a:lnTo>
                  <a:pt x="138" y="10"/>
                </a:lnTo>
                <a:lnTo>
                  <a:pt x="144" y="3"/>
                </a:lnTo>
                <a:lnTo>
                  <a:pt x="150" y="0"/>
                </a:lnTo>
                <a:close/>
              </a:path>
            </a:pathLst>
          </a:custGeom>
          <a:solidFill>
            <a:schemeClr val="bg1"/>
          </a:solidFill>
          <a:ln w="0">
            <a:noFill/>
            <a:prstDash val="solid"/>
            <a:round/>
            <a:headEnd/>
            <a:tailEnd/>
          </a:ln>
        </p:spPr>
        <p:txBody>
          <a:bodyPr/>
          <a:lstStyle/>
          <a:p>
            <a:endParaRPr lang="en-GB">
              <a:solidFill>
                <a:srgbClr val="3E3E3E"/>
              </a:solidFill>
            </a:endParaRPr>
          </a:p>
        </p:txBody>
      </p:sp>
      <p:sp>
        <p:nvSpPr>
          <p:cNvPr id="56" name="Freeform 58"/>
          <p:cNvSpPr>
            <a:spLocks noEditPoints="1"/>
          </p:cNvSpPr>
          <p:nvPr/>
        </p:nvSpPr>
        <p:spPr bwMode="auto">
          <a:xfrm>
            <a:off x="3967671" y="2488958"/>
            <a:ext cx="410087" cy="402147"/>
          </a:xfrm>
          <a:custGeom>
            <a:avLst/>
            <a:gdLst>
              <a:gd name="T0" fmla="*/ 1823 w 3315"/>
              <a:gd name="T1" fmla="*/ 420 h 3540"/>
              <a:gd name="T2" fmla="*/ 1430 w 3315"/>
              <a:gd name="T3" fmla="*/ 622 h 3540"/>
              <a:gd name="T4" fmla="*/ 1113 w 3315"/>
              <a:gd name="T5" fmla="*/ 929 h 3540"/>
              <a:gd name="T6" fmla="*/ 902 w 3315"/>
              <a:gd name="T7" fmla="*/ 1300 h 3540"/>
              <a:gd name="T8" fmla="*/ 821 w 3315"/>
              <a:gd name="T9" fmla="*/ 1622 h 3540"/>
              <a:gd name="T10" fmla="*/ 799 w 3315"/>
              <a:gd name="T11" fmla="*/ 1823 h 3540"/>
              <a:gd name="T12" fmla="*/ 789 w 3315"/>
              <a:gd name="T13" fmla="*/ 1979 h 3540"/>
              <a:gd name="T14" fmla="*/ 759 w 3315"/>
              <a:gd name="T15" fmla="*/ 2146 h 3540"/>
              <a:gd name="T16" fmla="*/ 656 w 3315"/>
              <a:gd name="T17" fmla="*/ 2319 h 3540"/>
              <a:gd name="T18" fmla="*/ 513 w 3315"/>
              <a:gd name="T19" fmla="*/ 2345 h 3540"/>
              <a:gd name="T20" fmla="*/ 576 w 3315"/>
              <a:gd name="T21" fmla="*/ 2592 h 3540"/>
              <a:gd name="T22" fmla="*/ 732 w 3315"/>
              <a:gd name="T23" fmla="*/ 2872 h 3540"/>
              <a:gd name="T24" fmla="*/ 948 w 3315"/>
              <a:gd name="T25" fmla="*/ 3086 h 3540"/>
              <a:gd name="T26" fmla="*/ 1232 w 3315"/>
              <a:gd name="T27" fmla="*/ 3209 h 3540"/>
              <a:gd name="T28" fmla="*/ 1596 w 3315"/>
              <a:gd name="T29" fmla="*/ 3219 h 3540"/>
              <a:gd name="T30" fmla="*/ 1954 w 3315"/>
              <a:gd name="T31" fmla="*/ 3093 h 3540"/>
              <a:gd name="T32" fmla="*/ 2256 w 3315"/>
              <a:gd name="T33" fmla="*/ 2853 h 3540"/>
              <a:gd name="T34" fmla="*/ 2499 w 3315"/>
              <a:gd name="T35" fmla="*/ 2532 h 3540"/>
              <a:gd name="T36" fmla="*/ 2679 w 3315"/>
              <a:gd name="T37" fmla="*/ 2161 h 3540"/>
              <a:gd name="T38" fmla="*/ 2795 w 3315"/>
              <a:gd name="T39" fmla="*/ 1752 h 3540"/>
              <a:gd name="T40" fmla="*/ 2841 w 3315"/>
              <a:gd name="T41" fmla="*/ 1299 h 3540"/>
              <a:gd name="T42" fmla="*/ 2797 w 3315"/>
              <a:gd name="T43" fmla="*/ 915 h 3540"/>
              <a:gd name="T44" fmla="*/ 2666 w 3315"/>
              <a:gd name="T45" fmla="*/ 620 h 3540"/>
              <a:gd name="T46" fmla="*/ 2456 w 3315"/>
              <a:gd name="T47" fmla="*/ 431 h 3540"/>
              <a:gd name="T48" fmla="*/ 2169 w 3315"/>
              <a:gd name="T49" fmla="*/ 364 h 3540"/>
              <a:gd name="T50" fmla="*/ 2567 w 3315"/>
              <a:gd name="T51" fmla="*/ 36 h 3540"/>
              <a:gd name="T52" fmla="*/ 2868 w 3315"/>
              <a:gd name="T53" fmla="*/ 173 h 3540"/>
              <a:gd name="T54" fmla="*/ 3087 w 3315"/>
              <a:gd name="T55" fmla="*/ 394 h 3540"/>
              <a:gd name="T56" fmla="*/ 3231 w 3315"/>
              <a:gd name="T57" fmla="*/ 681 h 3540"/>
              <a:gd name="T58" fmla="*/ 3304 w 3315"/>
              <a:gd name="T59" fmla="*/ 1017 h 3540"/>
              <a:gd name="T60" fmla="*/ 3305 w 3315"/>
              <a:gd name="T61" fmla="*/ 1448 h 3540"/>
              <a:gd name="T62" fmla="*/ 3188 w 3315"/>
              <a:gd name="T63" fmla="*/ 2008 h 3540"/>
              <a:gd name="T64" fmla="*/ 2963 w 3315"/>
              <a:gd name="T65" fmla="*/ 2535 h 3540"/>
              <a:gd name="T66" fmla="*/ 2647 w 3315"/>
              <a:gd name="T67" fmla="*/ 2971 h 3540"/>
              <a:gd name="T68" fmla="*/ 2251 w 3315"/>
              <a:gd name="T69" fmla="*/ 3295 h 3540"/>
              <a:gd name="T70" fmla="*/ 1784 w 3315"/>
              <a:gd name="T71" fmla="*/ 3490 h 3540"/>
              <a:gd name="T72" fmla="*/ 1277 w 3315"/>
              <a:gd name="T73" fmla="*/ 3538 h 3540"/>
              <a:gd name="T74" fmla="*/ 889 w 3315"/>
              <a:gd name="T75" fmla="*/ 3458 h 3540"/>
              <a:gd name="T76" fmla="*/ 584 w 3315"/>
              <a:gd name="T77" fmla="*/ 3283 h 3540"/>
              <a:gd name="T78" fmla="*/ 351 w 3315"/>
              <a:gd name="T79" fmla="*/ 3032 h 3540"/>
              <a:gd name="T80" fmla="*/ 185 w 3315"/>
              <a:gd name="T81" fmla="*/ 2728 h 3540"/>
              <a:gd name="T82" fmla="*/ 76 w 3315"/>
              <a:gd name="T83" fmla="*/ 2395 h 3540"/>
              <a:gd name="T84" fmla="*/ 17 w 3315"/>
              <a:gd name="T85" fmla="*/ 2051 h 3540"/>
              <a:gd name="T86" fmla="*/ 0 w 3315"/>
              <a:gd name="T87" fmla="*/ 1719 h 3540"/>
              <a:gd name="T88" fmla="*/ 28 w 3315"/>
              <a:gd name="T89" fmla="*/ 1325 h 3540"/>
              <a:gd name="T90" fmla="*/ 82 w 3315"/>
              <a:gd name="T91" fmla="*/ 1092 h 3540"/>
              <a:gd name="T92" fmla="*/ 172 w 3315"/>
              <a:gd name="T93" fmla="*/ 939 h 3540"/>
              <a:gd name="T94" fmla="*/ 320 w 3315"/>
              <a:gd name="T95" fmla="*/ 860 h 3540"/>
              <a:gd name="T96" fmla="*/ 436 w 3315"/>
              <a:gd name="T97" fmla="*/ 865 h 3540"/>
              <a:gd name="T98" fmla="*/ 482 w 3315"/>
              <a:gd name="T99" fmla="*/ 919 h 3540"/>
              <a:gd name="T100" fmla="*/ 435 w 3315"/>
              <a:gd name="T101" fmla="*/ 1272 h 3540"/>
              <a:gd name="T102" fmla="*/ 472 w 3315"/>
              <a:gd name="T103" fmla="*/ 1264 h 3540"/>
              <a:gd name="T104" fmla="*/ 711 w 3315"/>
              <a:gd name="T105" fmla="*/ 803 h 3540"/>
              <a:gd name="T106" fmla="*/ 1097 w 3315"/>
              <a:gd name="T107" fmla="*/ 412 h 3540"/>
              <a:gd name="T108" fmla="*/ 1589 w 3315"/>
              <a:gd name="T109" fmla="*/ 132 h 3540"/>
              <a:gd name="T110" fmla="*/ 2148 w 3315"/>
              <a:gd name="T111" fmla="*/ 4 h 3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15" h="3540">
                <a:moveTo>
                  <a:pt x="2169" y="364"/>
                </a:moveTo>
                <a:lnTo>
                  <a:pt x="2080" y="368"/>
                </a:lnTo>
                <a:lnTo>
                  <a:pt x="1993" y="379"/>
                </a:lnTo>
                <a:lnTo>
                  <a:pt x="1907" y="396"/>
                </a:lnTo>
                <a:lnTo>
                  <a:pt x="1823" y="420"/>
                </a:lnTo>
                <a:lnTo>
                  <a:pt x="1740" y="449"/>
                </a:lnTo>
                <a:lnTo>
                  <a:pt x="1659" y="485"/>
                </a:lnTo>
                <a:lnTo>
                  <a:pt x="1580" y="526"/>
                </a:lnTo>
                <a:lnTo>
                  <a:pt x="1503" y="572"/>
                </a:lnTo>
                <a:lnTo>
                  <a:pt x="1430" y="622"/>
                </a:lnTo>
                <a:lnTo>
                  <a:pt x="1359" y="676"/>
                </a:lnTo>
                <a:lnTo>
                  <a:pt x="1293" y="734"/>
                </a:lnTo>
                <a:lnTo>
                  <a:pt x="1228" y="796"/>
                </a:lnTo>
                <a:lnTo>
                  <a:pt x="1168" y="862"/>
                </a:lnTo>
                <a:lnTo>
                  <a:pt x="1113" y="929"/>
                </a:lnTo>
                <a:lnTo>
                  <a:pt x="1060" y="1000"/>
                </a:lnTo>
                <a:lnTo>
                  <a:pt x="1013" y="1072"/>
                </a:lnTo>
                <a:lnTo>
                  <a:pt x="971" y="1148"/>
                </a:lnTo>
                <a:lnTo>
                  <a:pt x="934" y="1223"/>
                </a:lnTo>
                <a:lnTo>
                  <a:pt x="902" y="1300"/>
                </a:lnTo>
                <a:lnTo>
                  <a:pt x="875" y="1378"/>
                </a:lnTo>
                <a:lnTo>
                  <a:pt x="854" y="1456"/>
                </a:lnTo>
                <a:lnTo>
                  <a:pt x="841" y="1516"/>
                </a:lnTo>
                <a:lnTo>
                  <a:pt x="830" y="1571"/>
                </a:lnTo>
                <a:lnTo>
                  <a:pt x="821" y="1622"/>
                </a:lnTo>
                <a:lnTo>
                  <a:pt x="814" y="1668"/>
                </a:lnTo>
                <a:lnTo>
                  <a:pt x="808" y="1712"/>
                </a:lnTo>
                <a:lnTo>
                  <a:pt x="804" y="1751"/>
                </a:lnTo>
                <a:lnTo>
                  <a:pt x="801" y="1788"/>
                </a:lnTo>
                <a:lnTo>
                  <a:pt x="799" y="1823"/>
                </a:lnTo>
                <a:lnTo>
                  <a:pt x="796" y="1856"/>
                </a:lnTo>
                <a:lnTo>
                  <a:pt x="794" y="1887"/>
                </a:lnTo>
                <a:lnTo>
                  <a:pt x="793" y="1918"/>
                </a:lnTo>
                <a:lnTo>
                  <a:pt x="791" y="1948"/>
                </a:lnTo>
                <a:lnTo>
                  <a:pt x="789" y="1979"/>
                </a:lnTo>
                <a:lnTo>
                  <a:pt x="785" y="2009"/>
                </a:lnTo>
                <a:lnTo>
                  <a:pt x="781" y="2041"/>
                </a:lnTo>
                <a:lnTo>
                  <a:pt x="776" y="2074"/>
                </a:lnTo>
                <a:lnTo>
                  <a:pt x="768" y="2109"/>
                </a:lnTo>
                <a:lnTo>
                  <a:pt x="759" y="2146"/>
                </a:lnTo>
                <a:lnTo>
                  <a:pt x="746" y="2189"/>
                </a:lnTo>
                <a:lnTo>
                  <a:pt x="729" y="2230"/>
                </a:lnTo>
                <a:lnTo>
                  <a:pt x="707" y="2265"/>
                </a:lnTo>
                <a:lnTo>
                  <a:pt x="683" y="2295"/>
                </a:lnTo>
                <a:lnTo>
                  <a:pt x="656" y="2319"/>
                </a:lnTo>
                <a:lnTo>
                  <a:pt x="626" y="2338"/>
                </a:lnTo>
                <a:lnTo>
                  <a:pt x="595" y="2349"/>
                </a:lnTo>
                <a:lnTo>
                  <a:pt x="563" y="2353"/>
                </a:lnTo>
                <a:lnTo>
                  <a:pt x="539" y="2351"/>
                </a:lnTo>
                <a:lnTo>
                  <a:pt x="513" y="2345"/>
                </a:lnTo>
                <a:lnTo>
                  <a:pt x="490" y="2336"/>
                </a:lnTo>
                <a:lnTo>
                  <a:pt x="508" y="2402"/>
                </a:lnTo>
                <a:lnTo>
                  <a:pt x="529" y="2467"/>
                </a:lnTo>
                <a:lnTo>
                  <a:pt x="552" y="2530"/>
                </a:lnTo>
                <a:lnTo>
                  <a:pt x="576" y="2592"/>
                </a:lnTo>
                <a:lnTo>
                  <a:pt x="603" y="2652"/>
                </a:lnTo>
                <a:lnTo>
                  <a:pt x="632" y="2710"/>
                </a:lnTo>
                <a:lnTo>
                  <a:pt x="663" y="2767"/>
                </a:lnTo>
                <a:lnTo>
                  <a:pt x="696" y="2820"/>
                </a:lnTo>
                <a:lnTo>
                  <a:pt x="732" y="2872"/>
                </a:lnTo>
                <a:lnTo>
                  <a:pt x="770" y="2920"/>
                </a:lnTo>
                <a:lnTo>
                  <a:pt x="811" y="2966"/>
                </a:lnTo>
                <a:lnTo>
                  <a:pt x="854" y="3010"/>
                </a:lnTo>
                <a:lnTo>
                  <a:pt x="900" y="3049"/>
                </a:lnTo>
                <a:lnTo>
                  <a:pt x="948" y="3086"/>
                </a:lnTo>
                <a:lnTo>
                  <a:pt x="999" y="3119"/>
                </a:lnTo>
                <a:lnTo>
                  <a:pt x="1053" y="3147"/>
                </a:lnTo>
                <a:lnTo>
                  <a:pt x="1109" y="3172"/>
                </a:lnTo>
                <a:lnTo>
                  <a:pt x="1169" y="3193"/>
                </a:lnTo>
                <a:lnTo>
                  <a:pt x="1232" y="3209"/>
                </a:lnTo>
                <a:lnTo>
                  <a:pt x="1298" y="3223"/>
                </a:lnTo>
                <a:lnTo>
                  <a:pt x="1367" y="3229"/>
                </a:lnTo>
                <a:lnTo>
                  <a:pt x="1439" y="3232"/>
                </a:lnTo>
                <a:lnTo>
                  <a:pt x="1519" y="3229"/>
                </a:lnTo>
                <a:lnTo>
                  <a:pt x="1596" y="3219"/>
                </a:lnTo>
                <a:lnTo>
                  <a:pt x="1672" y="3205"/>
                </a:lnTo>
                <a:lnTo>
                  <a:pt x="1745" y="3184"/>
                </a:lnTo>
                <a:lnTo>
                  <a:pt x="1817" y="3159"/>
                </a:lnTo>
                <a:lnTo>
                  <a:pt x="1887" y="3129"/>
                </a:lnTo>
                <a:lnTo>
                  <a:pt x="1954" y="3093"/>
                </a:lnTo>
                <a:lnTo>
                  <a:pt x="2019" y="3052"/>
                </a:lnTo>
                <a:lnTo>
                  <a:pt x="2081" y="3009"/>
                </a:lnTo>
                <a:lnTo>
                  <a:pt x="2143" y="2961"/>
                </a:lnTo>
                <a:lnTo>
                  <a:pt x="2200" y="2908"/>
                </a:lnTo>
                <a:lnTo>
                  <a:pt x="2256" y="2853"/>
                </a:lnTo>
                <a:lnTo>
                  <a:pt x="2309" y="2795"/>
                </a:lnTo>
                <a:lnTo>
                  <a:pt x="2361" y="2733"/>
                </a:lnTo>
                <a:lnTo>
                  <a:pt x="2410" y="2668"/>
                </a:lnTo>
                <a:lnTo>
                  <a:pt x="2456" y="2601"/>
                </a:lnTo>
                <a:lnTo>
                  <a:pt x="2499" y="2532"/>
                </a:lnTo>
                <a:lnTo>
                  <a:pt x="2541" y="2461"/>
                </a:lnTo>
                <a:lnTo>
                  <a:pt x="2579" y="2388"/>
                </a:lnTo>
                <a:lnTo>
                  <a:pt x="2615" y="2313"/>
                </a:lnTo>
                <a:lnTo>
                  <a:pt x="2649" y="2237"/>
                </a:lnTo>
                <a:lnTo>
                  <a:pt x="2679" y="2161"/>
                </a:lnTo>
                <a:lnTo>
                  <a:pt x="2708" y="2084"/>
                </a:lnTo>
                <a:lnTo>
                  <a:pt x="2733" y="2005"/>
                </a:lnTo>
                <a:lnTo>
                  <a:pt x="2756" y="1927"/>
                </a:lnTo>
                <a:lnTo>
                  <a:pt x="2775" y="1849"/>
                </a:lnTo>
                <a:lnTo>
                  <a:pt x="2795" y="1752"/>
                </a:lnTo>
                <a:lnTo>
                  <a:pt x="2812" y="1656"/>
                </a:lnTo>
                <a:lnTo>
                  <a:pt x="2824" y="1563"/>
                </a:lnTo>
                <a:lnTo>
                  <a:pt x="2834" y="1473"/>
                </a:lnTo>
                <a:lnTo>
                  <a:pt x="2840" y="1385"/>
                </a:lnTo>
                <a:lnTo>
                  <a:pt x="2841" y="1299"/>
                </a:lnTo>
                <a:lnTo>
                  <a:pt x="2840" y="1216"/>
                </a:lnTo>
                <a:lnTo>
                  <a:pt x="2834" y="1136"/>
                </a:lnTo>
                <a:lnTo>
                  <a:pt x="2825" y="1059"/>
                </a:lnTo>
                <a:lnTo>
                  <a:pt x="2812" y="985"/>
                </a:lnTo>
                <a:lnTo>
                  <a:pt x="2797" y="915"/>
                </a:lnTo>
                <a:lnTo>
                  <a:pt x="2777" y="849"/>
                </a:lnTo>
                <a:lnTo>
                  <a:pt x="2755" y="785"/>
                </a:lnTo>
                <a:lnTo>
                  <a:pt x="2728" y="727"/>
                </a:lnTo>
                <a:lnTo>
                  <a:pt x="2699" y="671"/>
                </a:lnTo>
                <a:lnTo>
                  <a:pt x="2666" y="620"/>
                </a:lnTo>
                <a:lnTo>
                  <a:pt x="2631" y="573"/>
                </a:lnTo>
                <a:lnTo>
                  <a:pt x="2592" y="531"/>
                </a:lnTo>
                <a:lnTo>
                  <a:pt x="2549" y="493"/>
                </a:lnTo>
                <a:lnTo>
                  <a:pt x="2505" y="459"/>
                </a:lnTo>
                <a:lnTo>
                  <a:pt x="2456" y="431"/>
                </a:lnTo>
                <a:lnTo>
                  <a:pt x="2404" y="407"/>
                </a:lnTo>
                <a:lnTo>
                  <a:pt x="2350" y="388"/>
                </a:lnTo>
                <a:lnTo>
                  <a:pt x="2293" y="375"/>
                </a:lnTo>
                <a:lnTo>
                  <a:pt x="2232" y="368"/>
                </a:lnTo>
                <a:lnTo>
                  <a:pt x="2169" y="364"/>
                </a:lnTo>
                <a:close/>
                <a:moveTo>
                  <a:pt x="2264" y="0"/>
                </a:moveTo>
                <a:lnTo>
                  <a:pt x="2345" y="2"/>
                </a:lnTo>
                <a:lnTo>
                  <a:pt x="2423" y="10"/>
                </a:lnTo>
                <a:lnTo>
                  <a:pt x="2496" y="21"/>
                </a:lnTo>
                <a:lnTo>
                  <a:pt x="2567" y="36"/>
                </a:lnTo>
                <a:lnTo>
                  <a:pt x="2633" y="56"/>
                </a:lnTo>
                <a:lnTo>
                  <a:pt x="2697" y="80"/>
                </a:lnTo>
                <a:lnTo>
                  <a:pt x="2758" y="107"/>
                </a:lnTo>
                <a:lnTo>
                  <a:pt x="2815" y="139"/>
                </a:lnTo>
                <a:lnTo>
                  <a:pt x="2868" y="173"/>
                </a:lnTo>
                <a:lnTo>
                  <a:pt x="2918" y="211"/>
                </a:lnTo>
                <a:lnTo>
                  <a:pt x="2965" y="252"/>
                </a:lnTo>
                <a:lnTo>
                  <a:pt x="3009" y="297"/>
                </a:lnTo>
                <a:lnTo>
                  <a:pt x="3050" y="344"/>
                </a:lnTo>
                <a:lnTo>
                  <a:pt x="3087" y="394"/>
                </a:lnTo>
                <a:lnTo>
                  <a:pt x="3122" y="447"/>
                </a:lnTo>
                <a:lnTo>
                  <a:pt x="3154" y="502"/>
                </a:lnTo>
                <a:lnTo>
                  <a:pt x="3183" y="560"/>
                </a:lnTo>
                <a:lnTo>
                  <a:pt x="3208" y="620"/>
                </a:lnTo>
                <a:lnTo>
                  <a:pt x="3231" y="681"/>
                </a:lnTo>
                <a:lnTo>
                  <a:pt x="3252" y="745"/>
                </a:lnTo>
                <a:lnTo>
                  <a:pt x="3268" y="811"/>
                </a:lnTo>
                <a:lnTo>
                  <a:pt x="3284" y="878"/>
                </a:lnTo>
                <a:lnTo>
                  <a:pt x="3296" y="946"/>
                </a:lnTo>
                <a:lnTo>
                  <a:pt x="3304" y="1017"/>
                </a:lnTo>
                <a:lnTo>
                  <a:pt x="3311" y="1088"/>
                </a:lnTo>
                <a:lnTo>
                  <a:pt x="3314" y="1160"/>
                </a:lnTo>
                <a:lnTo>
                  <a:pt x="3315" y="1233"/>
                </a:lnTo>
                <a:lnTo>
                  <a:pt x="3313" y="1340"/>
                </a:lnTo>
                <a:lnTo>
                  <a:pt x="3305" y="1448"/>
                </a:lnTo>
                <a:lnTo>
                  <a:pt x="3292" y="1557"/>
                </a:lnTo>
                <a:lnTo>
                  <a:pt x="3274" y="1666"/>
                </a:lnTo>
                <a:lnTo>
                  <a:pt x="3250" y="1776"/>
                </a:lnTo>
                <a:lnTo>
                  <a:pt x="3221" y="1894"/>
                </a:lnTo>
                <a:lnTo>
                  <a:pt x="3188" y="2008"/>
                </a:lnTo>
                <a:lnTo>
                  <a:pt x="3151" y="2120"/>
                </a:lnTo>
                <a:lnTo>
                  <a:pt x="3109" y="2229"/>
                </a:lnTo>
                <a:lnTo>
                  <a:pt x="3064" y="2335"/>
                </a:lnTo>
                <a:lnTo>
                  <a:pt x="3015" y="2436"/>
                </a:lnTo>
                <a:lnTo>
                  <a:pt x="2963" y="2535"/>
                </a:lnTo>
                <a:lnTo>
                  <a:pt x="2906" y="2630"/>
                </a:lnTo>
                <a:lnTo>
                  <a:pt x="2846" y="2721"/>
                </a:lnTo>
                <a:lnTo>
                  <a:pt x="2783" y="2808"/>
                </a:lnTo>
                <a:lnTo>
                  <a:pt x="2716" y="2891"/>
                </a:lnTo>
                <a:lnTo>
                  <a:pt x="2647" y="2971"/>
                </a:lnTo>
                <a:lnTo>
                  <a:pt x="2573" y="3045"/>
                </a:lnTo>
                <a:lnTo>
                  <a:pt x="2497" y="3115"/>
                </a:lnTo>
                <a:lnTo>
                  <a:pt x="2417" y="3179"/>
                </a:lnTo>
                <a:lnTo>
                  <a:pt x="2336" y="3239"/>
                </a:lnTo>
                <a:lnTo>
                  <a:pt x="2251" y="3295"/>
                </a:lnTo>
                <a:lnTo>
                  <a:pt x="2162" y="3345"/>
                </a:lnTo>
                <a:lnTo>
                  <a:pt x="2072" y="3389"/>
                </a:lnTo>
                <a:lnTo>
                  <a:pt x="1978" y="3428"/>
                </a:lnTo>
                <a:lnTo>
                  <a:pt x="1882" y="3461"/>
                </a:lnTo>
                <a:lnTo>
                  <a:pt x="1784" y="3490"/>
                </a:lnTo>
                <a:lnTo>
                  <a:pt x="1682" y="3512"/>
                </a:lnTo>
                <a:lnTo>
                  <a:pt x="1579" y="3527"/>
                </a:lnTo>
                <a:lnTo>
                  <a:pt x="1474" y="3537"/>
                </a:lnTo>
                <a:lnTo>
                  <a:pt x="1366" y="3540"/>
                </a:lnTo>
                <a:lnTo>
                  <a:pt x="1277" y="3538"/>
                </a:lnTo>
                <a:lnTo>
                  <a:pt x="1192" y="3530"/>
                </a:lnTo>
                <a:lnTo>
                  <a:pt x="1112" y="3519"/>
                </a:lnTo>
                <a:lnTo>
                  <a:pt x="1034" y="3503"/>
                </a:lnTo>
                <a:lnTo>
                  <a:pt x="960" y="3482"/>
                </a:lnTo>
                <a:lnTo>
                  <a:pt x="889" y="3458"/>
                </a:lnTo>
                <a:lnTo>
                  <a:pt x="821" y="3430"/>
                </a:lnTo>
                <a:lnTo>
                  <a:pt x="757" y="3398"/>
                </a:lnTo>
                <a:lnTo>
                  <a:pt x="696" y="3362"/>
                </a:lnTo>
                <a:lnTo>
                  <a:pt x="638" y="3324"/>
                </a:lnTo>
                <a:lnTo>
                  <a:pt x="584" y="3283"/>
                </a:lnTo>
                <a:lnTo>
                  <a:pt x="531" y="3238"/>
                </a:lnTo>
                <a:lnTo>
                  <a:pt x="482" y="3190"/>
                </a:lnTo>
                <a:lnTo>
                  <a:pt x="435" y="3140"/>
                </a:lnTo>
                <a:lnTo>
                  <a:pt x="393" y="3087"/>
                </a:lnTo>
                <a:lnTo>
                  <a:pt x="351" y="3032"/>
                </a:lnTo>
                <a:lnTo>
                  <a:pt x="313" y="2975"/>
                </a:lnTo>
                <a:lnTo>
                  <a:pt x="277" y="2916"/>
                </a:lnTo>
                <a:lnTo>
                  <a:pt x="244" y="2855"/>
                </a:lnTo>
                <a:lnTo>
                  <a:pt x="214" y="2793"/>
                </a:lnTo>
                <a:lnTo>
                  <a:pt x="185" y="2728"/>
                </a:lnTo>
                <a:lnTo>
                  <a:pt x="159" y="2663"/>
                </a:lnTo>
                <a:lnTo>
                  <a:pt x="135" y="2597"/>
                </a:lnTo>
                <a:lnTo>
                  <a:pt x="113" y="2530"/>
                </a:lnTo>
                <a:lnTo>
                  <a:pt x="95" y="2462"/>
                </a:lnTo>
                <a:lnTo>
                  <a:pt x="76" y="2395"/>
                </a:lnTo>
                <a:lnTo>
                  <a:pt x="61" y="2326"/>
                </a:lnTo>
                <a:lnTo>
                  <a:pt x="48" y="2257"/>
                </a:lnTo>
                <a:lnTo>
                  <a:pt x="36" y="2187"/>
                </a:lnTo>
                <a:lnTo>
                  <a:pt x="26" y="2119"/>
                </a:lnTo>
                <a:lnTo>
                  <a:pt x="17" y="2051"/>
                </a:lnTo>
                <a:lnTo>
                  <a:pt x="11" y="1983"/>
                </a:lnTo>
                <a:lnTo>
                  <a:pt x="7" y="1916"/>
                </a:lnTo>
                <a:lnTo>
                  <a:pt x="2" y="1849"/>
                </a:lnTo>
                <a:lnTo>
                  <a:pt x="1" y="1784"/>
                </a:lnTo>
                <a:lnTo>
                  <a:pt x="0" y="1719"/>
                </a:lnTo>
                <a:lnTo>
                  <a:pt x="1" y="1634"/>
                </a:lnTo>
                <a:lnTo>
                  <a:pt x="5" y="1552"/>
                </a:lnTo>
                <a:lnTo>
                  <a:pt x="11" y="1473"/>
                </a:lnTo>
                <a:lnTo>
                  <a:pt x="19" y="1396"/>
                </a:lnTo>
                <a:lnTo>
                  <a:pt x="28" y="1325"/>
                </a:lnTo>
                <a:lnTo>
                  <a:pt x="39" y="1260"/>
                </a:lnTo>
                <a:lnTo>
                  <a:pt x="51" y="1199"/>
                </a:lnTo>
                <a:lnTo>
                  <a:pt x="60" y="1163"/>
                </a:lnTo>
                <a:lnTo>
                  <a:pt x="70" y="1127"/>
                </a:lnTo>
                <a:lnTo>
                  <a:pt x="82" y="1092"/>
                </a:lnTo>
                <a:lnTo>
                  <a:pt x="96" y="1058"/>
                </a:lnTo>
                <a:lnTo>
                  <a:pt x="111" y="1025"/>
                </a:lnTo>
                <a:lnTo>
                  <a:pt x="130" y="994"/>
                </a:lnTo>
                <a:lnTo>
                  <a:pt x="149" y="965"/>
                </a:lnTo>
                <a:lnTo>
                  <a:pt x="172" y="939"/>
                </a:lnTo>
                <a:lnTo>
                  <a:pt x="196" y="915"/>
                </a:lnTo>
                <a:lnTo>
                  <a:pt x="224" y="896"/>
                </a:lnTo>
                <a:lnTo>
                  <a:pt x="253" y="879"/>
                </a:lnTo>
                <a:lnTo>
                  <a:pt x="286" y="867"/>
                </a:lnTo>
                <a:lnTo>
                  <a:pt x="320" y="860"/>
                </a:lnTo>
                <a:lnTo>
                  <a:pt x="358" y="857"/>
                </a:lnTo>
                <a:lnTo>
                  <a:pt x="380" y="857"/>
                </a:lnTo>
                <a:lnTo>
                  <a:pt x="400" y="859"/>
                </a:lnTo>
                <a:lnTo>
                  <a:pt x="419" y="861"/>
                </a:lnTo>
                <a:lnTo>
                  <a:pt x="436" y="865"/>
                </a:lnTo>
                <a:lnTo>
                  <a:pt x="452" y="871"/>
                </a:lnTo>
                <a:lnTo>
                  <a:pt x="465" y="878"/>
                </a:lnTo>
                <a:lnTo>
                  <a:pt x="473" y="889"/>
                </a:lnTo>
                <a:lnTo>
                  <a:pt x="480" y="902"/>
                </a:lnTo>
                <a:lnTo>
                  <a:pt x="482" y="919"/>
                </a:lnTo>
                <a:lnTo>
                  <a:pt x="479" y="986"/>
                </a:lnTo>
                <a:lnTo>
                  <a:pt x="471" y="1056"/>
                </a:lnTo>
                <a:lnTo>
                  <a:pt x="460" y="1126"/>
                </a:lnTo>
                <a:lnTo>
                  <a:pt x="448" y="1198"/>
                </a:lnTo>
                <a:lnTo>
                  <a:pt x="435" y="1272"/>
                </a:lnTo>
                <a:lnTo>
                  <a:pt x="423" y="1348"/>
                </a:lnTo>
                <a:lnTo>
                  <a:pt x="415" y="1426"/>
                </a:lnTo>
                <a:lnTo>
                  <a:pt x="409" y="1507"/>
                </a:lnTo>
                <a:lnTo>
                  <a:pt x="445" y="1361"/>
                </a:lnTo>
                <a:lnTo>
                  <a:pt x="472" y="1264"/>
                </a:lnTo>
                <a:lnTo>
                  <a:pt x="506" y="1168"/>
                </a:lnTo>
                <a:lnTo>
                  <a:pt x="548" y="1073"/>
                </a:lnTo>
                <a:lnTo>
                  <a:pt x="596" y="981"/>
                </a:lnTo>
                <a:lnTo>
                  <a:pt x="650" y="890"/>
                </a:lnTo>
                <a:lnTo>
                  <a:pt x="711" y="803"/>
                </a:lnTo>
                <a:lnTo>
                  <a:pt x="778" y="718"/>
                </a:lnTo>
                <a:lnTo>
                  <a:pt x="851" y="636"/>
                </a:lnTo>
                <a:lnTo>
                  <a:pt x="928" y="557"/>
                </a:lnTo>
                <a:lnTo>
                  <a:pt x="1010" y="482"/>
                </a:lnTo>
                <a:lnTo>
                  <a:pt x="1097" y="412"/>
                </a:lnTo>
                <a:lnTo>
                  <a:pt x="1189" y="346"/>
                </a:lnTo>
                <a:lnTo>
                  <a:pt x="1284" y="285"/>
                </a:lnTo>
                <a:lnTo>
                  <a:pt x="1382" y="228"/>
                </a:lnTo>
                <a:lnTo>
                  <a:pt x="1485" y="178"/>
                </a:lnTo>
                <a:lnTo>
                  <a:pt x="1589" y="132"/>
                </a:lnTo>
                <a:lnTo>
                  <a:pt x="1697" y="94"/>
                </a:lnTo>
                <a:lnTo>
                  <a:pt x="1808" y="61"/>
                </a:lnTo>
                <a:lnTo>
                  <a:pt x="1919" y="35"/>
                </a:lnTo>
                <a:lnTo>
                  <a:pt x="2032" y="16"/>
                </a:lnTo>
                <a:lnTo>
                  <a:pt x="2148" y="4"/>
                </a:lnTo>
                <a:lnTo>
                  <a:pt x="2264" y="0"/>
                </a:lnTo>
                <a:close/>
              </a:path>
            </a:pathLst>
          </a:custGeom>
          <a:solidFill>
            <a:srgbClr val="4C4C4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620801"/>
              </a:solidFill>
            </a:endParaRPr>
          </a:p>
        </p:txBody>
      </p:sp>
      <p:sp>
        <p:nvSpPr>
          <p:cNvPr id="57" name="Freeform 21"/>
          <p:cNvSpPr>
            <a:spLocks/>
          </p:cNvSpPr>
          <p:nvPr/>
        </p:nvSpPr>
        <p:spPr bwMode="auto">
          <a:xfrm>
            <a:off x="4088571" y="2617804"/>
            <a:ext cx="212010" cy="171655"/>
          </a:xfrm>
          <a:custGeom>
            <a:avLst/>
            <a:gdLst>
              <a:gd name="T0" fmla="*/ 2147483647 w 236"/>
              <a:gd name="T1" fmla="*/ 2147483647 h 300"/>
              <a:gd name="T2" fmla="*/ 2147483647 w 236"/>
              <a:gd name="T3" fmla="*/ 2147483647 h 300"/>
              <a:gd name="T4" fmla="*/ 2147483647 w 236"/>
              <a:gd name="T5" fmla="*/ 2147483647 h 300"/>
              <a:gd name="T6" fmla="*/ 2147483647 w 236"/>
              <a:gd name="T7" fmla="*/ 2147483647 h 300"/>
              <a:gd name="T8" fmla="*/ 2147483647 w 236"/>
              <a:gd name="T9" fmla="*/ 2147483647 h 300"/>
              <a:gd name="T10" fmla="*/ 2147483647 w 236"/>
              <a:gd name="T11" fmla="*/ 2147483647 h 300"/>
              <a:gd name="T12" fmla="*/ 2147483647 w 236"/>
              <a:gd name="T13" fmla="*/ 2147483647 h 300"/>
              <a:gd name="T14" fmla="*/ 2147483647 w 236"/>
              <a:gd name="T15" fmla="*/ 2147483647 h 300"/>
              <a:gd name="T16" fmla="*/ 2147483647 w 236"/>
              <a:gd name="T17" fmla="*/ 2147483647 h 300"/>
              <a:gd name="T18" fmla="*/ 2147483647 w 236"/>
              <a:gd name="T19" fmla="*/ 2147483647 h 300"/>
              <a:gd name="T20" fmla="*/ 2147483647 w 236"/>
              <a:gd name="T21" fmla="*/ 2147483647 h 300"/>
              <a:gd name="T22" fmla="*/ 2147483647 w 236"/>
              <a:gd name="T23" fmla="*/ 2147483647 h 300"/>
              <a:gd name="T24" fmla="*/ 2147483647 w 236"/>
              <a:gd name="T25" fmla="*/ 2147483647 h 300"/>
              <a:gd name="T26" fmla="*/ 2147483647 w 236"/>
              <a:gd name="T27" fmla="*/ 2147483647 h 300"/>
              <a:gd name="T28" fmla="*/ 2147483647 w 236"/>
              <a:gd name="T29" fmla="*/ 2147483647 h 300"/>
              <a:gd name="T30" fmla="*/ 2147483647 w 236"/>
              <a:gd name="T31" fmla="*/ 2147483647 h 300"/>
              <a:gd name="T32" fmla="*/ 2147483647 w 236"/>
              <a:gd name="T33" fmla="*/ 2147483647 h 300"/>
              <a:gd name="T34" fmla="*/ 2147483647 w 236"/>
              <a:gd name="T35" fmla="*/ 2147483647 h 300"/>
              <a:gd name="T36" fmla="*/ 2147483647 w 236"/>
              <a:gd name="T37" fmla="*/ 2147483647 h 300"/>
              <a:gd name="T38" fmla="*/ 2147483647 w 236"/>
              <a:gd name="T39" fmla="*/ 2147483647 h 300"/>
              <a:gd name="T40" fmla="*/ 2147483647 w 236"/>
              <a:gd name="T41" fmla="*/ 2147483647 h 300"/>
              <a:gd name="T42" fmla="*/ 2147483647 w 236"/>
              <a:gd name="T43" fmla="*/ 2147483647 h 300"/>
              <a:gd name="T44" fmla="*/ 2147483647 w 236"/>
              <a:gd name="T45" fmla="*/ 2147483647 h 300"/>
              <a:gd name="T46" fmla="*/ 2147483647 w 236"/>
              <a:gd name="T47" fmla="*/ 2147483647 h 300"/>
              <a:gd name="T48" fmla="*/ 2147483647 w 236"/>
              <a:gd name="T49" fmla="*/ 2147483647 h 300"/>
              <a:gd name="T50" fmla="*/ 2147483647 w 236"/>
              <a:gd name="T51" fmla="*/ 2147483647 h 300"/>
              <a:gd name="T52" fmla="*/ 0 w 236"/>
              <a:gd name="T53" fmla="*/ 2147483647 h 300"/>
              <a:gd name="T54" fmla="*/ 2147483647 w 236"/>
              <a:gd name="T55" fmla="*/ 2147483647 h 300"/>
              <a:gd name="T56" fmla="*/ 2147483647 w 236"/>
              <a:gd name="T57" fmla="*/ 2147483647 h 300"/>
              <a:gd name="T58" fmla="*/ 2147483647 w 236"/>
              <a:gd name="T59" fmla="*/ 2147483647 h 300"/>
              <a:gd name="T60" fmla="*/ 2147483647 w 236"/>
              <a:gd name="T61" fmla="*/ 2147483647 h 300"/>
              <a:gd name="T62" fmla="*/ 2147483647 w 236"/>
              <a:gd name="T63" fmla="*/ 2147483647 h 300"/>
              <a:gd name="T64" fmla="*/ 2147483647 w 236"/>
              <a:gd name="T65" fmla="*/ 2147483647 h 300"/>
              <a:gd name="T66" fmla="*/ 2147483647 w 236"/>
              <a:gd name="T67" fmla="*/ 2147483647 h 300"/>
              <a:gd name="T68" fmla="*/ 2147483647 w 236"/>
              <a:gd name="T69" fmla="*/ 2147483647 h 300"/>
              <a:gd name="T70" fmla="*/ 2147483647 w 236"/>
              <a:gd name="T71" fmla="*/ 2147483647 h 300"/>
              <a:gd name="T72" fmla="*/ 2147483647 w 236"/>
              <a:gd name="T73" fmla="*/ 2147483647 h 300"/>
              <a:gd name="T74" fmla="*/ 2147483647 w 236"/>
              <a:gd name="T75" fmla="*/ 2147483647 h 300"/>
              <a:gd name="T76" fmla="*/ 2147483647 w 236"/>
              <a:gd name="T77" fmla="*/ 2147483647 h 300"/>
              <a:gd name="T78" fmla="*/ 2147483647 w 236"/>
              <a:gd name="T79" fmla="*/ 2147483647 h 300"/>
              <a:gd name="T80" fmla="*/ 2147483647 w 236"/>
              <a:gd name="T81" fmla="*/ 2147483647 h 300"/>
              <a:gd name="T82" fmla="*/ 2147483647 w 236"/>
              <a:gd name="T83" fmla="*/ 2147483647 h 300"/>
              <a:gd name="T84" fmla="*/ 2147483647 w 236"/>
              <a:gd name="T85" fmla="*/ 2147483647 h 300"/>
              <a:gd name="T86" fmla="*/ 2147483647 w 236"/>
              <a:gd name="T87" fmla="*/ 2147483647 h 300"/>
              <a:gd name="T88" fmla="*/ 2147483647 w 236"/>
              <a:gd name="T89" fmla="*/ 2147483647 h 300"/>
              <a:gd name="T90" fmla="*/ 2147483647 w 236"/>
              <a:gd name="T91" fmla="*/ 2147483647 h 300"/>
              <a:gd name="T92" fmla="*/ 2147483647 w 236"/>
              <a:gd name="T93" fmla="*/ 2147483647 h 300"/>
              <a:gd name="T94" fmla="*/ 2147483647 w 236"/>
              <a:gd name="T95" fmla="*/ 2147483647 h 300"/>
              <a:gd name="T96" fmla="*/ 2147483647 w 236"/>
              <a:gd name="T97" fmla="*/ 2147483647 h 300"/>
              <a:gd name="T98" fmla="*/ 2147483647 w 236"/>
              <a:gd name="T99" fmla="*/ 0 h 3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36" h="300">
                <a:moveTo>
                  <a:pt x="144" y="0"/>
                </a:moveTo>
                <a:lnTo>
                  <a:pt x="158" y="1"/>
                </a:lnTo>
                <a:lnTo>
                  <a:pt x="169" y="7"/>
                </a:lnTo>
                <a:lnTo>
                  <a:pt x="176" y="15"/>
                </a:lnTo>
                <a:lnTo>
                  <a:pt x="180" y="25"/>
                </a:lnTo>
                <a:lnTo>
                  <a:pt x="183" y="37"/>
                </a:lnTo>
                <a:lnTo>
                  <a:pt x="180" y="54"/>
                </a:lnTo>
                <a:lnTo>
                  <a:pt x="172" y="73"/>
                </a:lnTo>
                <a:lnTo>
                  <a:pt x="162" y="93"/>
                </a:lnTo>
                <a:lnTo>
                  <a:pt x="150" y="114"/>
                </a:lnTo>
                <a:lnTo>
                  <a:pt x="134" y="137"/>
                </a:lnTo>
                <a:lnTo>
                  <a:pt x="118" y="158"/>
                </a:lnTo>
                <a:lnTo>
                  <a:pt x="101" y="178"/>
                </a:lnTo>
                <a:lnTo>
                  <a:pt x="86" y="197"/>
                </a:lnTo>
                <a:lnTo>
                  <a:pt x="71" y="215"/>
                </a:lnTo>
                <a:lnTo>
                  <a:pt x="59" y="230"/>
                </a:lnTo>
                <a:lnTo>
                  <a:pt x="49" y="242"/>
                </a:lnTo>
                <a:lnTo>
                  <a:pt x="44" y="251"/>
                </a:lnTo>
                <a:lnTo>
                  <a:pt x="43" y="254"/>
                </a:lnTo>
                <a:lnTo>
                  <a:pt x="41" y="256"/>
                </a:lnTo>
                <a:lnTo>
                  <a:pt x="41" y="259"/>
                </a:lnTo>
                <a:lnTo>
                  <a:pt x="40" y="261"/>
                </a:lnTo>
                <a:lnTo>
                  <a:pt x="44" y="267"/>
                </a:lnTo>
                <a:lnTo>
                  <a:pt x="52" y="272"/>
                </a:lnTo>
                <a:lnTo>
                  <a:pt x="63" y="275"/>
                </a:lnTo>
                <a:lnTo>
                  <a:pt x="76" y="275"/>
                </a:lnTo>
                <a:lnTo>
                  <a:pt x="113" y="272"/>
                </a:lnTo>
                <a:lnTo>
                  <a:pt x="150" y="265"/>
                </a:lnTo>
                <a:lnTo>
                  <a:pt x="188" y="257"/>
                </a:lnTo>
                <a:lnTo>
                  <a:pt x="227" y="255"/>
                </a:lnTo>
                <a:lnTo>
                  <a:pt x="231" y="255"/>
                </a:lnTo>
                <a:lnTo>
                  <a:pt x="233" y="255"/>
                </a:lnTo>
                <a:lnTo>
                  <a:pt x="235" y="256"/>
                </a:lnTo>
                <a:lnTo>
                  <a:pt x="236" y="259"/>
                </a:lnTo>
                <a:lnTo>
                  <a:pt x="232" y="267"/>
                </a:lnTo>
                <a:lnTo>
                  <a:pt x="226" y="274"/>
                </a:lnTo>
                <a:lnTo>
                  <a:pt x="217" y="278"/>
                </a:lnTo>
                <a:lnTo>
                  <a:pt x="211" y="280"/>
                </a:lnTo>
                <a:lnTo>
                  <a:pt x="205" y="281"/>
                </a:lnTo>
                <a:lnTo>
                  <a:pt x="202" y="283"/>
                </a:lnTo>
                <a:lnTo>
                  <a:pt x="191" y="285"/>
                </a:lnTo>
                <a:lnTo>
                  <a:pt x="177" y="288"/>
                </a:lnTo>
                <a:lnTo>
                  <a:pt x="160" y="291"/>
                </a:lnTo>
                <a:lnTo>
                  <a:pt x="138" y="295"/>
                </a:lnTo>
                <a:lnTo>
                  <a:pt x="115" y="298"/>
                </a:lnTo>
                <a:lnTo>
                  <a:pt x="91" y="300"/>
                </a:lnTo>
                <a:lnTo>
                  <a:pt x="67" y="300"/>
                </a:lnTo>
                <a:lnTo>
                  <a:pt x="49" y="300"/>
                </a:lnTo>
                <a:lnTo>
                  <a:pt x="33" y="298"/>
                </a:lnTo>
                <a:lnTo>
                  <a:pt x="20" y="295"/>
                </a:lnTo>
                <a:lnTo>
                  <a:pt x="8" y="289"/>
                </a:lnTo>
                <a:lnTo>
                  <a:pt x="2" y="283"/>
                </a:lnTo>
                <a:lnTo>
                  <a:pt x="0" y="272"/>
                </a:lnTo>
                <a:lnTo>
                  <a:pt x="0" y="270"/>
                </a:lnTo>
                <a:lnTo>
                  <a:pt x="1" y="267"/>
                </a:lnTo>
                <a:lnTo>
                  <a:pt x="3" y="259"/>
                </a:lnTo>
                <a:lnTo>
                  <a:pt x="8" y="249"/>
                </a:lnTo>
                <a:lnTo>
                  <a:pt x="16" y="237"/>
                </a:lnTo>
                <a:lnTo>
                  <a:pt x="19" y="235"/>
                </a:lnTo>
                <a:lnTo>
                  <a:pt x="25" y="227"/>
                </a:lnTo>
                <a:lnTo>
                  <a:pt x="35" y="216"/>
                </a:lnTo>
                <a:lnTo>
                  <a:pt x="47" y="203"/>
                </a:lnTo>
                <a:lnTo>
                  <a:pt x="61" y="187"/>
                </a:lnTo>
                <a:lnTo>
                  <a:pt x="75" y="169"/>
                </a:lnTo>
                <a:lnTo>
                  <a:pt x="90" y="151"/>
                </a:lnTo>
                <a:lnTo>
                  <a:pt x="104" y="132"/>
                </a:lnTo>
                <a:lnTo>
                  <a:pt x="116" y="113"/>
                </a:lnTo>
                <a:lnTo>
                  <a:pt x="128" y="95"/>
                </a:lnTo>
                <a:lnTo>
                  <a:pt x="137" y="79"/>
                </a:lnTo>
                <a:lnTo>
                  <a:pt x="143" y="65"/>
                </a:lnTo>
                <a:lnTo>
                  <a:pt x="144" y="54"/>
                </a:lnTo>
                <a:lnTo>
                  <a:pt x="144" y="49"/>
                </a:lnTo>
                <a:lnTo>
                  <a:pt x="143" y="45"/>
                </a:lnTo>
                <a:lnTo>
                  <a:pt x="141" y="42"/>
                </a:lnTo>
                <a:lnTo>
                  <a:pt x="137" y="40"/>
                </a:lnTo>
                <a:lnTo>
                  <a:pt x="133" y="39"/>
                </a:lnTo>
                <a:lnTo>
                  <a:pt x="127" y="39"/>
                </a:lnTo>
                <a:lnTo>
                  <a:pt x="111" y="40"/>
                </a:lnTo>
                <a:lnTo>
                  <a:pt x="94" y="41"/>
                </a:lnTo>
                <a:lnTo>
                  <a:pt x="76" y="44"/>
                </a:lnTo>
                <a:lnTo>
                  <a:pt x="61" y="46"/>
                </a:lnTo>
                <a:lnTo>
                  <a:pt x="47" y="49"/>
                </a:lnTo>
                <a:lnTo>
                  <a:pt x="39" y="50"/>
                </a:lnTo>
                <a:lnTo>
                  <a:pt x="31" y="51"/>
                </a:lnTo>
                <a:lnTo>
                  <a:pt x="26" y="51"/>
                </a:lnTo>
                <a:lnTo>
                  <a:pt x="22" y="51"/>
                </a:lnTo>
                <a:lnTo>
                  <a:pt x="19" y="51"/>
                </a:lnTo>
                <a:lnTo>
                  <a:pt x="15" y="51"/>
                </a:lnTo>
                <a:lnTo>
                  <a:pt x="14" y="50"/>
                </a:lnTo>
                <a:lnTo>
                  <a:pt x="14" y="49"/>
                </a:lnTo>
                <a:lnTo>
                  <a:pt x="12" y="46"/>
                </a:lnTo>
                <a:lnTo>
                  <a:pt x="16" y="36"/>
                </a:lnTo>
                <a:lnTo>
                  <a:pt x="26" y="26"/>
                </a:lnTo>
                <a:lnTo>
                  <a:pt x="41" y="19"/>
                </a:lnTo>
                <a:lnTo>
                  <a:pt x="59" y="12"/>
                </a:lnTo>
                <a:lnTo>
                  <a:pt x="78" y="7"/>
                </a:lnTo>
                <a:lnTo>
                  <a:pt x="99" y="4"/>
                </a:lnTo>
                <a:lnTo>
                  <a:pt x="116" y="1"/>
                </a:lnTo>
                <a:lnTo>
                  <a:pt x="133" y="0"/>
                </a:lnTo>
                <a:lnTo>
                  <a:pt x="144" y="0"/>
                </a:lnTo>
                <a:close/>
              </a:path>
            </a:pathLst>
          </a:custGeom>
          <a:solidFill>
            <a:schemeClr val="bg1"/>
          </a:solidFill>
          <a:ln w="0">
            <a:noFill/>
            <a:prstDash val="solid"/>
            <a:round/>
            <a:headEnd/>
            <a:tailEnd/>
          </a:ln>
        </p:spPr>
        <p:txBody>
          <a:bodyPr/>
          <a:lstStyle/>
          <a:p>
            <a:endParaRPr lang="en-GB">
              <a:solidFill>
                <a:srgbClr val="C41002">
                  <a:lumMod val="50000"/>
                </a:srgbClr>
              </a:solidFill>
            </a:endParaRPr>
          </a:p>
        </p:txBody>
      </p:sp>
      <p:sp>
        <p:nvSpPr>
          <p:cNvPr id="58" name="Freeform 58"/>
          <p:cNvSpPr>
            <a:spLocks noEditPoints="1"/>
          </p:cNvSpPr>
          <p:nvPr/>
        </p:nvSpPr>
        <p:spPr bwMode="auto">
          <a:xfrm>
            <a:off x="3969690" y="1789070"/>
            <a:ext cx="410087" cy="402147"/>
          </a:xfrm>
          <a:custGeom>
            <a:avLst/>
            <a:gdLst>
              <a:gd name="T0" fmla="*/ 1823 w 3315"/>
              <a:gd name="T1" fmla="*/ 420 h 3540"/>
              <a:gd name="T2" fmla="*/ 1430 w 3315"/>
              <a:gd name="T3" fmla="*/ 622 h 3540"/>
              <a:gd name="T4" fmla="*/ 1113 w 3315"/>
              <a:gd name="T5" fmla="*/ 929 h 3540"/>
              <a:gd name="T6" fmla="*/ 902 w 3315"/>
              <a:gd name="T7" fmla="*/ 1300 h 3540"/>
              <a:gd name="T8" fmla="*/ 821 w 3315"/>
              <a:gd name="T9" fmla="*/ 1622 h 3540"/>
              <a:gd name="T10" fmla="*/ 799 w 3315"/>
              <a:gd name="T11" fmla="*/ 1823 h 3540"/>
              <a:gd name="T12" fmla="*/ 789 w 3315"/>
              <a:gd name="T13" fmla="*/ 1979 h 3540"/>
              <a:gd name="T14" fmla="*/ 759 w 3315"/>
              <a:gd name="T15" fmla="*/ 2146 h 3540"/>
              <a:gd name="T16" fmla="*/ 656 w 3315"/>
              <a:gd name="T17" fmla="*/ 2319 h 3540"/>
              <a:gd name="T18" fmla="*/ 513 w 3315"/>
              <a:gd name="T19" fmla="*/ 2345 h 3540"/>
              <a:gd name="T20" fmla="*/ 576 w 3315"/>
              <a:gd name="T21" fmla="*/ 2592 h 3540"/>
              <a:gd name="T22" fmla="*/ 732 w 3315"/>
              <a:gd name="T23" fmla="*/ 2872 h 3540"/>
              <a:gd name="T24" fmla="*/ 948 w 3315"/>
              <a:gd name="T25" fmla="*/ 3086 h 3540"/>
              <a:gd name="T26" fmla="*/ 1232 w 3315"/>
              <a:gd name="T27" fmla="*/ 3209 h 3540"/>
              <a:gd name="T28" fmla="*/ 1596 w 3315"/>
              <a:gd name="T29" fmla="*/ 3219 h 3540"/>
              <a:gd name="T30" fmla="*/ 1954 w 3315"/>
              <a:gd name="T31" fmla="*/ 3093 h 3540"/>
              <a:gd name="T32" fmla="*/ 2256 w 3315"/>
              <a:gd name="T33" fmla="*/ 2853 h 3540"/>
              <a:gd name="T34" fmla="*/ 2499 w 3315"/>
              <a:gd name="T35" fmla="*/ 2532 h 3540"/>
              <a:gd name="T36" fmla="*/ 2679 w 3315"/>
              <a:gd name="T37" fmla="*/ 2161 h 3540"/>
              <a:gd name="T38" fmla="*/ 2795 w 3315"/>
              <a:gd name="T39" fmla="*/ 1752 h 3540"/>
              <a:gd name="T40" fmla="*/ 2841 w 3315"/>
              <a:gd name="T41" fmla="*/ 1299 h 3540"/>
              <a:gd name="T42" fmla="*/ 2797 w 3315"/>
              <a:gd name="T43" fmla="*/ 915 h 3540"/>
              <a:gd name="T44" fmla="*/ 2666 w 3315"/>
              <a:gd name="T45" fmla="*/ 620 h 3540"/>
              <a:gd name="T46" fmla="*/ 2456 w 3315"/>
              <a:gd name="T47" fmla="*/ 431 h 3540"/>
              <a:gd name="T48" fmla="*/ 2169 w 3315"/>
              <a:gd name="T49" fmla="*/ 364 h 3540"/>
              <a:gd name="T50" fmla="*/ 2567 w 3315"/>
              <a:gd name="T51" fmla="*/ 36 h 3540"/>
              <a:gd name="T52" fmla="*/ 2868 w 3315"/>
              <a:gd name="T53" fmla="*/ 173 h 3540"/>
              <a:gd name="T54" fmla="*/ 3087 w 3315"/>
              <a:gd name="T55" fmla="*/ 394 h 3540"/>
              <a:gd name="T56" fmla="*/ 3231 w 3315"/>
              <a:gd name="T57" fmla="*/ 681 h 3540"/>
              <a:gd name="T58" fmla="*/ 3304 w 3315"/>
              <a:gd name="T59" fmla="*/ 1017 h 3540"/>
              <a:gd name="T60" fmla="*/ 3305 w 3315"/>
              <a:gd name="T61" fmla="*/ 1448 h 3540"/>
              <a:gd name="T62" fmla="*/ 3188 w 3315"/>
              <a:gd name="T63" fmla="*/ 2008 h 3540"/>
              <a:gd name="T64" fmla="*/ 2963 w 3315"/>
              <a:gd name="T65" fmla="*/ 2535 h 3540"/>
              <a:gd name="T66" fmla="*/ 2647 w 3315"/>
              <a:gd name="T67" fmla="*/ 2971 h 3540"/>
              <a:gd name="T68" fmla="*/ 2251 w 3315"/>
              <a:gd name="T69" fmla="*/ 3295 h 3540"/>
              <a:gd name="T70" fmla="*/ 1784 w 3315"/>
              <a:gd name="T71" fmla="*/ 3490 h 3540"/>
              <a:gd name="T72" fmla="*/ 1277 w 3315"/>
              <a:gd name="T73" fmla="*/ 3538 h 3540"/>
              <a:gd name="T74" fmla="*/ 889 w 3315"/>
              <a:gd name="T75" fmla="*/ 3458 h 3540"/>
              <a:gd name="T76" fmla="*/ 584 w 3315"/>
              <a:gd name="T77" fmla="*/ 3283 h 3540"/>
              <a:gd name="T78" fmla="*/ 351 w 3315"/>
              <a:gd name="T79" fmla="*/ 3032 h 3540"/>
              <a:gd name="T80" fmla="*/ 185 w 3315"/>
              <a:gd name="T81" fmla="*/ 2728 h 3540"/>
              <a:gd name="T82" fmla="*/ 76 w 3315"/>
              <a:gd name="T83" fmla="*/ 2395 h 3540"/>
              <a:gd name="T84" fmla="*/ 17 w 3315"/>
              <a:gd name="T85" fmla="*/ 2051 h 3540"/>
              <a:gd name="T86" fmla="*/ 0 w 3315"/>
              <a:gd name="T87" fmla="*/ 1719 h 3540"/>
              <a:gd name="T88" fmla="*/ 28 w 3315"/>
              <a:gd name="T89" fmla="*/ 1325 h 3540"/>
              <a:gd name="T90" fmla="*/ 82 w 3315"/>
              <a:gd name="T91" fmla="*/ 1092 h 3540"/>
              <a:gd name="T92" fmla="*/ 172 w 3315"/>
              <a:gd name="T93" fmla="*/ 939 h 3540"/>
              <a:gd name="T94" fmla="*/ 320 w 3315"/>
              <a:gd name="T95" fmla="*/ 860 h 3540"/>
              <a:gd name="T96" fmla="*/ 436 w 3315"/>
              <a:gd name="T97" fmla="*/ 865 h 3540"/>
              <a:gd name="T98" fmla="*/ 482 w 3315"/>
              <a:gd name="T99" fmla="*/ 919 h 3540"/>
              <a:gd name="T100" fmla="*/ 435 w 3315"/>
              <a:gd name="T101" fmla="*/ 1272 h 3540"/>
              <a:gd name="T102" fmla="*/ 472 w 3315"/>
              <a:gd name="T103" fmla="*/ 1264 h 3540"/>
              <a:gd name="T104" fmla="*/ 711 w 3315"/>
              <a:gd name="T105" fmla="*/ 803 h 3540"/>
              <a:gd name="T106" fmla="*/ 1097 w 3315"/>
              <a:gd name="T107" fmla="*/ 412 h 3540"/>
              <a:gd name="T108" fmla="*/ 1589 w 3315"/>
              <a:gd name="T109" fmla="*/ 132 h 3540"/>
              <a:gd name="T110" fmla="*/ 2148 w 3315"/>
              <a:gd name="T111" fmla="*/ 4 h 3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15" h="3540">
                <a:moveTo>
                  <a:pt x="2169" y="364"/>
                </a:moveTo>
                <a:lnTo>
                  <a:pt x="2080" y="368"/>
                </a:lnTo>
                <a:lnTo>
                  <a:pt x="1993" y="379"/>
                </a:lnTo>
                <a:lnTo>
                  <a:pt x="1907" y="396"/>
                </a:lnTo>
                <a:lnTo>
                  <a:pt x="1823" y="420"/>
                </a:lnTo>
                <a:lnTo>
                  <a:pt x="1740" y="449"/>
                </a:lnTo>
                <a:lnTo>
                  <a:pt x="1659" y="485"/>
                </a:lnTo>
                <a:lnTo>
                  <a:pt x="1580" y="526"/>
                </a:lnTo>
                <a:lnTo>
                  <a:pt x="1503" y="572"/>
                </a:lnTo>
                <a:lnTo>
                  <a:pt x="1430" y="622"/>
                </a:lnTo>
                <a:lnTo>
                  <a:pt x="1359" y="676"/>
                </a:lnTo>
                <a:lnTo>
                  <a:pt x="1293" y="734"/>
                </a:lnTo>
                <a:lnTo>
                  <a:pt x="1228" y="796"/>
                </a:lnTo>
                <a:lnTo>
                  <a:pt x="1168" y="862"/>
                </a:lnTo>
                <a:lnTo>
                  <a:pt x="1113" y="929"/>
                </a:lnTo>
                <a:lnTo>
                  <a:pt x="1060" y="1000"/>
                </a:lnTo>
                <a:lnTo>
                  <a:pt x="1013" y="1072"/>
                </a:lnTo>
                <a:lnTo>
                  <a:pt x="971" y="1148"/>
                </a:lnTo>
                <a:lnTo>
                  <a:pt x="934" y="1223"/>
                </a:lnTo>
                <a:lnTo>
                  <a:pt x="902" y="1300"/>
                </a:lnTo>
                <a:lnTo>
                  <a:pt x="875" y="1378"/>
                </a:lnTo>
                <a:lnTo>
                  <a:pt x="854" y="1456"/>
                </a:lnTo>
                <a:lnTo>
                  <a:pt x="841" y="1516"/>
                </a:lnTo>
                <a:lnTo>
                  <a:pt x="830" y="1571"/>
                </a:lnTo>
                <a:lnTo>
                  <a:pt x="821" y="1622"/>
                </a:lnTo>
                <a:lnTo>
                  <a:pt x="814" y="1668"/>
                </a:lnTo>
                <a:lnTo>
                  <a:pt x="808" y="1712"/>
                </a:lnTo>
                <a:lnTo>
                  <a:pt x="804" y="1751"/>
                </a:lnTo>
                <a:lnTo>
                  <a:pt x="801" y="1788"/>
                </a:lnTo>
                <a:lnTo>
                  <a:pt x="799" y="1823"/>
                </a:lnTo>
                <a:lnTo>
                  <a:pt x="796" y="1856"/>
                </a:lnTo>
                <a:lnTo>
                  <a:pt x="794" y="1887"/>
                </a:lnTo>
                <a:lnTo>
                  <a:pt x="793" y="1918"/>
                </a:lnTo>
                <a:lnTo>
                  <a:pt x="791" y="1948"/>
                </a:lnTo>
                <a:lnTo>
                  <a:pt x="789" y="1979"/>
                </a:lnTo>
                <a:lnTo>
                  <a:pt x="785" y="2009"/>
                </a:lnTo>
                <a:lnTo>
                  <a:pt x="781" y="2041"/>
                </a:lnTo>
                <a:lnTo>
                  <a:pt x="776" y="2074"/>
                </a:lnTo>
                <a:lnTo>
                  <a:pt x="768" y="2109"/>
                </a:lnTo>
                <a:lnTo>
                  <a:pt x="759" y="2146"/>
                </a:lnTo>
                <a:lnTo>
                  <a:pt x="746" y="2189"/>
                </a:lnTo>
                <a:lnTo>
                  <a:pt x="729" y="2230"/>
                </a:lnTo>
                <a:lnTo>
                  <a:pt x="707" y="2265"/>
                </a:lnTo>
                <a:lnTo>
                  <a:pt x="683" y="2295"/>
                </a:lnTo>
                <a:lnTo>
                  <a:pt x="656" y="2319"/>
                </a:lnTo>
                <a:lnTo>
                  <a:pt x="626" y="2338"/>
                </a:lnTo>
                <a:lnTo>
                  <a:pt x="595" y="2349"/>
                </a:lnTo>
                <a:lnTo>
                  <a:pt x="563" y="2353"/>
                </a:lnTo>
                <a:lnTo>
                  <a:pt x="539" y="2351"/>
                </a:lnTo>
                <a:lnTo>
                  <a:pt x="513" y="2345"/>
                </a:lnTo>
                <a:lnTo>
                  <a:pt x="490" y="2336"/>
                </a:lnTo>
                <a:lnTo>
                  <a:pt x="508" y="2402"/>
                </a:lnTo>
                <a:lnTo>
                  <a:pt x="529" y="2467"/>
                </a:lnTo>
                <a:lnTo>
                  <a:pt x="552" y="2530"/>
                </a:lnTo>
                <a:lnTo>
                  <a:pt x="576" y="2592"/>
                </a:lnTo>
                <a:lnTo>
                  <a:pt x="603" y="2652"/>
                </a:lnTo>
                <a:lnTo>
                  <a:pt x="632" y="2710"/>
                </a:lnTo>
                <a:lnTo>
                  <a:pt x="663" y="2767"/>
                </a:lnTo>
                <a:lnTo>
                  <a:pt x="696" y="2820"/>
                </a:lnTo>
                <a:lnTo>
                  <a:pt x="732" y="2872"/>
                </a:lnTo>
                <a:lnTo>
                  <a:pt x="770" y="2920"/>
                </a:lnTo>
                <a:lnTo>
                  <a:pt x="811" y="2966"/>
                </a:lnTo>
                <a:lnTo>
                  <a:pt x="854" y="3010"/>
                </a:lnTo>
                <a:lnTo>
                  <a:pt x="900" y="3049"/>
                </a:lnTo>
                <a:lnTo>
                  <a:pt x="948" y="3086"/>
                </a:lnTo>
                <a:lnTo>
                  <a:pt x="999" y="3119"/>
                </a:lnTo>
                <a:lnTo>
                  <a:pt x="1053" y="3147"/>
                </a:lnTo>
                <a:lnTo>
                  <a:pt x="1109" y="3172"/>
                </a:lnTo>
                <a:lnTo>
                  <a:pt x="1169" y="3193"/>
                </a:lnTo>
                <a:lnTo>
                  <a:pt x="1232" y="3209"/>
                </a:lnTo>
                <a:lnTo>
                  <a:pt x="1298" y="3223"/>
                </a:lnTo>
                <a:lnTo>
                  <a:pt x="1367" y="3229"/>
                </a:lnTo>
                <a:lnTo>
                  <a:pt x="1439" y="3232"/>
                </a:lnTo>
                <a:lnTo>
                  <a:pt x="1519" y="3229"/>
                </a:lnTo>
                <a:lnTo>
                  <a:pt x="1596" y="3219"/>
                </a:lnTo>
                <a:lnTo>
                  <a:pt x="1672" y="3205"/>
                </a:lnTo>
                <a:lnTo>
                  <a:pt x="1745" y="3184"/>
                </a:lnTo>
                <a:lnTo>
                  <a:pt x="1817" y="3159"/>
                </a:lnTo>
                <a:lnTo>
                  <a:pt x="1887" y="3129"/>
                </a:lnTo>
                <a:lnTo>
                  <a:pt x="1954" y="3093"/>
                </a:lnTo>
                <a:lnTo>
                  <a:pt x="2019" y="3052"/>
                </a:lnTo>
                <a:lnTo>
                  <a:pt x="2081" y="3009"/>
                </a:lnTo>
                <a:lnTo>
                  <a:pt x="2143" y="2961"/>
                </a:lnTo>
                <a:lnTo>
                  <a:pt x="2200" y="2908"/>
                </a:lnTo>
                <a:lnTo>
                  <a:pt x="2256" y="2853"/>
                </a:lnTo>
                <a:lnTo>
                  <a:pt x="2309" y="2795"/>
                </a:lnTo>
                <a:lnTo>
                  <a:pt x="2361" y="2733"/>
                </a:lnTo>
                <a:lnTo>
                  <a:pt x="2410" y="2668"/>
                </a:lnTo>
                <a:lnTo>
                  <a:pt x="2456" y="2601"/>
                </a:lnTo>
                <a:lnTo>
                  <a:pt x="2499" y="2532"/>
                </a:lnTo>
                <a:lnTo>
                  <a:pt x="2541" y="2461"/>
                </a:lnTo>
                <a:lnTo>
                  <a:pt x="2579" y="2388"/>
                </a:lnTo>
                <a:lnTo>
                  <a:pt x="2615" y="2313"/>
                </a:lnTo>
                <a:lnTo>
                  <a:pt x="2649" y="2237"/>
                </a:lnTo>
                <a:lnTo>
                  <a:pt x="2679" y="2161"/>
                </a:lnTo>
                <a:lnTo>
                  <a:pt x="2708" y="2084"/>
                </a:lnTo>
                <a:lnTo>
                  <a:pt x="2733" y="2005"/>
                </a:lnTo>
                <a:lnTo>
                  <a:pt x="2756" y="1927"/>
                </a:lnTo>
                <a:lnTo>
                  <a:pt x="2775" y="1849"/>
                </a:lnTo>
                <a:lnTo>
                  <a:pt x="2795" y="1752"/>
                </a:lnTo>
                <a:lnTo>
                  <a:pt x="2812" y="1656"/>
                </a:lnTo>
                <a:lnTo>
                  <a:pt x="2824" y="1563"/>
                </a:lnTo>
                <a:lnTo>
                  <a:pt x="2834" y="1473"/>
                </a:lnTo>
                <a:lnTo>
                  <a:pt x="2840" y="1385"/>
                </a:lnTo>
                <a:lnTo>
                  <a:pt x="2841" y="1299"/>
                </a:lnTo>
                <a:lnTo>
                  <a:pt x="2840" y="1216"/>
                </a:lnTo>
                <a:lnTo>
                  <a:pt x="2834" y="1136"/>
                </a:lnTo>
                <a:lnTo>
                  <a:pt x="2825" y="1059"/>
                </a:lnTo>
                <a:lnTo>
                  <a:pt x="2812" y="985"/>
                </a:lnTo>
                <a:lnTo>
                  <a:pt x="2797" y="915"/>
                </a:lnTo>
                <a:lnTo>
                  <a:pt x="2777" y="849"/>
                </a:lnTo>
                <a:lnTo>
                  <a:pt x="2755" y="785"/>
                </a:lnTo>
                <a:lnTo>
                  <a:pt x="2728" y="727"/>
                </a:lnTo>
                <a:lnTo>
                  <a:pt x="2699" y="671"/>
                </a:lnTo>
                <a:lnTo>
                  <a:pt x="2666" y="620"/>
                </a:lnTo>
                <a:lnTo>
                  <a:pt x="2631" y="573"/>
                </a:lnTo>
                <a:lnTo>
                  <a:pt x="2592" y="531"/>
                </a:lnTo>
                <a:lnTo>
                  <a:pt x="2549" y="493"/>
                </a:lnTo>
                <a:lnTo>
                  <a:pt x="2505" y="459"/>
                </a:lnTo>
                <a:lnTo>
                  <a:pt x="2456" y="431"/>
                </a:lnTo>
                <a:lnTo>
                  <a:pt x="2404" y="407"/>
                </a:lnTo>
                <a:lnTo>
                  <a:pt x="2350" y="388"/>
                </a:lnTo>
                <a:lnTo>
                  <a:pt x="2293" y="375"/>
                </a:lnTo>
                <a:lnTo>
                  <a:pt x="2232" y="368"/>
                </a:lnTo>
                <a:lnTo>
                  <a:pt x="2169" y="364"/>
                </a:lnTo>
                <a:close/>
                <a:moveTo>
                  <a:pt x="2264" y="0"/>
                </a:moveTo>
                <a:lnTo>
                  <a:pt x="2345" y="2"/>
                </a:lnTo>
                <a:lnTo>
                  <a:pt x="2423" y="10"/>
                </a:lnTo>
                <a:lnTo>
                  <a:pt x="2496" y="21"/>
                </a:lnTo>
                <a:lnTo>
                  <a:pt x="2567" y="36"/>
                </a:lnTo>
                <a:lnTo>
                  <a:pt x="2633" y="56"/>
                </a:lnTo>
                <a:lnTo>
                  <a:pt x="2697" y="80"/>
                </a:lnTo>
                <a:lnTo>
                  <a:pt x="2758" y="107"/>
                </a:lnTo>
                <a:lnTo>
                  <a:pt x="2815" y="139"/>
                </a:lnTo>
                <a:lnTo>
                  <a:pt x="2868" y="173"/>
                </a:lnTo>
                <a:lnTo>
                  <a:pt x="2918" y="211"/>
                </a:lnTo>
                <a:lnTo>
                  <a:pt x="2965" y="252"/>
                </a:lnTo>
                <a:lnTo>
                  <a:pt x="3009" y="297"/>
                </a:lnTo>
                <a:lnTo>
                  <a:pt x="3050" y="344"/>
                </a:lnTo>
                <a:lnTo>
                  <a:pt x="3087" y="394"/>
                </a:lnTo>
                <a:lnTo>
                  <a:pt x="3122" y="447"/>
                </a:lnTo>
                <a:lnTo>
                  <a:pt x="3154" y="502"/>
                </a:lnTo>
                <a:lnTo>
                  <a:pt x="3183" y="560"/>
                </a:lnTo>
                <a:lnTo>
                  <a:pt x="3208" y="620"/>
                </a:lnTo>
                <a:lnTo>
                  <a:pt x="3231" y="681"/>
                </a:lnTo>
                <a:lnTo>
                  <a:pt x="3252" y="745"/>
                </a:lnTo>
                <a:lnTo>
                  <a:pt x="3268" y="811"/>
                </a:lnTo>
                <a:lnTo>
                  <a:pt x="3284" y="878"/>
                </a:lnTo>
                <a:lnTo>
                  <a:pt x="3296" y="946"/>
                </a:lnTo>
                <a:lnTo>
                  <a:pt x="3304" y="1017"/>
                </a:lnTo>
                <a:lnTo>
                  <a:pt x="3311" y="1088"/>
                </a:lnTo>
                <a:lnTo>
                  <a:pt x="3314" y="1160"/>
                </a:lnTo>
                <a:lnTo>
                  <a:pt x="3315" y="1233"/>
                </a:lnTo>
                <a:lnTo>
                  <a:pt x="3313" y="1340"/>
                </a:lnTo>
                <a:lnTo>
                  <a:pt x="3305" y="1448"/>
                </a:lnTo>
                <a:lnTo>
                  <a:pt x="3292" y="1557"/>
                </a:lnTo>
                <a:lnTo>
                  <a:pt x="3274" y="1666"/>
                </a:lnTo>
                <a:lnTo>
                  <a:pt x="3250" y="1776"/>
                </a:lnTo>
                <a:lnTo>
                  <a:pt x="3221" y="1894"/>
                </a:lnTo>
                <a:lnTo>
                  <a:pt x="3188" y="2008"/>
                </a:lnTo>
                <a:lnTo>
                  <a:pt x="3151" y="2120"/>
                </a:lnTo>
                <a:lnTo>
                  <a:pt x="3109" y="2229"/>
                </a:lnTo>
                <a:lnTo>
                  <a:pt x="3064" y="2335"/>
                </a:lnTo>
                <a:lnTo>
                  <a:pt x="3015" y="2436"/>
                </a:lnTo>
                <a:lnTo>
                  <a:pt x="2963" y="2535"/>
                </a:lnTo>
                <a:lnTo>
                  <a:pt x="2906" y="2630"/>
                </a:lnTo>
                <a:lnTo>
                  <a:pt x="2846" y="2721"/>
                </a:lnTo>
                <a:lnTo>
                  <a:pt x="2783" y="2808"/>
                </a:lnTo>
                <a:lnTo>
                  <a:pt x="2716" y="2891"/>
                </a:lnTo>
                <a:lnTo>
                  <a:pt x="2647" y="2971"/>
                </a:lnTo>
                <a:lnTo>
                  <a:pt x="2573" y="3045"/>
                </a:lnTo>
                <a:lnTo>
                  <a:pt x="2497" y="3115"/>
                </a:lnTo>
                <a:lnTo>
                  <a:pt x="2417" y="3179"/>
                </a:lnTo>
                <a:lnTo>
                  <a:pt x="2336" y="3239"/>
                </a:lnTo>
                <a:lnTo>
                  <a:pt x="2251" y="3295"/>
                </a:lnTo>
                <a:lnTo>
                  <a:pt x="2162" y="3345"/>
                </a:lnTo>
                <a:lnTo>
                  <a:pt x="2072" y="3389"/>
                </a:lnTo>
                <a:lnTo>
                  <a:pt x="1978" y="3428"/>
                </a:lnTo>
                <a:lnTo>
                  <a:pt x="1882" y="3461"/>
                </a:lnTo>
                <a:lnTo>
                  <a:pt x="1784" y="3490"/>
                </a:lnTo>
                <a:lnTo>
                  <a:pt x="1682" y="3512"/>
                </a:lnTo>
                <a:lnTo>
                  <a:pt x="1579" y="3527"/>
                </a:lnTo>
                <a:lnTo>
                  <a:pt x="1474" y="3537"/>
                </a:lnTo>
                <a:lnTo>
                  <a:pt x="1366" y="3540"/>
                </a:lnTo>
                <a:lnTo>
                  <a:pt x="1277" y="3538"/>
                </a:lnTo>
                <a:lnTo>
                  <a:pt x="1192" y="3530"/>
                </a:lnTo>
                <a:lnTo>
                  <a:pt x="1112" y="3519"/>
                </a:lnTo>
                <a:lnTo>
                  <a:pt x="1034" y="3503"/>
                </a:lnTo>
                <a:lnTo>
                  <a:pt x="960" y="3482"/>
                </a:lnTo>
                <a:lnTo>
                  <a:pt x="889" y="3458"/>
                </a:lnTo>
                <a:lnTo>
                  <a:pt x="821" y="3430"/>
                </a:lnTo>
                <a:lnTo>
                  <a:pt x="757" y="3398"/>
                </a:lnTo>
                <a:lnTo>
                  <a:pt x="696" y="3362"/>
                </a:lnTo>
                <a:lnTo>
                  <a:pt x="638" y="3324"/>
                </a:lnTo>
                <a:lnTo>
                  <a:pt x="584" y="3283"/>
                </a:lnTo>
                <a:lnTo>
                  <a:pt x="531" y="3238"/>
                </a:lnTo>
                <a:lnTo>
                  <a:pt x="482" y="3190"/>
                </a:lnTo>
                <a:lnTo>
                  <a:pt x="435" y="3140"/>
                </a:lnTo>
                <a:lnTo>
                  <a:pt x="393" y="3087"/>
                </a:lnTo>
                <a:lnTo>
                  <a:pt x="351" y="3032"/>
                </a:lnTo>
                <a:lnTo>
                  <a:pt x="313" y="2975"/>
                </a:lnTo>
                <a:lnTo>
                  <a:pt x="277" y="2916"/>
                </a:lnTo>
                <a:lnTo>
                  <a:pt x="244" y="2855"/>
                </a:lnTo>
                <a:lnTo>
                  <a:pt x="214" y="2793"/>
                </a:lnTo>
                <a:lnTo>
                  <a:pt x="185" y="2728"/>
                </a:lnTo>
                <a:lnTo>
                  <a:pt x="159" y="2663"/>
                </a:lnTo>
                <a:lnTo>
                  <a:pt x="135" y="2597"/>
                </a:lnTo>
                <a:lnTo>
                  <a:pt x="113" y="2530"/>
                </a:lnTo>
                <a:lnTo>
                  <a:pt x="95" y="2462"/>
                </a:lnTo>
                <a:lnTo>
                  <a:pt x="76" y="2395"/>
                </a:lnTo>
                <a:lnTo>
                  <a:pt x="61" y="2326"/>
                </a:lnTo>
                <a:lnTo>
                  <a:pt x="48" y="2257"/>
                </a:lnTo>
                <a:lnTo>
                  <a:pt x="36" y="2187"/>
                </a:lnTo>
                <a:lnTo>
                  <a:pt x="26" y="2119"/>
                </a:lnTo>
                <a:lnTo>
                  <a:pt x="17" y="2051"/>
                </a:lnTo>
                <a:lnTo>
                  <a:pt x="11" y="1983"/>
                </a:lnTo>
                <a:lnTo>
                  <a:pt x="7" y="1916"/>
                </a:lnTo>
                <a:lnTo>
                  <a:pt x="2" y="1849"/>
                </a:lnTo>
                <a:lnTo>
                  <a:pt x="1" y="1784"/>
                </a:lnTo>
                <a:lnTo>
                  <a:pt x="0" y="1719"/>
                </a:lnTo>
                <a:lnTo>
                  <a:pt x="1" y="1634"/>
                </a:lnTo>
                <a:lnTo>
                  <a:pt x="5" y="1552"/>
                </a:lnTo>
                <a:lnTo>
                  <a:pt x="11" y="1473"/>
                </a:lnTo>
                <a:lnTo>
                  <a:pt x="19" y="1396"/>
                </a:lnTo>
                <a:lnTo>
                  <a:pt x="28" y="1325"/>
                </a:lnTo>
                <a:lnTo>
                  <a:pt x="39" y="1260"/>
                </a:lnTo>
                <a:lnTo>
                  <a:pt x="51" y="1199"/>
                </a:lnTo>
                <a:lnTo>
                  <a:pt x="60" y="1163"/>
                </a:lnTo>
                <a:lnTo>
                  <a:pt x="70" y="1127"/>
                </a:lnTo>
                <a:lnTo>
                  <a:pt x="82" y="1092"/>
                </a:lnTo>
                <a:lnTo>
                  <a:pt x="96" y="1058"/>
                </a:lnTo>
                <a:lnTo>
                  <a:pt x="111" y="1025"/>
                </a:lnTo>
                <a:lnTo>
                  <a:pt x="130" y="994"/>
                </a:lnTo>
                <a:lnTo>
                  <a:pt x="149" y="965"/>
                </a:lnTo>
                <a:lnTo>
                  <a:pt x="172" y="939"/>
                </a:lnTo>
                <a:lnTo>
                  <a:pt x="196" y="915"/>
                </a:lnTo>
                <a:lnTo>
                  <a:pt x="224" y="896"/>
                </a:lnTo>
                <a:lnTo>
                  <a:pt x="253" y="879"/>
                </a:lnTo>
                <a:lnTo>
                  <a:pt x="286" y="867"/>
                </a:lnTo>
                <a:lnTo>
                  <a:pt x="320" y="860"/>
                </a:lnTo>
                <a:lnTo>
                  <a:pt x="358" y="857"/>
                </a:lnTo>
                <a:lnTo>
                  <a:pt x="380" y="857"/>
                </a:lnTo>
                <a:lnTo>
                  <a:pt x="400" y="859"/>
                </a:lnTo>
                <a:lnTo>
                  <a:pt x="419" y="861"/>
                </a:lnTo>
                <a:lnTo>
                  <a:pt x="436" y="865"/>
                </a:lnTo>
                <a:lnTo>
                  <a:pt x="452" y="871"/>
                </a:lnTo>
                <a:lnTo>
                  <a:pt x="465" y="878"/>
                </a:lnTo>
                <a:lnTo>
                  <a:pt x="473" y="889"/>
                </a:lnTo>
                <a:lnTo>
                  <a:pt x="480" y="902"/>
                </a:lnTo>
                <a:lnTo>
                  <a:pt x="482" y="919"/>
                </a:lnTo>
                <a:lnTo>
                  <a:pt x="479" y="986"/>
                </a:lnTo>
                <a:lnTo>
                  <a:pt x="471" y="1056"/>
                </a:lnTo>
                <a:lnTo>
                  <a:pt x="460" y="1126"/>
                </a:lnTo>
                <a:lnTo>
                  <a:pt x="448" y="1198"/>
                </a:lnTo>
                <a:lnTo>
                  <a:pt x="435" y="1272"/>
                </a:lnTo>
                <a:lnTo>
                  <a:pt x="423" y="1348"/>
                </a:lnTo>
                <a:lnTo>
                  <a:pt x="415" y="1426"/>
                </a:lnTo>
                <a:lnTo>
                  <a:pt x="409" y="1507"/>
                </a:lnTo>
                <a:lnTo>
                  <a:pt x="445" y="1361"/>
                </a:lnTo>
                <a:lnTo>
                  <a:pt x="472" y="1264"/>
                </a:lnTo>
                <a:lnTo>
                  <a:pt x="506" y="1168"/>
                </a:lnTo>
                <a:lnTo>
                  <a:pt x="548" y="1073"/>
                </a:lnTo>
                <a:lnTo>
                  <a:pt x="596" y="981"/>
                </a:lnTo>
                <a:lnTo>
                  <a:pt x="650" y="890"/>
                </a:lnTo>
                <a:lnTo>
                  <a:pt x="711" y="803"/>
                </a:lnTo>
                <a:lnTo>
                  <a:pt x="778" y="718"/>
                </a:lnTo>
                <a:lnTo>
                  <a:pt x="851" y="636"/>
                </a:lnTo>
                <a:lnTo>
                  <a:pt x="928" y="557"/>
                </a:lnTo>
                <a:lnTo>
                  <a:pt x="1010" y="482"/>
                </a:lnTo>
                <a:lnTo>
                  <a:pt x="1097" y="412"/>
                </a:lnTo>
                <a:lnTo>
                  <a:pt x="1189" y="346"/>
                </a:lnTo>
                <a:lnTo>
                  <a:pt x="1284" y="285"/>
                </a:lnTo>
                <a:lnTo>
                  <a:pt x="1382" y="228"/>
                </a:lnTo>
                <a:lnTo>
                  <a:pt x="1485" y="178"/>
                </a:lnTo>
                <a:lnTo>
                  <a:pt x="1589" y="132"/>
                </a:lnTo>
                <a:lnTo>
                  <a:pt x="1697" y="94"/>
                </a:lnTo>
                <a:lnTo>
                  <a:pt x="1808" y="61"/>
                </a:lnTo>
                <a:lnTo>
                  <a:pt x="1919" y="35"/>
                </a:lnTo>
                <a:lnTo>
                  <a:pt x="2032" y="16"/>
                </a:lnTo>
                <a:lnTo>
                  <a:pt x="2148" y="4"/>
                </a:lnTo>
                <a:lnTo>
                  <a:pt x="2264"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620801"/>
              </a:solidFill>
            </a:endParaRPr>
          </a:p>
        </p:txBody>
      </p:sp>
      <p:sp>
        <p:nvSpPr>
          <p:cNvPr id="59" name="Rectangle 58"/>
          <p:cNvSpPr/>
          <p:nvPr/>
        </p:nvSpPr>
        <p:spPr bwMode="auto">
          <a:xfrm>
            <a:off x="0" y="6166075"/>
            <a:ext cx="9164158" cy="69192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3E3E3E"/>
              </a:solidFill>
            </a:endParaRPr>
          </a:p>
        </p:txBody>
      </p:sp>
      <p:sp>
        <p:nvSpPr>
          <p:cNvPr id="60" name="Rectangle 162"/>
          <p:cNvSpPr txBox="1">
            <a:spLocks noChangeArrowheads="1"/>
          </p:cNvSpPr>
          <p:nvPr/>
        </p:nvSpPr>
        <p:spPr bwMode="auto">
          <a:xfrm>
            <a:off x="6725758" y="6412108"/>
            <a:ext cx="21336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solidFill>
                  <a:schemeClr val="bg1"/>
                </a:solidFill>
              </a:defRPr>
            </a:lvl1pPr>
          </a:lstStyle>
          <a:p>
            <a:pPr algn="r">
              <a:defRPr/>
            </a:pPr>
            <a:fld id="{0E191445-A357-49CC-AE88-E14D3EF5070A}" type="slidenum">
              <a:rPr lang="en-US" sz="1100" b="1" smtClean="0">
                <a:solidFill>
                  <a:srgbClr val="FFFFFF">
                    <a:lumMod val="50000"/>
                  </a:srgbClr>
                </a:solidFill>
              </a:rPr>
              <a:pPr algn="r">
                <a:defRPr/>
              </a:pPr>
              <a:t>14</a:t>
            </a:fld>
            <a:endParaRPr lang="en-US" sz="1100" b="1" dirty="0" smtClean="0">
              <a:solidFill>
                <a:srgbClr val="FFFFFF">
                  <a:lumMod val="50000"/>
                </a:srgbClr>
              </a:solidFill>
              <a:latin typeface="Times New Roman" pitchFamily="18" charset="0"/>
            </a:endParaRPr>
          </a:p>
        </p:txBody>
      </p:sp>
      <p:sp>
        <p:nvSpPr>
          <p:cNvPr id="62" name="Rectangle 4"/>
          <p:cNvSpPr>
            <a:spLocks noChangeArrowheads="1"/>
          </p:cNvSpPr>
          <p:nvPr/>
        </p:nvSpPr>
        <p:spPr bwMode="gray">
          <a:xfrm>
            <a:off x="6645275" y="0"/>
            <a:ext cx="2096255" cy="227013"/>
          </a:xfrm>
          <a:prstGeom prst="rect">
            <a:avLst/>
          </a:prstGeom>
          <a:solidFill>
            <a:srgbClr val="008080"/>
          </a:solidFill>
          <a:ln>
            <a:noFill/>
          </a:ln>
        </p:spPr>
        <p:txBody>
          <a:bodyPr tIns="0" bIns="0" anchor="ctr" anchorCtr="1"/>
          <a:lstStyle/>
          <a:p>
            <a:pPr algn="ctr">
              <a:lnSpc>
                <a:spcPct val="90000"/>
              </a:lnSpc>
            </a:pPr>
            <a:r>
              <a:rPr lang="en-GB" sz="1200" b="1" dirty="0" smtClean="0">
                <a:solidFill>
                  <a:srgbClr val="FFFFFF"/>
                </a:solidFill>
                <a:latin typeface="Arial"/>
              </a:rPr>
              <a:t>LTC PRODUCTS 101</a:t>
            </a:r>
            <a:endParaRPr lang="en-GB" sz="1200" b="1" dirty="0">
              <a:solidFill>
                <a:srgbClr val="FFFFFF"/>
              </a:solidFill>
              <a:latin typeface="Arial"/>
            </a:endParaRPr>
          </a:p>
        </p:txBody>
      </p:sp>
      <p:sp>
        <p:nvSpPr>
          <p:cNvPr id="49" name="Rectangle 48"/>
          <p:cNvSpPr/>
          <p:nvPr/>
        </p:nvSpPr>
        <p:spPr>
          <a:xfrm>
            <a:off x="7211290" y="5097021"/>
            <a:ext cx="1024890" cy="507046"/>
          </a:xfrm>
          <a:prstGeom prst="rect">
            <a:avLst/>
          </a:prstGeom>
          <a:solidFill>
            <a:schemeClr val="bg1">
              <a:lumMod val="65000"/>
            </a:schemeClr>
          </a:solidFill>
          <a:ln w="25400" cap="flat" cmpd="sng" algn="ctr">
            <a:noFill/>
            <a:prstDash val="solid"/>
          </a:ln>
          <a:effectLst/>
        </p:spPr>
        <p:txBody>
          <a:bodyPr rtlCol="0" anchor="ctr"/>
          <a:lstStyle/>
          <a:p>
            <a:pPr algn="ctr" eaLnBrk="1" fontAlgn="auto" hangingPunct="1">
              <a:spcBef>
                <a:spcPts val="0"/>
              </a:spcBef>
              <a:spcAft>
                <a:spcPts val="0"/>
              </a:spcAft>
            </a:pPr>
            <a:endParaRPr lang="en-US" sz="1800" kern="0" dirty="0">
              <a:solidFill>
                <a:sysClr val="window" lastClr="FFFFFF"/>
              </a:solidFill>
              <a:latin typeface="Arial"/>
            </a:endParaRPr>
          </a:p>
        </p:txBody>
      </p:sp>
      <p:sp>
        <p:nvSpPr>
          <p:cNvPr id="51" name="Isosceles Triangle 50"/>
          <p:cNvSpPr/>
          <p:nvPr/>
        </p:nvSpPr>
        <p:spPr>
          <a:xfrm>
            <a:off x="7973074" y="5099628"/>
            <a:ext cx="721738" cy="663783"/>
          </a:xfrm>
          <a:prstGeom prst="triangle">
            <a:avLst/>
          </a:prstGeom>
          <a:solidFill>
            <a:srgbClr val="FFC000"/>
          </a:solidFill>
          <a:ln w="76200" cap="flat" cmpd="sng" algn="ctr">
            <a:solidFill>
              <a:srgbClr val="FFC000"/>
            </a:solidFill>
            <a:prstDash val="solid"/>
          </a:ln>
          <a:effectLst/>
        </p:spPr>
        <p:txBody>
          <a:bodyPr rtlCol="0" anchor="ctr"/>
          <a:lstStyle/>
          <a:p>
            <a:pPr algn="ctr" eaLnBrk="1" fontAlgn="auto" hangingPunct="1">
              <a:spcBef>
                <a:spcPts val="0"/>
              </a:spcBef>
              <a:spcAft>
                <a:spcPts val="0"/>
              </a:spcAft>
            </a:pPr>
            <a:endParaRPr lang="en-US" sz="1800" kern="0">
              <a:solidFill>
                <a:sysClr val="window" lastClr="FFFFFF"/>
              </a:solidFill>
              <a:latin typeface="Arial"/>
            </a:endParaRPr>
          </a:p>
        </p:txBody>
      </p:sp>
      <p:sp>
        <p:nvSpPr>
          <p:cNvPr id="52" name="TextBox 51"/>
          <p:cNvSpPr txBox="1"/>
          <p:nvPr/>
        </p:nvSpPr>
        <p:spPr>
          <a:xfrm>
            <a:off x="7977489" y="5353301"/>
            <a:ext cx="721199" cy="344357"/>
          </a:xfrm>
          <a:prstGeom prst="rect">
            <a:avLst/>
          </a:prstGeom>
          <a:noFill/>
        </p:spPr>
        <p:txBody>
          <a:bodyPr wrap="square" rtlCol="0">
            <a:spAutoFit/>
          </a:bodyPr>
          <a:lstStyle/>
          <a:p>
            <a:pPr algn="ctr" eaLnBrk="1" fontAlgn="auto" hangingPunct="1">
              <a:lnSpc>
                <a:spcPts val="1300"/>
              </a:lnSpc>
              <a:spcBef>
                <a:spcPts val="0"/>
              </a:spcBef>
              <a:spcAft>
                <a:spcPts val="0"/>
              </a:spcAft>
            </a:pPr>
            <a:r>
              <a:rPr lang="en-US" sz="1400" b="1" kern="0" spc="-40" dirty="0" smtClean="0">
                <a:solidFill>
                  <a:sysClr val="windowText" lastClr="000000"/>
                </a:solidFill>
              </a:rPr>
              <a:t>Low Funds</a:t>
            </a:r>
            <a:endParaRPr lang="en-US" sz="1400" b="1" kern="0" spc="-40" dirty="0">
              <a:solidFill>
                <a:sysClr val="windowText" lastClr="000000"/>
              </a:solidFill>
            </a:endParaRPr>
          </a:p>
        </p:txBody>
      </p:sp>
      <p:sp>
        <p:nvSpPr>
          <p:cNvPr id="4" name="TextBox 3"/>
          <p:cNvSpPr txBox="1"/>
          <p:nvPr/>
        </p:nvSpPr>
        <p:spPr>
          <a:xfrm>
            <a:off x="480840" y="1190612"/>
            <a:ext cx="3006943" cy="2308324"/>
          </a:xfrm>
          <a:prstGeom prst="rect">
            <a:avLst/>
          </a:prstGeom>
          <a:noFill/>
        </p:spPr>
        <p:txBody>
          <a:bodyPr wrap="square" rtlCol="0">
            <a:spAutoFit/>
          </a:bodyPr>
          <a:lstStyle/>
          <a:p>
            <a:r>
              <a:rPr lang="en-US" sz="2400" dirty="0" smtClean="0">
                <a:solidFill>
                  <a:schemeClr val="bg1"/>
                </a:solidFill>
                <a:latin typeface="Arial"/>
              </a:rPr>
              <a:t>The scheduled deposit amount (premium rate) is determined at the beginning based </a:t>
            </a:r>
            <a:r>
              <a:rPr lang="en-US" sz="2400" dirty="0">
                <a:solidFill>
                  <a:schemeClr val="bg1"/>
                </a:solidFill>
                <a:latin typeface="Arial"/>
              </a:rPr>
              <a:t>on estimates about</a:t>
            </a:r>
            <a:r>
              <a:rPr lang="en-US" sz="2400" dirty="0" smtClean="0">
                <a:solidFill>
                  <a:schemeClr val="bg1"/>
                </a:solidFill>
                <a:latin typeface="Arial"/>
              </a:rPr>
              <a:t>:</a:t>
            </a:r>
            <a:endParaRPr lang="en-US" sz="2400" dirty="0">
              <a:solidFill>
                <a:schemeClr val="bg1"/>
              </a:solidFill>
              <a:latin typeface="Arial"/>
            </a:endParaRPr>
          </a:p>
        </p:txBody>
      </p:sp>
      <p:sp>
        <p:nvSpPr>
          <p:cNvPr id="35" name="Content Placeholder 2"/>
          <p:cNvSpPr txBox="1">
            <a:spLocks/>
          </p:cNvSpPr>
          <p:nvPr/>
        </p:nvSpPr>
        <p:spPr bwMode="auto">
          <a:xfrm>
            <a:off x="4439439" y="2488958"/>
            <a:ext cx="4245374" cy="71753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FF0000"/>
              </a:buClr>
              <a:buFont typeface="Wingdings" pitchFamily="2" charset="2"/>
              <a:buChar char="§"/>
              <a:defRPr sz="2000">
                <a:solidFill>
                  <a:srgbClr val="343434"/>
                </a:solidFill>
                <a:latin typeface="+mn-lt"/>
                <a:ea typeface="+mn-ea"/>
                <a:cs typeface="+mn-cs"/>
              </a:defRPr>
            </a:lvl1pPr>
            <a:lvl2pPr marL="742950" indent="-285750" algn="l" rtl="0" eaLnBrk="1" fontAlgn="base" hangingPunct="1">
              <a:spcBef>
                <a:spcPct val="20000"/>
              </a:spcBef>
              <a:spcAft>
                <a:spcPct val="0"/>
              </a:spcAft>
              <a:buClr>
                <a:srgbClr val="778000"/>
              </a:buClr>
              <a:buFont typeface="Times" pitchFamily="18" charset="0"/>
              <a:buChar char="•"/>
              <a:defRPr sz="2000">
                <a:solidFill>
                  <a:srgbClr val="343434"/>
                </a:solidFill>
                <a:latin typeface="+mn-lt"/>
              </a:defRPr>
            </a:lvl2pPr>
            <a:lvl3pPr marL="1143000" indent="-228600" algn="l" rtl="0" eaLnBrk="1" fontAlgn="base" hangingPunct="1">
              <a:spcBef>
                <a:spcPct val="20000"/>
              </a:spcBef>
              <a:spcAft>
                <a:spcPct val="0"/>
              </a:spcAft>
              <a:buClr>
                <a:srgbClr val="307D8E"/>
              </a:buClr>
              <a:buSzPct val="45000"/>
              <a:buFont typeface="Wingdings" pitchFamily="2" charset="2"/>
              <a:buChar char="u"/>
              <a:defRPr sz="2000">
                <a:solidFill>
                  <a:srgbClr val="343434"/>
                </a:solidFill>
                <a:latin typeface="+mn-lt"/>
              </a:defRPr>
            </a:lvl3pPr>
            <a:lvl4pPr marL="1600200" indent="-228600" algn="l" rtl="0" eaLnBrk="1" fontAlgn="base" hangingPunct="1">
              <a:spcBef>
                <a:spcPct val="20000"/>
              </a:spcBef>
              <a:spcAft>
                <a:spcPct val="0"/>
              </a:spcAft>
              <a:buClr>
                <a:srgbClr val="CD202C"/>
              </a:buClr>
              <a:buFont typeface="Wingdings" pitchFamily="2" charset="2"/>
              <a:buChar char="§"/>
              <a:defRPr sz="2000">
                <a:solidFill>
                  <a:srgbClr val="343434"/>
                </a:solidFill>
                <a:latin typeface="+mn-lt"/>
              </a:defRPr>
            </a:lvl4pPr>
            <a:lvl5pPr marL="2057400" indent="-228600" algn="l" rtl="0" eaLnBrk="1" fontAlgn="base" hangingPunct="1">
              <a:spcBef>
                <a:spcPct val="20000"/>
              </a:spcBef>
              <a:spcAft>
                <a:spcPct val="0"/>
              </a:spcAft>
              <a:buClr>
                <a:srgbClr val="7A8400"/>
              </a:buClr>
              <a:buFont typeface="Times" pitchFamily="18" charset="0"/>
              <a:buChar char="•"/>
              <a:defRPr sz="2000">
                <a:solidFill>
                  <a:srgbClr val="343434"/>
                </a:solidFill>
                <a:latin typeface="+mn-lt"/>
              </a:defRPr>
            </a:lvl5pPr>
            <a:lvl6pPr marL="25146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6pPr>
            <a:lvl7pPr marL="29718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7pPr>
            <a:lvl8pPr marL="34290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8pPr>
            <a:lvl9pPr marL="38862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9pPr>
          </a:lstStyle>
          <a:p>
            <a:pPr marL="0" indent="0">
              <a:lnSpc>
                <a:spcPct val="90000"/>
              </a:lnSpc>
              <a:buFont typeface="Wingdings" pitchFamily="2" charset="2"/>
              <a:buNone/>
            </a:pPr>
            <a:r>
              <a:rPr lang="en-US" sz="2200" dirty="0" smtClean="0">
                <a:latin typeface="Arial"/>
              </a:rPr>
              <a:t>Interest rate that will be earned</a:t>
            </a:r>
          </a:p>
        </p:txBody>
      </p:sp>
    </p:spTree>
    <p:extLst>
      <p:ext uri="{BB962C8B-B14F-4D97-AF65-F5344CB8AC3E}">
        <p14:creationId xmlns:p14="http://schemas.microsoft.com/office/powerpoint/2010/main" val="4121235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additive="base">
                                        <p:cTn id="11" dur="500" fill="hold"/>
                                        <p:tgtEl>
                                          <p:spTgt spid="54"/>
                                        </p:tgtEl>
                                        <p:attrNameLst>
                                          <p:attrName>ppt_x</p:attrName>
                                        </p:attrNameLst>
                                      </p:cBhvr>
                                      <p:tavLst>
                                        <p:tav tm="0">
                                          <p:val>
                                            <p:strVal val="#ppt_x"/>
                                          </p:val>
                                        </p:tav>
                                        <p:tav tm="100000">
                                          <p:val>
                                            <p:strVal val="#ppt_x"/>
                                          </p:val>
                                        </p:tav>
                                      </p:tavLst>
                                    </p:anim>
                                    <p:anim calcmode="lin" valueType="num">
                                      <p:cBhvr additive="base">
                                        <p:cTn id="12"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additive="base">
                                        <p:cTn id="17" dur="500" fill="hold"/>
                                        <p:tgtEl>
                                          <p:spTgt spid="55"/>
                                        </p:tgtEl>
                                        <p:attrNameLst>
                                          <p:attrName>ppt_x</p:attrName>
                                        </p:attrNameLst>
                                      </p:cBhvr>
                                      <p:tavLst>
                                        <p:tav tm="0">
                                          <p:val>
                                            <p:strVal val="#ppt_x"/>
                                          </p:val>
                                        </p:tav>
                                        <p:tav tm="100000">
                                          <p:val>
                                            <p:strVal val="#ppt_x"/>
                                          </p:val>
                                        </p:tav>
                                      </p:tavLst>
                                    </p:anim>
                                    <p:anim calcmode="lin" valueType="num">
                                      <p:cBhvr additive="base">
                                        <p:cTn id="18" dur="500" fill="hold"/>
                                        <p:tgtEl>
                                          <p:spTgt spid="5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additive="base">
                                        <p:cTn id="21" dur="500" fill="hold"/>
                                        <p:tgtEl>
                                          <p:spTgt spid="48"/>
                                        </p:tgtEl>
                                        <p:attrNameLst>
                                          <p:attrName>ppt_x</p:attrName>
                                        </p:attrNameLst>
                                      </p:cBhvr>
                                      <p:tavLst>
                                        <p:tav tm="0">
                                          <p:val>
                                            <p:strVal val="#ppt_x"/>
                                          </p:val>
                                        </p:tav>
                                        <p:tav tm="100000">
                                          <p:val>
                                            <p:strVal val="#ppt_x"/>
                                          </p:val>
                                        </p:tav>
                                      </p:tavLst>
                                    </p:anim>
                                    <p:anim calcmode="lin" valueType="num">
                                      <p:cBhvr additive="base">
                                        <p:cTn id="22" dur="500" fill="hold"/>
                                        <p:tgtEl>
                                          <p:spTgt spid="4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anim calcmode="lin" valueType="num">
                                      <p:cBhvr additive="base">
                                        <p:cTn id="25" dur="500" fill="hold"/>
                                        <p:tgtEl>
                                          <p:spTgt spid="53"/>
                                        </p:tgtEl>
                                        <p:attrNameLst>
                                          <p:attrName>ppt_x</p:attrName>
                                        </p:attrNameLst>
                                      </p:cBhvr>
                                      <p:tavLst>
                                        <p:tav tm="0">
                                          <p:val>
                                            <p:strVal val="#ppt_x"/>
                                          </p:val>
                                        </p:tav>
                                        <p:tav tm="100000">
                                          <p:val>
                                            <p:strVal val="#ppt_x"/>
                                          </p:val>
                                        </p:tav>
                                      </p:tavLst>
                                    </p:anim>
                                    <p:anim calcmode="lin" valueType="num">
                                      <p:cBhvr additive="base">
                                        <p:cTn id="26" dur="500" fill="hold"/>
                                        <p:tgtEl>
                                          <p:spTgt spid="5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6"/>
                                        </p:tgtEl>
                                        <p:attrNameLst>
                                          <p:attrName>style.visibility</p:attrName>
                                        </p:attrNameLst>
                                      </p:cBhvr>
                                      <p:to>
                                        <p:strVal val="visible"/>
                                      </p:to>
                                    </p:set>
                                    <p:anim calcmode="lin" valueType="num">
                                      <p:cBhvr additive="base">
                                        <p:cTn id="35" dur="500" fill="hold"/>
                                        <p:tgtEl>
                                          <p:spTgt spid="56"/>
                                        </p:tgtEl>
                                        <p:attrNameLst>
                                          <p:attrName>ppt_x</p:attrName>
                                        </p:attrNameLst>
                                      </p:cBhvr>
                                      <p:tavLst>
                                        <p:tav tm="0">
                                          <p:val>
                                            <p:strVal val="#ppt_x"/>
                                          </p:val>
                                        </p:tav>
                                        <p:tav tm="100000">
                                          <p:val>
                                            <p:strVal val="#ppt_x"/>
                                          </p:val>
                                        </p:tav>
                                      </p:tavLst>
                                    </p:anim>
                                    <p:anim calcmode="lin" valueType="num">
                                      <p:cBhvr additive="base">
                                        <p:cTn id="36" dur="500" fill="hold"/>
                                        <p:tgtEl>
                                          <p:spTgt spid="5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7"/>
                                        </p:tgtEl>
                                        <p:attrNameLst>
                                          <p:attrName>style.visibility</p:attrName>
                                        </p:attrNameLst>
                                      </p:cBhvr>
                                      <p:to>
                                        <p:strVal val="visible"/>
                                      </p:to>
                                    </p:set>
                                    <p:anim calcmode="lin" valueType="num">
                                      <p:cBhvr additive="base">
                                        <p:cTn id="39" dur="500" fill="hold"/>
                                        <p:tgtEl>
                                          <p:spTgt spid="57"/>
                                        </p:tgtEl>
                                        <p:attrNameLst>
                                          <p:attrName>ppt_x</p:attrName>
                                        </p:attrNameLst>
                                      </p:cBhvr>
                                      <p:tavLst>
                                        <p:tav tm="0">
                                          <p:val>
                                            <p:strVal val="#ppt_x"/>
                                          </p:val>
                                        </p:tav>
                                        <p:tav tm="100000">
                                          <p:val>
                                            <p:strVal val="#ppt_x"/>
                                          </p:val>
                                        </p:tav>
                                      </p:tavLst>
                                    </p:anim>
                                    <p:anim calcmode="lin" valueType="num">
                                      <p:cBhvr additive="base">
                                        <p:cTn id="40" dur="500" fill="hold"/>
                                        <p:tgtEl>
                                          <p:spTgt spid="5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ppt_x"/>
                                          </p:val>
                                        </p:tav>
                                        <p:tav tm="100000">
                                          <p:val>
                                            <p:strVal val="#ppt_x"/>
                                          </p:val>
                                        </p:tav>
                                      </p:tavLst>
                                    </p:anim>
                                    <p:anim calcmode="lin" valueType="num">
                                      <p:cBhvr additive="base">
                                        <p:cTn id="4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61"/>
                                        </p:tgtEl>
                                        <p:attrNameLst>
                                          <p:attrName>style.visibility</p:attrName>
                                        </p:attrNameLst>
                                      </p:cBhvr>
                                      <p:to>
                                        <p:strVal val="visible"/>
                                      </p:to>
                                    </p:set>
                                    <p:animEffect transition="in" filter="wipe(left)">
                                      <p:cBhvr>
                                        <p:cTn id="49" dur="500"/>
                                        <p:tgtEl>
                                          <p:spTgt spid="6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3">
                                            <p:txEl>
                                              <p:pRg st="0" end="0"/>
                                            </p:txEl>
                                          </p:spTgt>
                                        </p:tgtEl>
                                        <p:attrNameLst>
                                          <p:attrName>style.visibility</p:attrName>
                                        </p:attrNameLst>
                                      </p:cBhvr>
                                      <p:to>
                                        <p:strVal val="visible"/>
                                      </p:to>
                                    </p:set>
                                    <p:animEffect transition="in" filter="wipe(left)">
                                      <p:cBhvr>
                                        <p:cTn id="52" dur="500"/>
                                        <p:tgtEl>
                                          <p:spTgt spid="3">
                                            <p:txEl>
                                              <p:pRg st="0" end="0"/>
                                            </p:txEl>
                                          </p:spTgt>
                                        </p:tgtEl>
                                      </p:cBhvr>
                                    </p:animEffect>
                                  </p:childTnLst>
                                </p:cTn>
                              </p:par>
                              <p:par>
                                <p:cTn id="53" presetID="22" presetClass="entr" presetSubtype="8"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wipe(left)">
                                      <p:cBhvr>
                                        <p:cTn id="55" dur="500"/>
                                        <p:tgtEl>
                                          <p:spTgt spid="47"/>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left)">
                                      <p:cBhvr>
                                        <p:cTn id="58" dur="500"/>
                                        <p:tgtEl>
                                          <p:spTgt spid="49"/>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wipe(left)">
                                      <p:cBhvr>
                                        <p:cTn id="61" dur="500"/>
                                        <p:tgtEl>
                                          <p:spTgt spid="52"/>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51"/>
                                        </p:tgtEl>
                                        <p:attrNameLst>
                                          <p:attrName>style.visibility</p:attrName>
                                        </p:attrNameLst>
                                      </p:cBhvr>
                                      <p:to>
                                        <p:strVal val="visible"/>
                                      </p:to>
                                    </p:set>
                                    <p:animEffect transition="in" filter="wipe(left)">
                                      <p:cBhvr>
                                        <p:cTn id="6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61" grpId="0" animBg="1"/>
      <p:bldP spid="3" grpId="0" build="p"/>
      <p:bldP spid="48" grpId="0"/>
      <p:bldP spid="53" grpId="0" animBg="1"/>
      <p:bldP spid="56" grpId="0" animBg="1"/>
      <p:bldP spid="57" grpId="0" animBg="1"/>
      <p:bldP spid="58" grpId="0" animBg="1"/>
      <p:bldP spid="49" grpId="0" animBg="1"/>
      <p:bldP spid="51" grpId="0" animBg="1"/>
      <p:bldP spid="52" grpId="0"/>
      <p:bldP spid="4" grpId="0"/>
      <p:bldP spid="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23" name="Rectangle 3"/>
          <p:cNvSpPr>
            <a:spLocks noGrp="1" noChangeArrowheads="1"/>
          </p:cNvSpPr>
          <p:nvPr>
            <p:ph type="body" idx="1"/>
          </p:nvPr>
        </p:nvSpPr>
        <p:spPr/>
        <p:txBody>
          <a:bodyPr/>
          <a:lstStyle/>
          <a:p>
            <a:endParaRPr lang="en-US"/>
          </a:p>
        </p:txBody>
      </p:sp>
      <p:pic>
        <p:nvPicPr>
          <p:cNvPr id="1157124" name="Picture 4" descr="section_bkg"/>
          <p:cNvPicPr>
            <a:picLocks noChangeAspect="1" noChangeArrowheads="1"/>
          </p:cNvPicPr>
          <p:nvPr/>
        </p:nvPicPr>
        <p:blipFill>
          <a:blip r:embed="rId3" cstate="print">
            <a:duotone>
              <a:prstClr val="black"/>
              <a:srgbClr val="008080">
                <a:tint val="45000"/>
                <a:satMod val="400000"/>
              </a:srgbClr>
            </a:duotone>
          </a:blip>
          <a:srcRect/>
          <a:stretch>
            <a:fillRect/>
          </a:stretch>
        </p:blipFill>
        <p:spPr bwMode="auto">
          <a:xfrm>
            <a:off x="-7938" y="0"/>
            <a:ext cx="9151938" cy="6858000"/>
          </a:xfrm>
          <a:prstGeom prst="rect">
            <a:avLst/>
          </a:prstGeom>
          <a:noFill/>
        </p:spPr>
      </p:pic>
      <p:sp>
        <p:nvSpPr>
          <p:cNvPr id="2" name="TextBox 1"/>
          <p:cNvSpPr txBox="1"/>
          <p:nvPr/>
        </p:nvSpPr>
        <p:spPr>
          <a:xfrm>
            <a:off x="990600" y="3159204"/>
            <a:ext cx="7239000" cy="400110"/>
          </a:xfrm>
          <a:prstGeom prst="rect">
            <a:avLst/>
          </a:prstGeom>
          <a:noFill/>
        </p:spPr>
        <p:txBody>
          <a:bodyPr wrap="square" rtlCol="0">
            <a:spAutoFit/>
          </a:bodyPr>
          <a:lstStyle/>
          <a:p>
            <a:r>
              <a:rPr lang="en-US" sz="2000" spc="190" dirty="0" smtClean="0">
                <a:ln w="19050">
                  <a:solidFill>
                    <a:schemeClr val="tx2">
                      <a:tint val="1000"/>
                    </a:schemeClr>
                  </a:solidFill>
                  <a:prstDash val="solid"/>
                </a:ln>
                <a:solidFill>
                  <a:schemeClr val="accent3">
                    <a:lumMod val="95000"/>
                  </a:schemeClr>
                </a:solidFill>
                <a:effectLst>
                  <a:outerShdw blurRad="50000" dist="50800" dir="7500000" algn="tl">
                    <a:srgbClr val="000000">
                      <a:shade val="5000"/>
                      <a:alpha val="35000"/>
                    </a:srgbClr>
                  </a:outerShdw>
                </a:effectLst>
                <a:latin typeface="Lantinghei SC Extralight"/>
                <a:ea typeface="AppleGothic"/>
                <a:cs typeface="Lantinghei SC Extralight"/>
              </a:rPr>
              <a:t>WHAT CAN GO WRONG?</a:t>
            </a:r>
            <a:endParaRPr lang="en-US" sz="2000" spc="190" dirty="0">
              <a:ln w="19050">
                <a:solidFill>
                  <a:schemeClr val="tx2">
                    <a:tint val="1000"/>
                  </a:schemeClr>
                </a:solidFill>
                <a:prstDash val="solid"/>
              </a:ln>
              <a:solidFill>
                <a:schemeClr val="accent3">
                  <a:lumMod val="95000"/>
                </a:schemeClr>
              </a:solidFill>
              <a:effectLst>
                <a:outerShdw blurRad="50000" dist="50800" dir="7500000" algn="tl">
                  <a:srgbClr val="000000">
                    <a:shade val="5000"/>
                    <a:alpha val="35000"/>
                  </a:srgbClr>
                </a:outerShdw>
              </a:effectLst>
              <a:latin typeface="Lantinghei SC Extralight"/>
              <a:ea typeface="AppleGothic"/>
              <a:cs typeface="Lantinghei SC Extralight"/>
            </a:endParaRPr>
          </a:p>
        </p:txBody>
      </p:sp>
    </p:spTree>
    <p:extLst>
      <p:ext uri="{BB962C8B-B14F-4D97-AF65-F5344CB8AC3E}">
        <p14:creationId xmlns:p14="http://schemas.microsoft.com/office/powerpoint/2010/main" val="3618110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
          <p:cNvSpPr txBox="1">
            <a:spLocks/>
          </p:cNvSpPr>
          <p:nvPr/>
        </p:nvSpPr>
        <p:spPr bwMode="auto">
          <a:xfrm>
            <a:off x="1386847" y="2715252"/>
            <a:ext cx="7757154" cy="1195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FF0000"/>
              </a:buClr>
              <a:buFont typeface="Wingdings" pitchFamily="2" charset="2"/>
              <a:buChar char="§"/>
              <a:defRPr sz="2000">
                <a:solidFill>
                  <a:srgbClr val="343434"/>
                </a:solidFill>
                <a:latin typeface="+mn-lt"/>
                <a:ea typeface="+mn-ea"/>
                <a:cs typeface="+mn-cs"/>
              </a:defRPr>
            </a:lvl1pPr>
            <a:lvl2pPr marL="742950" indent="-285750" algn="l" rtl="0" eaLnBrk="1" fontAlgn="base" hangingPunct="1">
              <a:spcBef>
                <a:spcPct val="20000"/>
              </a:spcBef>
              <a:spcAft>
                <a:spcPct val="0"/>
              </a:spcAft>
              <a:buClr>
                <a:srgbClr val="778000"/>
              </a:buClr>
              <a:buFont typeface="Times" pitchFamily="18" charset="0"/>
              <a:buChar char="•"/>
              <a:defRPr sz="2000">
                <a:solidFill>
                  <a:srgbClr val="343434"/>
                </a:solidFill>
                <a:latin typeface="+mn-lt"/>
              </a:defRPr>
            </a:lvl2pPr>
            <a:lvl3pPr marL="1143000" indent="-228600" algn="l" rtl="0" eaLnBrk="1" fontAlgn="base" hangingPunct="1">
              <a:spcBef>
                <a:spcPct val="20000"/>
              </a:spcBef>
              <a:spcAft>
                <a:spcPct val="0"/>
              </a:spcAft>
              <a:buClr>
                <a:srgbClr val="307D8E"/>
              </a:buClr>
              <a:buSzPct val="45000"/>
              <a:buFont typeface="Wingdings" pitchFamily="2" charset="2"/>
              <a:buChar char="u"/>
              <a:defRPr sz="2000">
                <a:solidFill>
                  <a:srgbClr val="343434"/>
                </a:solidFill>
                <a:latin typeface="+mn-lt"/>
              </a:defRPr>
            </a:lvl3pPr>
            <a:lvl4pPr marL="1600200" indent="-228600" algn="l" rtl="0" eaLnBrk="1" fontAlgn="base" hangingPunct="1">
              <a:spcBef>
                <a:spcPct val="20000"/>
              </a:spcBef>
              <a:spcAft>
                <a:spcPct val="0"/>
              </a:spcAft>
              <a:buClr>
                <a:srgbClr val="CD202C"/>
              </a:buClr>
              <a:buFont typeface="Wingdings" pitchFamily="2" charset="2"/>
              <a:buChar char="§"/>
              <a:defRPr sz="2000">
                <a:solidFill>
                  <a:srgbClr val="343434"/>
                </a:solidFill>
                <a:latin typeface="+mn-lt"/>
              </a:defRPr>
            </a:lvl4pPr>
            <a:lvl5pPr marL="2057400" indent="-228600" algn="l" rtl="0" eaLnBrk="1" fontAlgn="base" hangingPunct="1">
              <a:spcBef>
                <a:spcPct val="20000"/>
              </a:spcBef>
              <a:spcAft>
                <a:spcPct val="0"/>
              </a:spcAft>
              <a:buClr>
                <a:srgbClr val="7A8400"/>
              </a:buClr>
              <a:buFont typeface="Times" pitchFamily="18" charset="0"/>
              <a:buChar char="•"/>
              <a:defRPr sz="2000">
                <a:solidFill>
                  <a:srgbClr val="343434"/>
                </a:solidFill>
                <a:latin typeface="+mn-lt"/>
              </a:defRPr>
            </a:lvl5pPr>
            <a:lvl6pPr marL="25146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6pPr>
            <a:lvl7pPr marL="29718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7pPr>
            <a:lvl8pPr marL="34290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8pPr>
            <a:lvl9pPr marL="38862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9pPr>
          </a:lstStyle>
          <a:p>
            <a:pPr marL="0" indent="0">
              <a:buFont typeface="Wingdings" pitchFamily="2" charset="2"/>
              <a:buNone/>
            </a:pPr>
            <a:endParaRPr lang="en-US" sz="1600" dirty="0" smtClean="0"/>
          </a:p>
          <a:p>
            <a:pPr marL="0" indent="0" algn="ctr">
              <a:buNone/>
            </a:pPr>
            <a:r>
              <a:rPr lang="en-US" sz="2400" b="1" dirty="0" smtClean="0">
                <a:solidFill>
                  <a:srgbClr val="620801"/>
                </a:solidFill>
              </a:rPr>
              <a:t>Changes in economic conditions in the past 20 years have led to a dramatic drop in interest rates.</a:t>
            </a:r>
          </a:p>
        </p:txBody>
      </p:sp>
      <p:sp>
        <p:nvSpPr>
          <p:cNvPr id="9" name="Rectangle 8"/>
          <p:cNvSpPr/>
          <p:nvPr/>
        </p:nvSpPr>
        <p:spPr>
          <a:xfrm>
            <a:off x="1286593" y="1614568"/>
            <a:ext cx="7857408" cy="1243107"/>
          </a:xfrm>
          <a:prstGeom prst="rect">
            <a:avLst/>
          </a:prstGeom>
          <a:solidFill>
            <a:srgbClr val="ABC0C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2" name="Title 1"/>
          <p:cNvSpPr>
            <a:spLocks noGrp="1"/>
          </p:cNvSpPr>
          <p:nvPr>
            <p:ph type="title"/>
          </p:nvPr>
        </p:nvSpPr>
        <p:spPr/>
        <p:txBody>
          <a:bodyPr/>
          <a:lstStyle/>
          <a:p>
            <a:r>
              <a:rPr lang="en-US" dirty="0" smtClean="0"/>
              <a:t>Interest Rate</a:t>
            </a:r>
            <a:endParaRPr lang="en-US" dirty="0"/>
          </a:p>
        </p:txBody>
      </p:sp>
      <p:sp>
        <p:nvSpPr>
          <p:cNvPr id="3" name="Content Placeholder 2"/>
          <p:cNvSpPr>
            <a:spLocks noGrp="1"/>
          </p:cNvSpPr>
          <p:nvPr>
            <p:ph idx="1"/>
          </p:nvPr>
        </p:nvSpPr>
        <p:spPr>
          <a:xfrm>
            <a:off x="2155461" y="1804847"/>
            <a:ext cx="6616765" cy="985981"/>
          </a:xfrm>
        </p:spPr>
        <p:txBody>
          <a:bodyPr/>
          <a:lstStyle/>
          <a:p>
            <a:pPr marL="0" indent="0">
              <a:buNone/>
            </a:pPr>
            <a:r>
              <a:rPr lang="en-US" sz="2400" dirty="0" smtClean="0">
                <a:solidFill>
                  <a:srgbClr val="343434"/>
                </a:solidFill>
                <a:latin typeface="+mn-lt"/>
                <a:ea typeface="+mn-ea"/>
                <a:cs typeface="+mn-cs"/>
              </a:rPr>
              <a:t>The </a:t>
            </a:r>
            <a:r>
              <a:rPr lang="en-US" sz="2400" b="1" dirty="0" smtClean="0">
                <a:solidFill>
                  <a:srgbClr val="343434"/>
                </a:solidFill>
                <a:latin typeface="+mn-lt"/>
                <a:ea typeface="+mn-ea"/>
                <a:cs typeface="+mn-cs"/>
              </a:rPr>
              <a:t>interest can change</a:t>
            </a:r>
            <a:r>
              <a:rPr lang="en-US" sz="2400" dirty="0" smtClean="0">
                <a:solidFill>
                  <a:srgbClr val="343434"/>
                </a:solidFill>
                <a:latin typeface="+mn-lt"/>
                <a:ea typeface="+mn-ea"/>
                <a:cs typeface="+mn-cs"/>
              </a:rPr>
              <a:t> if the economy changes.</a:t>
            </a:r>
          </a:p>
        </p:txBody>
      </p:sp>
      <p:grpSp>
        <p:nvGrpSpPr>
          <p:cNvPr id="4" name="Group 3"/>
          <p:cNvGrpSpPr/>
          <p:nvPr/>
        </p:nvGrpSpPr>
        <p:grpSpPr>
          <a:xfrm>
            <a:off x="434144" y="1586028"/>
            <a:ext cx="1370718" cy="1310125"/>
            <a:chOff x="7337373" y="3567572"/>
            <a:chExt cx="1370718" cy="1310125"/>
          </a:xfrm>
        </p:grpSpPr>
        <p:sp>
          <p:nvSpPr>
            <p:cNvPr id="5" name="Oval 4"/>
            <p:cNvSpPr/>
            <p:nvPr/>
          </p:nvSpPr>
          <p:spPr bwMode="auto">
            <a:xfrm>
              <a:off x="7337373" y="3567572"/>
              <a:ext cx="1370718" cy="1310125"/>
            </a:xfrm>
            <a:prstGeom prst="ellipse">
              <a:avLst/>
            </a:prstGeom>
            <a:solidFill>
              <a:schemeClr val="accent6">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smtClean="0">
                <a:ln>
                  <a:noFill/>
                </a:ln>
                <a:solidFill>
                  <a:schemeClr val="tx1"/>
                </a:solidFill>
                <a:effectLst/>
                <a:latin typeface="Arial" charset="0"/>
              </a:endParaRPr>
            </a:p>
          </p:txBody>
        </p:sp>
        <p:sp>
          <p:nvSpPr>
            <p:cNvPr id="6" name="TextBox 5"/>
            <p:cNvSpPr txBox="1"/>
            <p:nvPr/>
          </p:nvSpPr>
          <p:spPr>
            <a:xfrm>
              <a:off x="7485390" y="3634973"/>
              <a:ext cx="594734" cy="769441"/>
            </a:xfrm>
            <a:prstGeom prst="rect">
              <a:avLst/>
            </a:prstGeom>
            <a:noFill/>
          </p:spPr>
          <p:txBody>
            <a:bodyPr wrap="square" rtlCol="0">
              <a:spAutoFit/>
            </a:bodyPr>
            <a:lstStyle/>
            <a:p>
              <a:pPr algn="ctr"/>
              <a:r>
                <a:rPr lang="en-US" sz="4400" dirty="0" smtClean="0">
                  <a:solidFill>
                    <a:schemeClr val="bg1"/>
                  </a:solidFill>
                </a:rPr>
                <a:t>0</a:t>
              </a:r>
              <a:endParaRPr lang="en-US" sz="4400" dirty="0">
                <a:solidFill>
                  <a:schemeClr val="bg1"/>
                </a:solidFill>
              </a:endParaRPr>
            </a:p>
          </p:txBody>
        </p:sp>
        <p:sp>
          <p:nvSpPr>
            <p:cNvPr id="7" name="TextBox 6"/>
            <p:cNvSpPr txBox="1"/>
            <p:nvPr/>
          </p:nvSpPr>
          <p:spPr>
            <a:xfrm>
              <a:off x="7919999" y="4029244"/>
              <a:ext cx="594734" cy="769441"/>
            </a:xfrm>
            <a:prstGeom prst="rect">
              <a:avLst/>
            </a:prstGeom>
            <a:noFill/>
          </p:spPr>
          <p:txBody>
            <a:bodyPr wrap="square" rtlCol="0">
              <a:spAutoFit/>
            </a:bodyPr>
            <a:lstStyle/>
            <a:p>
              <a:pPr algn="ctr"/>
              <a:r>
                <a:rPr lang="en-US" sz="4400" dirty="0" smtClean="0">
                  <a:solidFill>
                    <a:schemeClr val="bg1"/>
                  </a:solidFill>
                </a:rPr>
                <a:t>0</a:t>
              </a:r>
              <a:endParaRPr lang="en-US" sz="4400" dirty="0">
                <a:solidFill>
                  <a:schemeClr val="bg1"/>
                </a:solidFill>
              </a:endParaRPr>
            </a:p>
          </p:txBody>
        </p:sp>
        <p:cxnSp>
          <p:nvCxnSpPr>
            <p:cNvPr id="8" name="Straight Arrow Connector 7"/>
            <p:cNvCxnSpPr/>
            <p:nvPr/>
          </p:nvCxnSpPr>
          <p:spPr bwMode="auto">
            <a:xfrm flipV="1">
              <a:off x="7683696" y="3813916"/>
              <a:ext cx="706354" cy="795770"/>
            </a:xfrm>
            <a:prstGeom prst="straightConnector1">
              <a:avLst/>
            </a:prstGeom>
            <a:solidFill>
              <a:schemeClr val="accent1"/>
            </a:solidFill>
            <a:ln w="57150" cap="flat" cmpd="sng" algn="ctr">
              <a:solidFill>
                <a:schemeClr val="accent6">
                  <a:lumMod val="20000"/>
                  <a:lumOff val="80000"/>
                </a:schemeClr>
              </a:solidFill>
              <a:prstDash val="solid"/>
              <a:round/>
              <a:headEnd type="none" w="med" len="med"/>
              <a:tailEnd type="arrow"/>
            </a:ln>
            <a:effectLst/>
          </p:spPr>
        </p:cxnSp>
      </p:grpSp>
      <p:sp>
        <p:nvSpPr>
          <p:cNvPr id="10" name="Rectangle 9"/>
          <p:cNvSpPr/>
          <p:nvPr/>
        </p:nvSpPr>
        <p:spPr bwMode="auto">
          <a:xfrm>
            <a:off x="0" y="6166075"/>
            <a:ext cx="9164158" cy="69192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smtClean="0">
              <a:ln>
                <a:noFill/>
              </a:ln>
              <a:solidFill>
                <a:schemeClr val="tx1"/>
              </a:solidFill>
              <a:effectLst/>
              <a:latin typeface="Arial" charset="0"/>
            </a:endParaRPr>
          </a:p>
        </p:txBody>
      </p:sp>
      <p:sp>
        <p:nvSpPr>
          <p:cNvPr id="11" name="Rectangle 162"/>
          <p:cNvSpPr txBox="1">
            <a:spLocks noChangeArrowheads="1"/>
          </p:cNvSpPr>
          <p:nvPr/>
        </p:nvSpPr>
        <p:spPr bwMode="auto">
          <a:xfrm>
            <a:off x="6725758" y="6412108"/>
            <a:ext cx="21336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solidFill>
                  <a:schemeClr val="bg1"/>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E191445-A357-49CC-AE88-E14D3EF5070A}" type="slidenum">
              <a:rPr lang="en-US" sz="1100" b="1" smtClean="0">
                <a:solidFill>
                  <a:schemeClr val="bg1">
                    <a:lumMod val="50000"/>
                  </a:schemeClr>
                </a:solidFill>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sz="1100" b="1" i="0" u="none" strike="noStrike" kern="1200" cap="none" spc="0" normalizeH="0" baseline="0" noProof="0" dirty="0" smtClean="0">
              <a:ln>
                <a:noFill/>
              </a:ln>
              <a:solidFill>
                <a:schemeClr val="bg1">
                  <a:lumMod val="50000"/>
                </a:schemeClr>
              </a:solidFill>
              <a:effectLst/>
              <a:uLnTx/>
              <a:uFillTx/>
              <a:latin typeface="Times New Roman" pitchFamily="18" charset="0"/>
            </a:endParaRPr>
          </a:p>
        </p:txBody>
      </p:sp>
      <p:sp>
        <p:nvSpPr>
          <p:cNvPr id="12" name="Rectangle 4"/>
          <p:cNvSpPr>
            <a:spLocks noChangeArrowheads="1"/>
          </p:cNvSpPr>
          <p:nvPr/>
        </p:nvSpPr>
        <p:spPr bwMode="gray">
          <a:xfrm>
            <a:off x="6645275" y="0"/>
            <a:ext cx="2096255" cy="227013"/>
          </a:xfrm>
          <a:prstGeom prst="rect">
            <a:avLst/>
          </a:prstGeom>
          <a:solidFill>
            <a:srgbClr val="008080"/>
          </a:solidFill>
          <a:ln>
            <a:noFill/>
          </a:ln>
        </p:spPr>
        <p:txBody>
          <a:bodyPr tIns="0" bIns="0" anchor="ctr" anchorCtr="1"/>
          <a:lstStyle/>
          <a:p>
            <a:pPr algn="ctr">
              <a:lnSpc>
                <a:spcPct val="90000"/>
              </a:lnSpc>
            </a:pPr>
            <a:r>
              <a:rPr lang="en-GB" sz="1200" b="1" dirty="0" smtClean="0">
                <a:solidFill>
                  <a:schemeClr val="bg1"/>
                </a:solidFill>
                <a:latin typeface="+mj-lt"/>
              </a:rPr>
              <a:t>WHAT CAN GO WRONG?</a:t>
            </a:r>
            <a:endParaRPr lang="en-GB" sz="1200" b="1" dirty="0">
              <a:solidFill>
                <a:schemeClr val="bg1"/>
              </a:solidFill>
              <a:latin typeface="+mj-lt"/>
            </a:endParaRPr>
          </a:p>
        </p:txBody>
      </p:sp>
      <p:sp>
        <p:nvSpPr>
          <p:cNvPr id="17" name="TextBox 16"/>
          <p:cNvSpPr txBox="1"/>
          <p:nvPr/>
        </p:nvSpPr>
        <p:spPr>
          <a:xfrm>
            <a:off x="1" y="4377280"/>
            <a:ext cx="3513666" cy="2039953"/>
          </a:xfrm>
          <a:prstGeom prst="rect">
            <a:avLst/>
          </a:prstGeom>
          <a:solidFill>
            <a:srgbClr val="ABC0C9"/>
          </a:solidFill>
          <a:ln>
            <a:solidFill>
              <a:sysClr val="window" lastClr="FFFFFF"/>
            </a:solidFill>
          </a:ln>
        </p:spPr>
        <p:txBody>
          <a:bodyPr wrap="square" rtlCol="0" anchor="ctr">
            <a:noAutofit/>
          </a:bodyPr>
          <a:lstStyle/>
          <a:p>
            <a:pPr algn="ctr"/>
            <a:r>
              <a:rPr lang="en-US" sz="2000" dirty="0"/>
              <a:t>Many companies assumed that interest rates would be </a:t>
            </a:r>
            <a:r>
              <a:rPr lang="en-US" sz="2000" b="1" dirty="0">
                <a:solidFill>
                  <a:srgbClr val="620801"/>
                </a:solidFill>
              </a:rPr>
              <a:t>6% to 8% </a:t>
            </a:r>
            <a:r>
              <a:rPr lang="en-US" sz="2000" dirty="0"/>
              <a:t>when products were priced in the </a:t>
            </a:r>
            <a:r>
              <a:rPr lang="en-US" sz="2000" dirty="0">
                <a:solidFill>
                  <a:srgbClr val="620801"/>
                </a:solidFill>
              </a:rPr>
              <a:t>1990s</a:t>
            </a:r>
          </a:p>
        </p:txBody>
      </p:sp>
      <p:cxnSp>
        <p:nvCxnSpPr>
          <p:cNvPr id="19" name="Straight Connector 18"/>
          <p:cNvCxnSpPr/>
          <p:nvPr/>
        </p:nvCxnSpPr>
        <p:spPr>
          <a:xfrm>
            <a:off x="3044004" y="3950170"/>
            <a:ext cx="0" cy="427110"/>
          </a:xfrm>
          <a:prstGeom prst="line">
            <a:avLst/>
          </a:prstGeom>
          <a:noFill/>
          <a:ln w="28575" cap="flat" cmpd="sng" algn="ctr">
            <a:solidFill>
              <a:schemeClr val="accent6">
                <a:lumMod val="75000"/>
              </a:schemeClr>
            </a:solidFill>
            <a:prstDash val="solid"/>
            <a:tailEnd type="oval"/>
          </a:ln>
          <a:effectLst/>
        </p:spPr>
      </p:cxnSp>
      <p:cxnSp>
        <p:nvCxnSpPr>
          <p:cNvPr id="26" name="Straight Connector 25"/>
          <p:cNvCxnSpPr/>
          <p:nvPr/>
        </p:nvCxnSpPr>
        <p:spPr bwMode="auto">
          <a:xfrm flipH="1">
            <a:off x="1109734" y="3953693"/>
            <a:ext cx="5547389" cy="0"/>
          </a:xfrm>
          <a:prstGeom prst="line">
            <a:avLst/>
          </a:prstGeom>
          <a:solidFill>
            <a:schemeClr val="accent1"/>
          </a:solidFill>
          <a:ln w="19050" cap="flat" cmpd="sng" algn="ctr">
            <a:solidFill>
              <a:srgbClr val="930C02"/>
            </a:solidFill>
            <a:prstDash val="solid"/>
            <a:round/>
            <a:headEnd type="none" w="med" len="med"/>
            <a:tailEnd type="none" w="med" len="med"/>
          </a:ln>
          <a:effectLst/>
        </p:spPr>
      </p:cxnSp>
      <p:cxnSp>
        <p:nvCxnSpPr>
          <p:cNvPr id="28" name="Straight Connector 27"/>
          <p:cNvCxnSpPr/>
          <p:nvPr/>
        </p:nvCxnSpPr>
        <p:spPr bwMode="auto">
          <a:xfrm flipH="1">
            <a:off x="1113692" y="2876615"/>
            <a:ext cx="5811" cy="1089693"/>
          </a:xfrm>
          <a:prstGeom prst="line">
            <a:avLst/>
          </a:prstGeom>
          <a:solidFill>
            <a:schemeClr val="accent1"/>
          </a:solidFill>
          <a:ln w="19050" cap="flat" cmpd="sng" algn="ctr">
            <a:solidFill>
              <a:srgbClr val="930C02"/>
            </a:solidFill>
            <a:prstDash val="solid"/>
            <a:round/>
            <a:headEnd type="none" w="med" len="med"/>
            <a:tailEnd type="none" w="med" len="med"/>
          </a:ln>
          <a:effectLst/>
        </p:spPr>
      </p:cxnSp>
      <p:sp>
        <p:nvSpPr>
          <p:cNvPr id="22" name="Rectangle 21"/>
          <p:cNvSpPr/>
          <p:nvPr/>
        </p:nvSpPr>
        <p:spPr>
          <a:xfrm>
            <a:off x="3739444" y="4392266"/>
            <a:ext cx="3400778" cy="2014178"/>
          </a:xfrm>
          <a:prstGeom prst="rect">
            <a:avLst/>
          </a:prstGeom>
          <a:solidFill>
            <a:srgbClr val="497F82"/>
          </a:solidFill>
          <a:ln w="25400" cap="flat" cmpd="sng" algn="ctr">
            <a:noFill/>
            <a:prstDash val="solid"/>
          </a:ln>
          <a:effectLst/>
        </p:spPr>
        <p:txBody>
          <a:bodyPr lIns="228600" tIns="320040" rIns="0" rtlCol="0" anchor="ctr" anchorCtr="0"/>
          <a:lstStyle/>
          <a:p>
            <a:pPr algn="ctr"/>
            <a:r>
              <a:rPr lang="en-US" sz="2400" dirty="0">
                <a:solidFill>
                  <a:srgbClr val="FFFFFF"/>
                </a:solidFill>
              </a:rPr>
              <a:t>Rates have </a:t>
            </a:r>
            <a:r>
              <a:rPr lang="en-US" sz="2400" dirty="0" smtClean="0">
                <a:solidFill>
                  <a:srgbClr val="FFFFFF"/>
                </a:solidFill>
              </a:rPr>
              <a:t>dropped</a:t>
            </a:r>
          </a:p>
          <a:p>
            <a:pPr algn="ctr"/>
            <a:r>
              <a:rPr lang="en-US" sz="2400" dirty="0" smtClean="0">
                <a:solidFill>
                  <a:srgbClr val="FFFFFF"/>
                </a:solidFill>
              </a:rPr>
              <a:t>to </a:t>
            </a:r>
            <a:r>
              <a:rPr lang="en-US" sz="2800" b="1" dirty="0" smtClean="0">
                <a:solidFill>
                  <a:srgbClr val="620801"/>
                </a:solidFill>
              </a:rPr>
              <a:t>3% to 4</a:t>
            </a:r>
            <a:r>
              <a:rPr lang="en-US" sz="2800" b="1" dirty="0">
                <a:solidFill>
                  <a:srgbClr val="620801"/>
                </a:solidFill>
              </a:rPr>
              <a:t>%</a:t>
            </a:r>
          </a:p>
        </p:txBody>
      </p:sp>
      <p:cxnSp>
        <p:nvCxnSpPr>
          <p:cNvPr id="20" name="Straight Connector 19"/>
          <p:cNvCxnSpPr/>
          <p:nvPr/>
        </p:nvCxnSpPr>
        <p:spPr>
          <a:xfrm>
            <a:off x="6642622" y="3950170"/>
            <a:ext cx="0" cy="427110"/>
          </a:xfrm>
          <a:prstGeom prst="line">
            <a:avLst/>
          </a:prstGeom>
          <a:noFill/>
          <a:ln w="28575" cap="flat" cmpd="sng" algn="ctr">
            <a:solidFill>
              <a:schemeClr val="accent6">
                <a:lumMod val="75000"/>
              </a:schemeClr>
            </a:solidFill>
            <a:prstDash val="solid"/>
            <a:tailEnd type="oval"/>
          </a:ln>
          <a:effectLst/>
        </p:spPr>
      </p:cxnSp>
    </p:spTree>
    <p:extLst>
      <p:ext uri="{BB962C8B-B14F-4D97-AF65-F5344CB8AC3E}">
        <p14:creationId xmlns:p14="http://schemas.microsoft.com/office/powerpoint/2010/main" val="171723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par>
                                <p:cTn id="22" presetID="22" presetClass="entr" presetSubtype="1" fill="hold"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up)">
                                      <p:cBhvr>
                                        <p:cTn id="24" dur="500"/>
                                        <p:tgtEl>
                                          <p:spTgt spid="28"/>
                                        </p:tgtEl>
                                      </p:cBhvr>
                                    </p:animEffect>
                                  </p:childTnLst>
                                </p:cTn>
                              </p:par>
                              <p:par>
                                <p:cTn id="25" presetID="22" presetClass="entr" presetSubtype="1"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par>
                                <p:cTn id="28" presetID="22" presetClass="entr" presetSubtype="1"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up)">
                                      <p:cBhvr>
                                        <p:cTn id="30" dur="500"/>
                                        <p:tgtEl>
                                          <p:spTgt spid="20"/>
                                        </p:tgtEl>
                                      </p:cBhvr>
                                    </p:animEffect>
                                  </p:childTnLst>
                                </p:cTn>
                              </p:par>
                              <p:par>
                                <p:cTn id="31" presetID="22" presetClass="entr" presetSubtype="1"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up)">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500" fill="hold"/>
                                        <p:tgtEl>
                                          <p:spTgt spid="17"/>
                                        </p:tgtEl>
                                        <p:attrNameLst>
                                          <p:attrName>ppt_x</p:attrName>
                                        </p:attrNameLst>
                                      </p:cBhvr>
                                      <p:tavLst>
                                        <p:tav tm="0">
                                          <p:val>
                                            <p:strVal val="#ppt_x"/>
                                          </p:val>
                                        </p:tav>
                                        <p:tav tm="100000">
                                          <p:val>
                                            <p:strVal val="#ppt_x"/>
                                          </p:val>
                                        </p:tav>
                                      </p:tavLst>
                                    </p:anim>
                                    <p:anim calcmode="lin" valueType="num">
                                      <p:cBhvr additive="base">
                                        <p:cTn id="3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additive="base">
                                        <p:cTn id="44" dur="500" fill="hold"/>
                                        <p:tgtEl>
                                          <p:spTgt spid="22"/>
                                        </p:tgtEl>
                                        <p:attrNameLst>
                                          <p:attrName>ppt_x</p:attrName>
                                        </p:attrNameLst>
                                      </p:cBhvr>
                                      <p:tavLst>
                                        <p:tav tm="0">
                                          <p:val>
                                            <p:strVal val="#ppt_x"/>
                                          </p:val>
                                        </p:tav>
                                        <p:tav tm="100000">
                                          <p:val>
                                            <p:strVal val="#ppt_x"/>
                                          </p:val>
                                        </p:tav>
                                      </p:tavLst>
                                    </p:anim>
                                    <p:anim calcmode="lin" valueType="num">
                                      <p:cBhvr additive="base">
                                        <p:cTn id="4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9" grpId="0" animBg="1"/>
      <p:bldP spid="3" grpId="0" build="p"/>
      <p:bldP spid="17"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Right Arrow 247"/>
          <p:cNvSpPr/>
          <p:nvPr/>
        </p:nvSpPr>
        <p:spPr>
          <a:xfrm>
            <a:off x="811914" y="2618143"/>
            <a:ext cx="1810870" cy="879566"/>
          </a:xfrm>
          <a:prstGeom prst="rightArrow">
            <a:avLst/>
          </a:prstGeom>
          <a:solidFill>
            <a:srgbClr val="86A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9" name="TextBox 248"/>
          <p:cNvSpPr txBox="1"/>
          <p:nvPr/>
        </p:nvSpPr>
        <p:spPr>
          <a:xfrm>
            <a:off x="775411" y="2867314"/>
            <a:ext cx="1758586" cy="338554"/>
          </a:xfrm>
          <a:prstGeom prst="rect">
            <a:avLst/>
          </a:prstGeom>
          <a:noFill/>
        </p:spPr>
        <p:txBody>
          <a:bodyPr wrap="square" rtlCol="0">
            <a:spAutoFit/>
          </a:bodyPr>
          <a:lstStyle/>
          <a:p>
            <a:r>
              <a:rPr lang="en-US" sz="1600" b="1" dirty="0" smtClean="0">
                <a:solidFill>
                  <a:schemeClr val="bg1"/>
                </a:solidFill>
              </a:rPr>
              <a:t>ASSUMPTION</a:t>
            </a:r>
            <a:endParaRPr lang="en-US" sz="1600" b="1" dirty="0">
              <a:solidFill>
                <a:schemeClr val="bg1"/>
              </a:solidFill>
            </a:endParaRPr>
          </a:p>
        </p:txBody>
      </p:sp>
      <p:sp>
        <p:nvSpPr>
          <p:cNvPr id="250" name="Right Arrow 249"/>
          <p:cNvSpPr/>
          <p:nvPr/>
        </p:nvSpPr>
        <p:spPr>
          <a:xfrm>
            <a:off x="811914" y="4480941"/>
            <a:ext cx="1814642" cy="879566"/>
          </a:xfrm>
          <a:prstGeom prst="rightArrow">
            <a:avLst/>
          </a:prstGeom>
          <a:solidFill>
            <a:srgbClr val="497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1" name="TextBox 250"/>
          <p:cNvSpPr txBox="1"/>
          <p:nvPr/>
        </p:nvSpPr>
        <p:spPr>
          <a:xfrm>
            <a:off x="766921" y="4697548"/>
            <a:ext cx="1603979" cy="461665"/>
          </a:xfrm>
          <a:prstGeom prst="rect">
            <a:avLst/>
          </a:prstGeom>
          <a:noFill/>
        </p:spPr>
        <p:txBody>
          <a:bodyPr wrap="square" rtlCol="0">
            <a:spAutoFit/>
          </a:bodyPr>
          <a:lstStyle/>
          <a:p>
            <a:r>
              <a:rPr lang="en-US" sz="2400" b="1" dirty="0" smtClean="0">
                <a:solidFill>
                  <a:schemeClr val="bg1"/>
                </a:solidFill>
              </a:rPr>
              <a:t>REALITY</a:t>
            </a:r>
            <a:endParaRPr lang="en-US" sz="2800" b="1" dirty="0">
              <a:solidFill>
                <a:schemeClr val="bg1"/>
              </a:solidFill>
            </a:endParaRPr>
          </a:p>
        </p:txBody>
      </p:sp>
      <p:sp>
        <p:nvSpPr>
          <p:cNvPr id="2" name="Title 1"/>
          <p:cNvSpPr>
            <a:spLocks noGrp="1"/>
          </p:cNvSpPr>
          <p:nvPr>
            <p:ph type="title"/>
          </p:nvPr>
        </p:nvSpPr>
        <p:spPr/>
        <p:txBody>
          <a:bodyPr/>
          <a:lstStyle/>
          <a:p>
            <a:r>
              <a:rPr lang="en-US" dirty="0" smtClean="0"/>
              <a:t>Withdrawals</a:t>
            </a:r>
            <a:r>
              <a:rPr lang="en-US" baseline="0" dirty="0" smtClean="0"/>
              <a:t> From the Savings Account</a:t>
            </a:r>
            <a:endParaRPr lang="en-US" dirty="0"/>
          </a:p>
        </p:txBody>
      </p:sp>
      <p:sp>
        <p:nvSpPr>
          <p:cNvPr id="4" name="Rectangle 4"/>
          <p:cNvSpPr>
            <a:spLocks noChangeArrowheads="1"/>
          </p:cNvSpPr>
          <p:nvPr/>
        </p:nvSpPr>
        <p:spPr bwMode="gray">
          <a:xfrm>
            <a:off x="6645275" y="0"/>
            <a:ext cx="2096255" cy="227013"/>
          </a:xfrm>
          <a:prstGeom prst="rect">
            <a:avLst/>
          </a:prstGeom>
          <a:solidFill>
            <a:srgbClr val="008080"/>
          </a:solidFill>
          <a:ln>
            <a:noFill/>
          </a:ln>
        </p:spPr>
        <p:txBody>
          <a:bodyPr tIns="0" bIns="0" anchor="ctr" anchorCtr="1"/>
          <a:lstStyle/>
          <a:p>
            <a:pPr algn="ctr">
              <a:lnSpc>
                <a:spcPct val="90000"/>
              </a:lnSpc>
            </a:pPr>
            <a:r>
              <a:rPr lang="en-GB" sz="1200" b="1" dirty="0" smtClean="0">
                <a:solidFill>
                  <a:schemeClr val="bg1"/>
                </a:solidFill>
                <a:latin typeface="+mj-lt"/>
              </a:rPr>
              <a:t>WITHDRAWALS</a:t>
            </a:r>
            <a:endParaRPr lang="en-GB" sz="1200" b="1" dirty="0">
              <a:solidFill>
                <a:schemeClr val="bg1"/>
              </a:solidFill>
              <a:latin typeface="+mj-lt"/>
            </a:endParaRPr>
          </a:p>
        </p:txBody>
      </p:sp>
      <p:sp>
        <p:nvSpPr>
          <p:cNvPr id="20" name="TextBox 19"/>
          <p:cNvSpPr txBox="1"/>
          <p:nvPr/>
        </p:nvSpPr>
        <p:spPr>
          <a:xfrm>
            <a:off x="392019" y="843792"/>
            <a:ext cx="8353073" cy="338554"/>
          </a:xfrm>
          <a:prstGeom prst="rect">
            <a:avLst/>
          </a:prstGeom>
          <a:noFill/>
        </p:spPr>
        <p:txBody>
          <a:bodyPr wrap="square" rtlCol="0">
            <a:spAutoFit/>
          </a:bodyPr>
          <a:lstStyle/>
          <a:p>
            <a:r>
              <a:rPr lang="en-US" sz="1600" b="1" dirty="0" smtClean="0">
                <a:solidFill>
                  <a:srgbClr val="3E3E3E"/>
                </a:solidFill>
              </a:rPr>
              <a:t>The amount of funds withdrawn is dependent on      key things:</a:t>
            </a:r>
            <a:endParaRPr lang="en-US" sz="1600" b="1" dirty="0">
              <a:solidFill>
                <a:srgbClr val="620801"/>
              </a:solidFill>
            </a:endParaRPr>
          </a:p>
        </p:txBody>
      </p:sp>
      <p:sp>
        <p:nvSpPr>
          <p:cNvPr id="21" name="Freeform 22"/>
          <p:cNvSpPr>
            <a:spLocks/>
          </p:cNvSpPr>
          <p:nvPr/>
        </p:nvSpPr>
        <p:spPr bwMode="auto">
          <a:xfrm>
            <a:off x="5259588" y="939737"/>
            <a:ext cx="142738" cy="236256"/>
          </a:xfrm>
          <a:custGeom>
            <a:avLst/>
            <a:gdLst>
              <a:gd name="T0" fmla="*/ 2147483647 w 204"/>
              <a:gd name="T1" fmla="*/ 0 h 333"/>
              <a:gd name="T2" fmla="*/ 2147483647 w 204"/>
              <a:gd name="T3" fmla="*/ 2147483647 h 333"/>
              <a:gd name="T4" fmla="*/ 2147483647 w 204"/>
              <a:gd name="T5" fmla="*/ 2147483647 h 333"/>
              <a:gd name="T6" fmla="*/ 2147483647 w 204"/>
              <a:gd name="T7" fmla="*/ 2147483647 h 333"/>
              <a:gd name="T8" fmla="*/ 2147483647 w 204"/>
              <a:gd name="T9" fmla="*/ 2147483647 h 333"/>
              <a:gd name="T10" fmla="*/ 2147483647 w 204"/>
              <a:gd name="T11" fmla="*/ 2147483647 h 333"/>
              <a:gd name="T12" fmla="*/ 2147483647 w 204"/>
              <a:gd name="T13" fmla="*/ 2147483647 h 333"/>
              <a:gd name="T14" fmla="*/ 2147483647 w 204"/>
              <a:gd name="T15" fmla="*/ 2147483647 h 333"/>
              <a:gd name="T16" fmla="*/ 2147483647 w 204"/>
              <a:gd name="T17" fmla="*/ 2147483647 h 333"/>
              <a:gd name="T18" fmla="*/ 2147483647 w 204"/>
              <a:gd name="T19" fmla="*/ 2147483647 h 333"/>
              <a:gd name="T20" fmla="*/ 2147483647 w 204"/>
              <a:gd name="T21" fmla="*/ 2147483647 h 333"/>
              <a:gd name="T22" fmla="*/ 2147483647 w 204"/>
              <a:gd name="T23" fmla="*/ 2147483647 h 333"/>
              <a:gd name="T24" fmla="*/ 2147483647 w 204"/>
              <a:gd name="T25" fmla="*/ 2147483647 h 333"/>
              <a:gd name="T26" fmla="*/ 2147483647 w 204"/>
              <a:gd name="T27" fmla="*/ 2147483647 h 333"/>
              <a:gd name="T28" fmla="*/ 2147483647 w 204"/>
              <a:gd name="T29" fmla="*/ 2147483647 h 333"/>
              <a:gd name="T30" fmla="*/ 2147483647 w 204"/>
              <a:gd name="T31" fmla="*/ 2147483647 h 333"/>
              <a:gd name="T32" fmla="*/ 2147483647 w 204"/>
              <a:gd name="T33" fmla="*/ 2147483647 h 333"/>
              <a:gd name="T34" fmla="*/ 2147483647 w 204"/>
              <a:gd name="T35" fmla="*/ 2147483647 h 333"/>
              <a:gd name="T36" fmla="*/ 2147483647 w 204"/>
              <a:gd name="T37" fmla="*/ 2147483647 h 333"/>
              <a:gd name="T38" fmla="*/ 2147483647 w 204"/>
              <a:gd name="T39" fmla="*/ 2147483647 h 333"/>
              <a:gd name="T40" fmla="*/ 2147483647 w 204"/>
              <a:gd name="T41" fmla="*/ 2147483647 h 333"/>
              <a:gd name="T42" fmla="*/ 2147483647 w 204"/>
              <a:gd name="T43" fmla="*/ 2147483647 h 333"/>
              <a:gd name="T44" fmla="*/ 2147483647 w 204"/>
              <a:gd name="T45" fmla="*/ 2147483647 h 333"/>
              <a:gd name="T46" fmla="*/ 2147483647 w 204"/>
              <a:gd name="T47" fmla="*/ 2147483647 h 333"/>
              <a:gd name="T48" fmla="*/ 2147483647 w 204"/>
              <a:gd name="T49" fmla="*/ 2147483647 h 333"/>
              <a:gd name="T50" fmla="*/ 2147483647 w 204"/>
              <a:gd name="T51" fmla="*/ 2147483647 h 333"/>
              <a:gd name="T52" fmla="*/ 2147483647 w 204"/>
              <a:gd name="T53" fmla="*/ 2147483647 h 333"/>
              <a:gd name="T54" fmla="*/ 2147483647 w 204"/>
              <a:gd name="T55" fmla="*/ 2147483647 h 333"/>
              <a:gd name="T56" fmla="*/ 2147483647 w 204"/>
              <a:gd name="T57" fmla="*/ 2147483647 h 333"/>
              <a:gd name="T58" fmla="*/ 2147483647 w 204"/>
              <a:gd name="T59" fmla="*/ 2147483647 h 333"/>
              <a:gd name="T60" fmla="*/ 2147483647 w 204"/>
              <a:gd name="T61" fmla="*/ 2147483647 h 333"/>
              <a:gd name="T62" fmla="*/ 2147483647 w 204"/>
              <a:gd name="T63" fmla="*/ 2147483647 h 333"/>
              <a:gd name="T64" fmla="*/ 2147483647 w 204"/>
              <a:gd name="T65" fmla="*/ 2147483647 h 333"/>
              <a:gd name="T66" fmla="*/ 2147483647 w 204"/>
              <a:gd name="T67" fmla="*/ 2147483647 h 333"/>
              <a:gd name="T68" fmla="*/ 2147483647 w 204"/>
              <a:gd name="T69" fmla="*/ 2147483647 h 333"/>
              <a:gd name="T70" fmla="*/ 2147483647 w 204"/>
              <a:gd name="T71" fmla="*/ 2147483647 h 333"/>
              <a:gd name="T72" fmla="*/ 2147483647 w 204"/>
              <a:gd name="T73" fmla="*/ 2147483647 h 333"/>
              <a:gd name="T74" fmla="*/ 2147483647 w 204"/>
              <a:gd name="T75" fmla="*/ 2147483647 h 333"/>
              <a:gd name="T76" fmla="*/ 2147483647 w 204"/>
              <a:gd name="T77" fmla="*/ 2147483647 h 333"/>
              <a:gd name="T78" fmla="*/ 2147483647 w 204"/>
              <a:gd name="T79" fmla="*/ 2147483647 h 333"/>
              <a:gd name="T80" fmla="*/ 2147483647 w 204"/>
              <a:gd name="T81" fmla="*/ 2147483647 h 333"/>
              <a:gd name="T82" fmla="*/ 2147483647 w 204"/>
              <a:gd name="T83" fmla="*/ 2147483647 h 333"/>
              <a:gd name="T84" fmla="*/ 2147483647 w 204"/>
              <a:gd name="T85" fmla="*/ 2147483647 h 333"/>
              <a:gd name="T86" fmla="*/ 2147483647 w 204"/>
              <a:gd name="T87" fmla="*/ 2147483647 h 333"/>
              <a:gd name="T88" fmla="*/ 2147483647 w 204"/>
              <a:gd name="T89" fmla="*/ 2147483647 h 333"/>
              <a:gd name="T90" fmla="*/ 2147483647 w 204"/>
              <a:gd name="T91" fmla="*/ 2147483647 h 333"/>
              <a:gd name="T92" fmla="*/ 2147483647 w 204"/>
              <a:gd name="T93" fmla="*/ 2147483647 h 333"/>
              <a:gd name="T94" fmla="*/ 0 w 204"/>
              <a:gd name="T95" fmla="*/ 2147483647 h 333"/>
              <a:gd name="T96" fmla="*/ 2147483647 w 204"/>
              <a:gd name="T97" fmla="*/ 2147483647 h 333"/>
              <a:gd name="T98" fmla="*/ 2147483647 w 204"/>
              <a:gd name="T99" fmla="*/ 2147483647 h 333"/>
              <a:gd name="T100" fmla="*/ 2147483647 w 204"/>
              <a:gd name="T101" fmla="*/ 0 h 33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04" h="333">
                <a:moveTo>
                  <a:pt x="82" y="0"/>
                </a:moveTo>
                <a:lnTo>
                  <a:pt x="99" y="0"/>
                </a:lnTo>
                <a:lnTo>
                  <a:pt x="119" y="2"/>
                </a:lnTo>
                <a:lnTo>
                  <a:pt x="136" y="7"/>
                </a:lnTo>
                <a:lnTo>
                  <a:pt x="152" y="14"/>
                </a:lnTo>
                <a:lnTo>
                  <a:pt x="164" y="21"/>
                </a:lnTo>
                <a:lnTo>
                  <a:pt x="173" y="31"/>
                </a:lnTo>
                <a:lnTo>
                  <a:pt x="176" y="44"/>
                </a:lnTo>
                <a:lnTo>
                  <a:pt x="173" y="58"/>
                </a:lnTo>
                <a:lnTo>
                  <a:pt x="163" y="70"/>
                </a:lnTo>
                <a:lnTo>
                  <a:pt x="150" y="83"/>
                </a:lnTo>
                <a:lnTo>
                  <a:pt x="134" y="94"/>
                </a:lnTo>
                <a:lnTo>
                  <a:pt x="116" y="105"/>
                </a:lnTo>
                <a:lnTo>
                  <a:pt x="99" y="117"/>
                </a:lnTo>
                <a:lnTo>
                  <a:pt x="86" y="126"/>
                </a:lnTo>
                <a:lnTo>
                  <a:pt x="75" y="134"/>
                </a:lnTo>
                <a:lnTo>
                  <a:pt x="72" y="142"/>
                </a:lnTo>
                <a:lnTo>
                  <a:pt x="74" y="144"/>
                </a:lnTo>
                <a:lnTo>
                  <a:pt x="82" y="147"/>
                </a:lnTo>
                <a:lnTo>
                  <a:pt x="92" y="149"/>
                </a:lnTo>
                <a:lnTo>
                  <a:pt x="106" y="151"/>
                </a:lnTo>
                <a:lnTo>
                  <a:pt x="121" y="152"/>
                </a:lnTo>
                <a:lnTo>
                  <a:pt x="138" y="154"/>
                </a:lnTo>
                <a:lnTo>
                  <a:pt x="154" y="157"/>
                </a:lnTo>
                <a:lnTo>
                  <a:pt x="169" y="161"/>
                </a:lnTo>
                <a:lnTo>
                  <a:pt x="183" y="167"/>
                </a:lnTo>
                <a:lnTo>
                  <a:pt x="195" y="175"/>
                </a:lnTo>
                <a:lnTo>
                  <a:pt x="201" y="185"/>
                </a:lnTo>
                <a:lnTo>
                  <a:pt x="204" y="197"/>
                </a:lnTo>
                <a:lnTo>
                  <a:pt x="204" y="201"/>
                </a:lnTo>
                <a:lnTo>
                  <a:pt x="204" y="205"/>
                </a:lnTo>
                <a:lnTo>
                  <a:pt x="196" y="227"/>
                </a:lnTo>
                <a:lnTo>
                  <a:pt x="182" y="249"/>
                </a:lnTo>
                <a:lnTo>
                  <a:pt x="163" y="268"/>
                </a:lnTo>
                <a:lnTo>
                  <a:pt x="141" y="284"/>
                </a:lnTo>
                <a:lnTo>
                  <a:pt x="119" y="299"/>
                </a:lnTo>
                <a:lnTo>
                  <a:pt x="94" y="310"/>
                </a:lnTo>
                <a:lnTo>
                  <a:pt x="73" y="320"/>
                </a:lnTo>
                <a:lnTo>
                  <a:pt x="54" y="327"/>
                </a:lnTo>
                <a:lnTo>
                  <a:pt x="38" y="332"/>
                </a:lnTo>
                <a:lnTo>
                  <a:pt x="30" y="333"/>
                </a:lnTo>
                <a:lnTo>
                  <a:pt x="24" y="333"/>
                </a:lnTo>
                <a:lnTo>
                  <a:pt x="22" y="332"/>
                </a:lnTo>
                <a:lnTo>
                  <a:pt x="19" y="330"/>
                </a:lnTo>
                <a:lnTo>
                  <a:pt x="19" y="329"/>
                </a:lnTo>
                <a:lnTo>
                  <a:pt x="22" y="322"/>
                </a:lnTo>
                <a:lnTo>
                  <a:pt x="31" y="315"/>
                </a:lnTo>
                <a:lnTo>
                  <a:pt x="45" y="308"/>
                </a:lnTo>
                <a:lnTo>
                  <a:pt x="61" y="300"/>
                </a:lnTo>
                <a:lnTo>
                  <a:pt x="79" y="290"/>
                </a:lnTo>
                <a:lnTo>
                  <a:pt x="98" y="280"/>
                </a:lnTo>
                <a:lnTo>
                  <a:pt x="117" y="269"/>
                </a:lnTo>
                <a:lnTo>
                  <a:pt x="134" y="256"/>
                </a:lnTo>
                <a:lnTo>
                  <a:pt x="147" y="242"/>
                </a:lnTo>
                <a:lnTo>
                  <a:pt x="155" y="226"/>
                </a:lnTo>
                <a:lnTo>
                  <a:pt x="159" y="207"/>
                </a:lnTo>
                <a:lnTo>
                  <a:pt x="155" y="196"/>
                </a:lnTo>
                <a:lnTo>
                  <a:pt x="148" y="187"/>
                </a:lnTo>
                <a:lnTo>
                  <a:pt x="136" y="182"/>
                </a:lnTo>
                <a:lnTo>
                  <a:pt x="122" y="178"/>
                </a:lnTo>
                <a:lnTo>
                  <a:pt x="106" y="177"/>
                </a:lnTo>
                <a:lnTo>
                  <a:pt x="88" y="176"/>
                </a:lnTo>
                <a:lnTo>
                  <a:pt x="70" y="176"/>
                </a:lnTo>
                <a:lnTo>
                  <a:pt x="54" y="175"/>
                </a:lnTo>
                <a:lnTo>
                  <a:pt x="38" y="173"/>
                </a:lnTo>
                <a:lnTo>
                  <a:pt x="27" y="170"/>
                </a:lnTo>
                <a:lnTo>
                  <a:pt x="19" y="165"/>
                </a:lnTo>
                <a:lnTo>
                  <a:pt x="17" y="156"/>
                </a:lnTo>
                <a:lnTo>
                  <a:pt x="21" y="144"/>
                </a:lnTo>
                <a:lnTo>
                  <a:pt x="31" y="132"/>
                </a:lnTo>
                <a:lnTo>
                  <a:pt x="47" y="121"/>
                </a:lnTo>
                <a:lnTo>
                  <a:pt x="65" y="111"/>
                </a:lnTo>
                <a:lnTo>
                  <a:pt x="86" y="99"/>
                </a:lnTo>
                <a:lnTo>
                  <a:pt x="103" y="88"/>
                </a:lnTo>
                <a:lnTo>
                  <a:pt x="120" y="77"/>
                </a:lnTo>
                <a:lnTo>
                  <a:pt x="130" y="64"/>
                </a:lnTo>
                <a:lnTo>
                  <a:pt x="134" y="53"/>
                </a:lnTo>
                <a:lnTo>
                  <a:pt x="131" y="44"/>
                </a:lnTo>
                <a:lnTo>
                  <a:pt x="125" y="38"/>
                </a:lnTo>
                <a:lnTo>
                  <a:pt x="113" y="34"/>
                </a:lnTo>
                <a:lnTo>
                  <a:pt x="98" y="31"/>
                </a:lnTo>
                <a:lnTo>
                  <a:pt x="80" y="30"/>
                </a:lnTo>
                <a:lnTo>
                  <a:pt x="66" y="31"/>
                </a:lnTo>
                <a:lnTo>
                  <a:pt x="54" y="35"/>
                </a:lnTo>
                <a:lnTo>
                  <a:pt x="41" y="39"/>
                </a:lnTo>
                <a:lnTo>
                  <a:pt x="30" y="43"/>
                </a:lnTo>
                <a:lnTo>
                  <a:pt x="22" y="46"/>
                </a:lnTo>
                <a:lnTo>
                  <a:pt x="17" y="48"/>
                </a:lnTo>
                <a:lnTo>
                  <a:pt x="16" y="48"/>
                </a:lnTo>
                <a:lnTo>
                  <a:pt x="14" y="48"/>
                </a:lnTo>
                <a:lnTo>
                  <a:pt x="12" y="46"/>
                </a:lnTo>
                <a:lnTo>
                  <a:pt x="9" y="46"/>
                </a:lnTo>
                <a:lnTo>
                  <a:pt x="7" y="44"/>
                </a:lnTo>
                <a:lnTo>
                  <a:pt x="4" y="43"/>
                </a:lnTo>
                <a:lnTo>
                  <a:pt x="2" y="39"/>
                </a:lnTo>
                <a:lnTo>
                  <a:pt x="0" y="35"/>
                </a:lnTo>
                <a:lnTo>
                  <a:pt x="0" y="30"/>
                </a:lnTo>
                <a:lnTo>
                  <a:pt x="4" y="20"/>
                </a:lnTo>
                <a:lnTo>
                  <a:pt x="16" y="11"/>
                </a:lnTo>
                <a:lnTo>
                  <a:pt x="32" y="5"/>
                </a:lnTo>
                <a:lnTo>
                  <a:pt x="55" y="1"/>
                </a:lnTo>
                <a:lnTo>
                  <a:pt x="82" y="0"/>
                </a:lnTo>
                <a:close/>
              </a:path>
            </a:pathLst>
          </a:custGeom>
          <a:solidFill>
            <a:srgbClr val="620801"/>
          </a:solidFill>
          <a:ln w="0">
            <a:noFill/>
            <a:prstDash val="solid"/>
            <a:round/>
            <a:headEnd/>
            <a:tailEnd/>
          </a:ln>
        </p:spPr>
        <p:txBody>
          <a:bodyPr/>
          <a:lstStyle/>
          <a:p>
            <a:endParaRPr lang="en-GB"/>
          </a:p>
        </p:txBody>
      </p:sp>
      <p:sp>
        <p:nvSpPr>
          <p:cNvPr id="23" name="Content Placeholder 2"/>
          <p:cNvSpPr txBox="1">
            <a:spLocks/>
          </p:cNvSpPr>
          <p:nvPr/>
        </p:nvSpPr>
        <p:spPr>
          <a:xfrm>
            <a:off x="773325" y="1329829"/>
            <a:ext cx="7956089" cy="860747"/>
          </a:xfrm>
          <a:prstGeom prst="rect">
            <a:avLst/>
          </a:prstGeom>
          <a:solidFill>
            <a:srgbClr val="ABC0C9"/>
          </a:solidFill>
        </p:spPr>
        <p:txBody>
          <a:bodyPr vert="horz" lIns="432000" tIns="0" rIns="91440" bIns="45720" rtlCol="0" anchor="ctr">
            <a:normAutofit/>
          </a:bodyPr>
          <a:lstStyle>
            <a:lvl1pPr marL="0" indent="0" algn="l" defTabSz="914400" rtl="0" eaLnBrk="1" latinLnBrk="0" hangingPunct="1">
              <a:spcBef>
                <a:spcPct val="20000"/>
              </a:spcBef>
              <a:buFontTx/>
              <a:buNone/>
              <a:defRPr sz="2000" b="1" kern="1200">
                <a:solidFill>
                  <a:schemeClr val="tx1"/>
                </a:solidFill>
                <a:latin typeface="+mn-lt"/>
                <a:ea typeface="+mn-ea"/>
                <a:cs typeface="+mn-cs"/>
              </a:defRPr>
            </a:lvl1pPr>
            <a:lvl2pPr marL="0" indent="0" algn="l" defTabSz="914400" rtl="0" eaLnBrk="1" latinLnBrk="0" hangingPunct="1">
              <a:spcBef>
                <a:spcPct val="20000"/>
              </a:spcBef>
              <a:buFontTx/>
              <a:buNone/>
              <a:defRPr sz="2000" kern="1200">
                <a:solidFill>
                  <a:schemeClr val="tx1"/>
                </a:solidFill>
                <a:latin typeface="+mn-lt"/>
                <a:ea typeface="+mn-ea"/>
                <a:cs typeface="+mn-cs"/>
              </a:defRPr>
            </a:lvl2pPr>
            <a:lvl3pPr marL="265113" indent="-265113" algn="l" defTabSz="914400" rtl="0" eaLnBrk="1" latinLnBrk="0" hangingPunct="1">
              <a:spcBef>
                <a:spcPct val="20000"/>
              </a:spcBef>
              <a:buClr>
                <a:schemeClr val="bg2"/>
              </a:buClr>
              <a:buSzPct val="60000"/>
              <a:buFont typeface="Wingdings" pitchFamily="2" charset="2"/>
              <a:buChar char=""/>
              <a:defRPr sz="2000" kern="1200">
                <a:solidFill>
                  <a:schemeClr val="tx1"/>
                </a:solidFill>
                <a:latin typeface="+mn-lt"/>
                <a:ea typeface="+mn-ea"/>
                <a:cs typeface="+mn-cs"/>
              </a:defRPr>
            </a:lvl3pPr>
            <a:lvl4pPr marL="542925" indent="-277813" algn="l" defTabSz="914400" rtl="0" eaLnBrk="1" latinLnBrk="0" hangingPunct="1">
              <a:spcBef>
                <a:spcPct val="20000"/>
              </a:spcBef>
              <a:buClr>
                <a:schemeClr val="tx2"/>
              </a:buClr>
              <a:buSzPct val="60000"/>
              <a:buFont typeface="Wingdings" pitchFamily="2" charset="2"/>
              <a:buChar char=""/>
              <a:defRPr sz="1800" kern="1200">
                <a:solidFill>
                  <a:schemeClr val="tx1"/>
                </a:solidFill>
                <a:latin typeface="+mn-lt"/>
                <a:ea typeface="+mn-ea"/>
                <a:cs typeface="+mn-cs"/>
              </a:defRPr>
            </a:lvl4pPr>
            <a:lvl5pPr marL="808038" indent="-265113" algn="l" defTabSz="914400" rtl="0" eaLnBrk="1" latinLnBrk="0" hangingPunct="1">
              <a:spcBef>
                <a:spcPct val="20000"/>
              </a:spcBef>
              <a:buClr>
                <a:schemeClr val="accent1"/>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The number of people that keep their policies up to the point when benefits begin to be paid</a:t>
            </a:r>
            <a:endParaRPr lang="en-US" dirty="0"/>
          </a:p>
        </p:txBody>
      </p:sp>
      <p:sp>
        <p:nvSpPr>
          <p:cNvPr id="22" name="Freeform 21"/>
          <p:cNvSpPr>
            <a:spLocks/>
          </p:cNvSpPr>
          <p:nvPr/>
        </p:nvSpPr>
        <p:spPr bwMode="auto">
          <a:xfrm>
            <a:off x="553320" y="1402779"/>
            <a:ext cx="316866" cy="416445"/>
          </a:xfrm>
          <a:custGeom>
            <a:avLst/>
            <a:gdLst>
              <a:gd name="T0" fmla="*/ 1516 w 2341"/>
              <a:gd name="T1" fmla="*/ 4 h 3300"/>
              <a:gd name="T2" fmla="*/ 1658 w 2341"/>
              <a:gd name="T3" fmla="*/ 31 h 3300"/>
              <a:gd name="T4" fmla="*/ 1784 w 2341"/>
              <a:gd name="T5" fmla="*/ 82 h 3300"/>
              <a:gd name="T6" fmla="*/ 1897 w 2341"/>
              <a:gd name="T7" fmla="*/ 153 h 3300"/>
              <a:gd name="T8" fmla="*/ 1999 w 2341"/>
              <a:gd name="T9" fmla="*/ 245 h 3300"/>
              <a:gd name="T10" fmla="*/ 2089 w 2341"/>
              <a:gd name="T11" fmla="*/ 354 h 3300"/>
              <a:gd name="T12" fmla="*/ 2166 w 2341"/>
              <a:gd name="T13" fmla="*/ 478 h 3300"/>
              <a:gd name="T14" fmla="*/ 2229 w 2341"/>
              <a:gd name="T15" fmla="*/ 619 h 3300"/>
              <a:gd name="T16" fmla="*/ 2279 w 2341"/>
              <a:gd name="T17" fmla="*/ 772 h 3300"/>
              <a:gd name="T18" fmla="*/ 2315 w 2341"/>
              <a:gd name="T19" fmla="*/ 936 h 3300"/>
              <a:gd name="T20" fmla="*/ 2336 w 2341"/>
              <a:gd name="T21" fmla="*/ 1110 h 3300"/>
              <a:gd name="T22" fmla="*/ 2341 w 2341"/>
              <a:gd name="T23" fmla="*/ 1292 h 3300"/>
              <a:gd name="T24" fmla="*/ 2332 w 2341"/>
              <a:gd name="T25" fmla="*/ 1481 h 3300"/>
              <a:gd name="T26" fmla="*/ 2305 w 2341"/>
              <a:gd name="T27" fmla="*/ 1674 h 3300"/>
              <a:gd name="T28" fmla="*/ 2263 w 2341"/>
              <a:gd name="T29" fmla="*/ 1872 h 3300"/>
              <a:gd name="T30" fmla="*/ 2201 w 2341"/>
              <a:gd name="T31" fmla="*/ 2077 h 3300"/>
              <a:gd name="T32" fmla="*/ 2121 w 2341"/>
              <a:gd name="T33" fmla="*/ 2277 h 3300"/>
              <a:gd name="T34" fmla="*/ 2027 w 2341"/>
              <a:gd name="T35" fmla="*/ 2465 h 3300"/>
              <a:gd name="T36" fmla="*/ 1920 w 2341"/>
              <a:gd name="T37" fmla="*/ 2637 h 3300"/>
              <a:gd name="T38" fmla="*/ 1804 w 2341"/>
              <a:gd name="T39" fmla="*/ 2793 h 3300"/>
              <a:gd name="T40" fmla="*/ 1678 w 2341"/>
              <a:gd name="T41" fmla="*/ 2931 h 3300"/>
              <a:gd name="T42" fmla="*/ 1545 w 2341"/>
              <a:gd name="T43" fmla="*/ 3049 h 3300"/>
              <a:gd name="T44" fmla="*/ 1406 w 2341"/>
              <a:gd name="T45" fmla="*/ 3145 h 3300"/>
              <a:gd name="T46" fmla="*/ 1264 w 2341"/>
              <a:gd name="T47" fmla="*/ 3220 h 3300"/>
              <a:gd name="T48" fmla="*/ 1117 w 2341"/>
              <a:gd name="T49" fmla="*/ 3271 h 3300"/>
              <a:gd name="T50" fmla="*/ 972 w 2341"/>
              <a:gd name="T51" fmla="*/ 3296 h 3300"/>
              <a:gd name="T52" fmla="*/ 826 w 2341"/>
              <a:gd name="T53" fmla="*/ 3296 h 3300"/>
              <a:gd name="T54" fmla="*/ 683 w 2341"/>
              <a:gd name="T55" fmla="*/ 3268 h 3300"/>
              <a:gd name="T56" fmla="*/ 559 w 2341"/>
              <a:gd name="T57" fmla="*/ 3218 h 3300"/>
              <a:gd name="T58" fmla="*/ 444 w 2341"/>
              <a:gd name="T59" fmla="*/ 3146 h 3300"/>
              <a:gd name="T60" fmla="*/ 343 w 2341"/>
              <a:gd name="T61" fmla="*/ 3055 h 3300"/>
              <a:gd name="T62" fmla="*/ 253 w 2341"/>
              <a:gd name="T63" fmla="*/ 2946 h 3300"/>
              <a:gd name="T64" fmla="*/ 176 w 2341"/>
              <a:gd name="T65" fmla="*/ 2821 h 3300"/>
              <a:gd name="T66" fmla="*/ 113 w 2341"/>
              <a:gd name="T67" fmla="*/ 2681 h 3300"/>
              <a:gd name="T68" fmla="*/ 62 w 2341"/>
              <a:gd name="T69" fmla="*/ 2528 h 3300"/>
              <a:gd name="T70" fmla="*/ 26 w 2341"/>
              <a:gd name="T71" fmla="*/ 2364 h 3300"/>
              <a:gd name="T72" fmla="*/ 6 w 2341"/>
              <a:gd name="T73" fmla="*/ 2190 h 3300"/>
              <a:gd name="T74" fmla="*/ 0 w 2341"/>
              <a:gd name="T75" fmla="*/ 2008 h 3300"/>
              <a:gd name="T76" fmla="*/ 10 w 2341"/>
              <a:gd name="T77" fmla="*/ 1819 h 3300"/>
              <a:gd name="T78" fmla="*/ 36 w 2341"/>
              <a:gd name="T79" fmla="*/ 1625 h 3300"/>
              <a:gd name="T80" fmla="*/ 79 w 2341"/>
              <a:gd name="T81" fmla="*/ 1429 h 3300"/>
              <a:gd name="T82" fmla="*/ 141 w 2341"/>
              <a:gd name="T83" fmla="*/ 1224 h 3300"/>
              <a:gd name="T84" fmla="*/ 221 w 2341"/>
              <a:gd name="T85" fmla="*/ 1022 h 3300"/>
              <a:gd name="T86" fmla="*/ 314 w 2341"/>
              <a:gd name="T87" fmla="*/ 834 h 3300"/>
              <a:gd name="T88" fmla="*/ 421 w 2341"/>
              <a:gd name="T89" fmla="*/ 662 h 3300"/>
              <a:gd name="T90" fmla="*/ 538 w 2341"/>
              <a:gd name="T91" fmla="*/ 507 h 3300"/>
              <a:gd name="T92" fmla="*/ 664 w 2341"/>
              <a:gd name="T93" fmla="*/ 369 h 3300"/>
              <a:gd name="T94" fmla="*/ 797 w 2341"/>
              <a:gd name="T95" fmla="*/ 252 h 3300"/>
              <a:gd name="T96" fmla="*/ 936 w 2341"/>
              <a:gd name="T97" fmla="*/ 154 h 3300"/>
              <a:gd name="T98" fmla="*/ 1079 w 2341"/>
              <a:gd name="T99" fmla="*/ 80 h 3300"/>
              <a:gd name="T100" fmla="*/ 1224 w 2341"/>
              <a:gd name="T101" fmla="*/ 29 h 3300"/>
              <a:gd name="T102" fmla="*/ 1370 w 2341"/>
              <a:gd name="T103" fmla="*/ 3 h 3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41" h="3300">
                <a:moveTo>
                  <a:pt x="1444" y="0"/>
                </a:moveTo>
                <a:lnTo>
                  <a:pt x="1516" y="4"/>
                </a:lnTo>
                <a:lnTo>
                  <a:pt x="1588" y="14"/>
                </a:lnTo>
                <a:lnTo>
                  <a:pt x="1658" y="31"/>
                </a:lnTo>
                <a:lnTo>
                  <a:pt x="1723" y="54"/>
                </a:lnTo>
                <a:lnTo>
                  <a:pt x="1784" y="82"/>
                </a:lnTo>
                <a:lnTo>
                  <a:pt x="1842" y="115"/>
                </a:lnTo>
                <a:lnTo>
                  <a:pt x="1897" y="153"/>
                </a:lnTo>
                <a:lnTo>
                  <a:pt x="1950" y="197"/>
                </a:lnTo>
                <a:lnTo>
                  <a:pt x="1999" y="245"/>
                </a:lnTo>
                <a:lnTo>
                  <a:pt x="2046" y="297"/>
                </a:lnTo>
                <a:lnTo>
                  <a:pt x="2089" y="354"/>
                </a:lnTo>
                <a:lnTo>
                  <a:pt x="2129" y="414"/>
                </a:lnTo>
                <a:lnTo>
                  <a:pt x="2166" y="478"/>
                </a:lnTo>
                <a:lnTo>
                  <a:pt x="2200" y="547"/>
                </a:lnTo>
                <a:lnTo>
                  <a:pt x="2229" y="619"/>
                </a:lnTo>
                <a:lnTo>
                  <a:pt x="2256" y="693"/>
                </a:lnTo>
                <a:lnTo>
                  <a:pt x="2279" y="772"/>
                </a:lnTo>
                <a:lnTo>
                  <a:pt x="2299" y="853"/>
                </a:lnTo>
                <a:lnTo>
                  <a:pt x="2315" y="936"/>
                </a:lnTo>
                <a:lnTo>
                  <a:pt x="2327" y="1022"/>
                </a:lnTo>
                <a:lnTo>
                  <a:pt x="2336" y="1110"/>
                </a:lnTo>
                <a:lnTo>
                  <a:pt x="2340" y="1200"/>
                </a:lnTo>
                <a:lnTo>
                  <a:pt x="2341" y="1292"/>
                </a:lnTo>
                <a:lnTo>
                  <a:pt x="2339" y="1386"/>
                </a:lnTo>
                <a:lnTo>
                  <a:pt x="2332" y="1481"/>
                </a:lnTo>
                <a:lnTo>
                  <a:pt x="2321" y="1577"/>
                </a:lnTo>
                <a:lnTo>
                  <a:pt x="2305" y="1674"/>
                </a:lnTo>
                <a:lnTo>
                  <a:pt x="2287" y="1772"/>
                </a:lnTo>
                <a:lnTo>
                  <a:pt x="2263" y="1872"/>
                </a:lnTo>
                <a:lnTo>
                  <a:pt x="2236" y="1971"/>
                </a:lnTo>
                <a:lnTo>
                  <a:pt x="2201" y="2077"/>
                </a:lnTo>
                <a:lnTo>
                  <a:pt x="2162" y="2179"/>
                </a:lnTo>
                <a:lnTo>
                  <a:pt x="2121" y="2277"/>
                </a:lnTo>
                <a:lnTo>
                  <a:pt x="2075" y="2373"/>
                </a:lnTo>
                <a:lnTo>
                  <a:pt x="2027" y="2465"/>
                </a:lnTo>
                <a:lnTo>
                  <a:pt x="1975" y="2553"/>
                </a:lnTo>
                <a:lnTo>
                  <a:pt x="1920" y="2637"/>
                </a:lnTo>
                <a:lnTo>
                  <a:pt x="1864" y="2718"/>
                </a:lnTo>
                <a:lnTo>
                  <a:pt x="1804" y="2793"/>
                </a:lnTo>
                <a:lnTo>
                  <a:pt x="1742" y="2864"/>
                </a:lnTo>
                <a:lnTo>
                  <a:pt x="1678" y="2931"/>
                </a:lnTo>
                <a:lnTo>
                  <a:pt x="1613" y="2992"/>
                </a:lnTo>
                <a:lnTo>
                  <a:pt x="1545" y="3049"/>
                </a:lnTo>
                <a:lnTo>
                  <a:pt x="1476" y="3100"/>
                </a:lnTo>
                <a:lnTo>
                  <a:pt x="1406" y="3145"/>
                </a:lnTo>
                <a:lnTo>
                  <a:pt x="1336" y="3185"/>
                </a:lnTo>
                <a:lnTo>
                  <a:pt x="1264" y="3220"/>
                </a:lnTo>
                <a:lnTo>
                  <a:pt x="1190" y="3248"/>
                </a:lnTo>
                <a:lnTo>
                  <a:pt x="1117" y="3271"/>
                </a:lnTo>
                <a:lnTo>
                  <a:pt x="1045" y="3286"/>
                </a:lnTo>
                <a:lnTo>
                  <a:pt x="972" y="3296"/>
                </a:lnTo>
                <a:lnTo>
                  <a:pt x="899" y="3300"/>
                </a:lnTo>
                <a:lnTo>
                  <a:pt x="826" y="3296"/>
                </a:lnTo>
                <a:lnTo>
                  <a:pt x="754" y="3285"/>
                </a:lnTo>
                <a:lnTo>
                  <a:pt x="683" y="3268"/>
                </a:lnTo>
                <a:lnTo>
                  <a:pt x="620" y="3246"/>
                </a:lnTo>
                <a:lnTo>
                  <a:pt x="559" y="3218"/>
                </a:lnTo>
                <a:lnTo>
                  <a:pt x="500" y="3184"/>
                </a:lnTo>
                <a:lnTo>
                  <a:pt x="444" y="3146"/>
                </a:lnTo>
                <a:lnTo>
                  <a:pt x="392" y="3103"/>
                </a:lnTo>
                <a:lnTo>
                  <a:pt x="343" y="3055"/>
                </a:lnTo>
                <a:lnTo>
                  <a:pt x="296" y="3003"/>
                </a:lnTo>
                <a:lnTo>
                  <a:pt x="253" y="2946"/>
                </a:lnTo>
                <a:lnTo>
                  <a:pt x="213" y="2885"/>
                </a:lnTo>
                <a:lnTo>
                  <a:pt x="176" y="2821"/>
                </a:lnTo>
                <a:lnTo>
                  <a:pt x="142" y="2753"/>
                </a:lnTo>
                <a:lnTo>
                  <a:pt x="113" y="2681"/>
                </a:lnTo>
                <a:lnTo>
                  <a:pt x="85" y="2606"/>
                </a:lnTo>
                <a:lnTo>
                  <a:pt x="62" y="2528"/>
                </a:lnTo>
                <a:lnTo>
                  <a:pt x="43" y="2448"/>
                </a:lnTo>
                <a:lnTo>
                  <a:pt x="26" y="2364"/>
                </a:lnTo>
                <a:lnTo>
                  <a:pt x="14" y="2278"/>
                </a:lnTo>
                <a:lnTo>
                  <a:pt x="6" y="2190"/>
                </a:lnTo>
                <a:lnTo>
                  <a:pt x="1" y="2100"/>
                </a:lnTo>
                <a:lnTo>
                  <a:pt x="0" y="2008"/>
                </a:lnTo>
                <a:lnTo>
                  <a:pt x="4" y="1914"/>
                </a:lnTo>
                <a:lnTo>
                  <a:pt x="10" y="1819"/>
                </a:lnTo>
                <a:lnTo>
                  <a:pt x="21" y="1723"/>
                </a:lnTo>
                <a:lnTo>
                  <a:pt x="36" y="1625"/>
                </a:lnTo>
                <a:lnTo>
                  <a:pt x="56" y="1527"/>
                </a:lnTo>
                <a:lnTo>
                  <a:pt x="79" y="1429"/>
                </a:lnTo>
                <a:lnTo>
                  <a:pt x="107" y="1329"/>
                </a:lnTo>
                <a:lnTo>
                  <a:pt x="141" y="1224"/>
                </a:lnTo>
                <a:lnTo>
                  <a:pt x="179" y="1121"/>
                </a:lnTo>
                <a:lnTo>
                  <a:pt x="221" y="1022"/>
                </a:lnTo>
                <a:lnTo>
                  <a:pt x="266" y="926"/>
                </a:lnTo>
                <a:lnTo>
                  <a:pt x="314" y="834"/>
                </a:lnTo>
                <a:lnTo>
                  <a:pt x="367" y="746"/>
                </a:lnTo>
                <a:lnTo>
                  <a:pt x="421" y="662"/>
                </a:lnTo>
                <a:lnTo>
                  <a:pt x="478" y="582"/>
                </a:lnTo>
                <a:lnTo>
                  <a:pt x="538" y="507"/>
                </a:lnTo>
                <a:lnTo>
                  <a:pt x="600" y="436"/>
                </a:lnTo>
                <a:lnTo>
                  <a:pt x="664" y="369"/>
                </a:lnTo>
                <a:lnTo>
                  <a:pt x="729" y="308"/>
                </a:lnTo>
                <a:lnTo>
                  <a:pt x="797" y="252"/>
                </a:lnTo>
                <a:lnTo>
                  <a:pt x="865" y="200"/>
                </a:lnTo>
                <a:lnTo>
                  <a:pt x="936" y="154"/>
                </a:lnTo>
                <a:lnTo>
                  <a:pt x="1007" y="114"/>
                </a:lnTo>
                <a:lnTo>
                  <a:pt x="1079" y="80"/>
                </a:lnTo>
                <a:lnTo>
                  <a:pt x="1151" y="52"/>
                </a:lnTo>
                <a:lnTo>
                  <a:pt x="1224" y="29"/>
                </a:lnTo>
                <a:lnTo>
                  <a:pt x="1297" y="13"/>
                </a:lnTo>
                <a:lnTo>
                  <a:pt x="1370" y="3"/>
                </a:lnTo>
                <a:lnTo>
                  <a:pt x="1444" y="0"/>
                </a:lnTo>
                <a:close/>
              </a:path>
            </a:pathLst>
          </a:custGeom>
          <a:solidFill>
            <a:schemeClr val="bg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kern="1200"/>
          </a:p>
        </p:txBody>
      </p:sp>
      <p:sp>
        <p:nvSpPr>
          <p:cNvPr id="7" name="Freeform 58"/>
          <p:cNvSpPr>
            <a:spLocks noEditPoints="1"/>
          </p:cNvSpPr>
          <p:nvPr/>
        </p:nvSpPr>
        <p:spPr bwMode="auto">
          <a:xfrm>
            <a:off x="461805" y="1316542"/>
            <a:ext cx="527050" cy="561975"/>
          </a:xfrm>
          <a:custGeom>
            <a:avLst/>
            <a:gdLst>
              <a:gd name="T0" fmla="*/ 1823 w 3315"/>
              <a:gd name="T1" fmla="*/ 420 h 3540"/>
              <a:gd name="T2" fmla="*/ 1430 w 3315"/>
              <a:gd name="T3" fmla="*/ 622 h 3540"/>
              <a:gd name="T4" fmla="*/ 1113 w 3315"/>
              <a:gd name="T5" fmla="*/ 929 h 3540"/>
              <a:gd name="T6" fmla="*/ 902 w 3315"/>
              <a:gd name="T7" fmla="*/ 1300 h 3540"/>
              <a:gd name="T8" fmla="*/ 821 w 3315"/>
              <a:gd name="T9" fmla="*/ 1622 h 3540"/>
              <a:gd name="T10" fmla="*/ 799 w 3315"/>
              <a:gd name="T11" fmla="*/ 1823 h 3540"/>
              <a:gd name="T12" fmla="*/ 789 w 3315"/>
              <a:gd name="T13" fmla="*/ 1979 h 3540"/>
              <a:gd name="T14" fmla="*/ 759 w 3315"/>
              <a:gd name="T15" fmla="*/ 2146 h 3540"/>
              <a:gd name="T16" fmla="*/ 656 w 3315"/>
              <a:gd name="T17" fmla="*/ 2319 h 3540"/>
              <a:gd name="T18" fmla="*/ 513 w 3315"/>
              <a:gd name="T19" fmla="*/ 2345 h 3540"/>
              <a:gd name="T20" fmla="*/ 576 w 3315"/>
              <a:gd name="T21" fmla="*/ 2592 h 3540"/>
              <a:gd name="T22" fmla="*/ 732 w 3315"/>
              <a:gd name="T23" fmla="*/ 2872 h 3540"/>
              <a:gd name="T24" fmla="*/ 948 w 3315"/>
              <a:gd name="T25" fmla="*/ 3086 h 3540"/>
              <a:gd name="T26" fmla="*/ 1232 w 3315"/>
              <a:gd name="T27" fmla="*/ 3209 h 3540"/>
              <a:gd name="T28" fmla="*/ 1596 w 3315"/>
              <a:gd name="T29" fmla="*/ 3219 h 3540"/>
              <a:gd name="T30" fmla="*/ 1954 w 3315"/>
              <a:gd name="T31" fmla="*/ 3093 h 3540"/>
              <a:gd name="T32" fmla="*/ 2256 w 3315"/>
              <a:gd name="T33" fmla="*/ 2853 h 3540"/>
              <a:gd name="T34" fmla="*/ 2499 w 3315"/>
              <a:gd name="T35" fmla="*/ 2532 h 3540"/>
              <a:gd name="T36" fmla="*/ 2679 w 3315"/>
              <a:gd name="T37" fmla="*/ 2161 h 3540"/>
              <a:gd name="T38" fmla="*/ 2795 w 3315"/>
              <a:gd name="T39" fmla="*/ 1752 h 3540"/>
              <a:gd name="T40" fmla="*/ 2841 w 3315"/>
              <a:gd name="T41" fmla="*/ 1299 h 3540"/>
              <a:gd name="T42" fmla="*/ 2797 w 3315"/>
              <a:gd name="T43" fmla="*/ 915 h 3540"/>
              <a:gd name="T44" fmla="*/ 2666 w 3315"/>
              <a:gd name="T45" fmla="*/ 620 h 3540"/>
              <a:gd name="T46" fmla="*/ 2456 w 3315"/>
              <a:gd name="T47" fmla="*/ 431 h 3540"/>
              <a:gd name="T48" fmla="*/ 2169 w 3315"/>
              <a:gd name="T49" fmla="*/ 364 h 3540"/>
              <a:gd name="T50" fmla="*/ 2567 w 3315"/>
              <a:gd name="T51" fmla="*/ 36 h 3540"/>
              <a:gd name="T52" fmla="*/ 2868 w 3315"/>
              <a:gd name="T53" fmla="*/ 173 h 3540"/>
              <a:gd name="T54" fmla="*/ 3087 w 3315"/>
              <a:gd name="T55" fmla="*/ 394 h 3540"/>
              <a:gd name="T56" fmla="*/ 3231 w 3315"/>
              <a:gd name="T57" fmla="*/ 681 h 3540"/>
              <a:gd name="T58" fmla="*/ 3304 w 3315"/>
              <a:gd name="T59" fmla="*/ 1017 h 3540"/>
              <a:gd name="T60" fmla="*/ 3305 w 3315"/>
              <a:gd name="T61" fmla="*/ 1448 h 3540"/>
              <a:gd name="T62" fmla="*/ 3188 w 3315"/>
              <a:gd name="T63" fmla="*/ 2008 h 3540"/>
              <a:gd name="T64" fmla="*/ 2963 w 3315"/>
              <a:gd name="T65" fmla="*/ 2535 h 3540"/>
              <a:gd name="T66" fmla="*/ 2647 w 3315"/>
              <a:gd name="T67" fmla="*/ 2971 h 3540"/>
              <a:gd name="T68" fmla="*/ 2251 w 3315"/>
              <a:gd name="T69" fmla="*/ 3295 h 3540"/>
              <a:gd name="T70" fmla="*/ 1784 w 3315"/>
              <a:gd name="T71" fmla="*/ 3490 h 3540"/>
              <a:gd name="T72" fmla="*/ 1277 w 3315"/>
              <a:gd name="T73" fmla="*/ 3538 h 3540"/>
              <a:gd name="T74" fmla="*/ 889 w 3315"/>
              <a:gd name="T75" fmla="*/ 3458 h 3540"/>
              <a:gd name="T76" fmla="*/ 584 w 3315"/>
              <a:gd name="T77" fmla="*/ 3283 h 3540"/>
              <a:gd name="T78" fmla="*/ 351 w 3315"/>
              <a:gd name="T79" fmla="*/ 3032 h 3540"/>
              <a:gd name="T80" fmla="*/ 185 w 3315"/>
              <a:gd name="T81" fmla="*/ 2728 h 3540"/>
              <a:gd name="T82" fmla="*/ 76 w 3315"/>
              <a:gd name="T83" fmla="*/ 2395 h 3540"/>
              <a:gd name="T84" fmla="*/ 17 w 3315"/>
              <a:gd name="T85" fmla="*/ 2051 h 3540"/>
              <a:gd name="T86" fmla="*/ 0 w 3315"/>
              <a:gd name="T87" fmla="*/ 1719 h 3540"/>
              <a:gd name="T88" fmla="*/ 28 w 3315"/>
              <a:gd name="T89" fmla="*/ 1325 h 3540"/>
              <a:gd name="T90" fmla="*/ 82 w 3315"/>
              <a:gd name="T91" fmla="*/ 1092 h 3540"/>
              <a:gd name="T92" fmla="*/ 172 w 3315"/>
              <a:gd name="T93" fmla="*/ 939 h 3540"/>
              <a:gd name="T94" fmla="*/ 320 w 3315"/>
              <a:gd name="T95" fmla="*/ 860 h 3540"/>
              <a:gd name="T96" fmla="*/ 436 w 3315"/>
              <a:gd name="T97" fmla="*/ 865 h 3540"/>
              <a:gd name="T98" fmla="*/ 482 w 3315"/>
              <a:gd name="T99" fmla="*/ 919 h 3540"/>
              <a:gd name="T100" fmla="*/ 435 w 3315"/>
              <a:gd name="T101" fmla="*/ 1272 h 3540"/>
              <a:gd name="T102" fmla="*/ 472 w 3315"/>
              <a:gd name="T103" fmla="*/ 1264 h 3540"/>
              <a:gd name="T104" fmla="*/ 711 w 3315"/>
              <a:gd name="T105" fmla="*/ 803 h 3540"/>
              <a:gd name="T106" fmla="*/ 1097 w 3315"/>
              <a:gd name="T107" fmla="*/ 412 h 3540"/>
              <a:gd name="T108" fmla="*/ 1589 w 3315"/>
              <a:gd name="T109" fmla="*/ 132 h 3540"/>
              <a:gd name="T110" fmla="*/ 2148 w 3315"/>
              <a:gd name="T111" fmla="*/ 4 h 3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15" h="3540">
                <a:moveTo>
                  <a:pt x="2169" y="364"/>
                </a:moveTo>
                <a:lnTo>
                  <a:pt x="2080" y="368"/>
                </a:lnTo>
                <a:lnTo>
                  <a:pt x="1993" y="379"/>
                </a:lnTo>
                <a:lnTo>
                  <a:pt x="1907" y="396"/>
                </a:lnTo>
                <a:lnTo>
                  <a:pt x="1823" y="420"/>
                </a:lnTo>
                <a:lnTo>
                  <a:pt x="1740" y="449"/>
                </a:lnTo>
                <a:lnTo>
                  <a:pt x="1659" y="485"/>
                </a:lnTo>
                <a:lnTo>
                  <a:pt x="1580" y="526"/>
                </a:lnTo>
                <a:lnTo>
                  <a:pt x="1503" y="572"/>
                </a:lnTo>
                <a:lnTo>
                  <a:pt x="1430" y="622"/>
                </a:lnTo>
                <a:lnTo>
                  <a:pt x="1359" y="676"/>
                </a:lnTo>
                <a:lnTo>
                  <a:pt x="1293" y="734"/>
                </a:lnTo>
                <a:lnTo>
                  <a:pt x="1228" y="796"/>
                </a:lnTo>
                <a:lnTo>
                  <a:pt x="1168" y="862"/>
                </a:lnTo>
                <a:lnTo>
                  <a:pt x="1113" y="929"/>
                </a:lnTo>
                <a:lnTo>
                  <a:pt x="1060" y="1000"/>
                </a:lnTo>
                <a:lnTo>
                  <a:pt x="1013" y="1072"/>
                </a:lnTo>
                <a:lnTo>
                  <a:pt x="971" y="1148"/>
                </a:lnTo>
                <a:lnTo>
                  <a:pt x="934" y="1223"/>
                </a:lnTo>
                <a:lnTo>
                  <a:pt x="902" y="1300"/>
                </a:lnTo>
                <a:lnTo>
                  <a:pt x="875" y="1378"/>
                </a:lnTo>
                <a:lnTo>
                  <a:pt x="854" y="1456"/>
                </a:lnTo>
                <a:lnTo>
                  <a:pt x="841" y="1516"/>
                </a:lnTo>
                <a:lnTo>
                  <a:pt x="830" y="1571"/>
                </a:lnTo>
                <a:lnTo>
                  <a:pt x="821" y="1622"/>
                </a:lnTo>
                <a:lnTo>
                  <a:pt x="814" y="1668"/>
                </a:lnTo>
                <a:lnTo>
                  <a:pt x="808" y="1712"/>
                </a:lnTo>
                <a:lnTo>
                  <a:pt x="804" y="1751"/>
                </a:lnTo>
                <a:lnTo>
                  <a:pt x="801" y="1788"/>
                </a:lnTo>
                <a:lnTo>
                  <a:pt x="799" y="1823"/>
                </a:lnTo>
                <a:lnTo>
                  <a:pt x="796" y="1856"/>
                </a:lnTo>
                <a:lnTo>
                  <a:pt x="794" y="1887"/>
                </a:lnTo>
                <a:lnTo>
                  <a:pt x="793" y="1918"/>
                </a:lnTo>
                <a:lnTo>
                  <a:pt x="791" y="1948"/>
                </a:lnTo>
                <a:lnTo>
                  <a:pt x="789" y="1979"/>
                </a:lnTo>
                <a:lnTo>
                  <a:pt x="785" y="2009"/>
                </a:lnTo>
                <a:lnTo>
                  <a:pt x="781" y="2041"/>
                </a:lnTo>
                <a:lnTo>
                  <a:pt x="776" y="2074"/>
                </a:lnTo>
                <a:lnTo>
                  <a:pt x="768" y="2109"/>
                </a:lnTo>
                <a:lnTo>
                  <a:pt x="759" y="2146"/>
                </a:lnTo>
                <a:lnTo>
                  <a:pt x="746" y="2189"/>
                </a:lnTo>
                <a:lnTo>
                  <a:pt x="729" y="2230"/>
                </a:lnTo>
                <a:lnTo>
                  <a:pt x="707" y="2265"/>
                </a:lnTo>
                <a:lnTo>
                  <a:pt x="683" y="2295"/>
                </a:lnTo>
                <a:lnTo>
                  <a:pt x="656" y="2319"/>
                </a:lnTo>
                <a:lnTo>
                  <a:pt x="626" y="2338"/>
                </a:lnTo>
                <a:lnTo>
                  <a:pt x="595" y="2349"/>
                </a:lnTo>
                <a:lnTo>
                  <a:pt x="563" y="2353"/>
                </a:lnTo>
                <a:lnTo>
                  <a:pt x="539" y="2351"/>
                </a:lnTo>
                <a:lnTo>
                  <a:pt x="513" y="2345"/>
                </a:lnTo>
                <a:lnTo>
                  <a:pt x="490" y="2336"/>
                </a:lnTo>
                <a:lnTo>
                  <a:pt x="508" y="2402"/>
                </a:lnTo>
                <a:lnTo>
                  <a:pt x="529" y="2467"/>
                </a:lnTo>
                <a:lnTo>
                  <a:pt x="552" y="2530"/>
                </a:lnTo>
                <a:lnTo>
                  <a:pt x="576" y="2592"/>
                </a:lnTo>
                <a:lnTo>
                  <a:pt x="603" y="2652"/>
                </a:lnTo>
                <a:lnTo>
                  <a:pt x="632" y="2710"/>
                </a:lnTo>
                <a:lnTo>
                  <a:pt x="663" y="2767"/>
                </a:lnTo>
                <a:lnTo>
                  <a:pt x="696" y="2820"/>
                </a:lnTo>
                <a:lnTo>
                  <a:pt x="732" y="2872"/>
                </a:lnTo>
                <a:lnTo>
                  <a:pt x="770" y="2920"/>
                </a:lnTo>
                <a:lnTo>
                  <a:pt x="811" y="2966"/>
                </a:lnTo>
                <a:lnTo>
                  <a:pt x="854" y="3010"/>
                </a:lnTo>
                <a:lnTo>
                  <a:pt x="900" y="3049"/>
                </a:lnTo>
                <a:lnTo>
                  <a:pt x="948" y="3086"/>
                </a:lnTo>
                <a:lnTo>
                  <a:pt x="999" y="3119"/>
                </a:lnTo>
                <a:lnTo>
                  <a:pt x="1053" y="3147"/>
                </a:lnTo>
                <a:lnTo>
                  <a:pt x="1109" y="3172"/>
                </a:lnTo>
                <a:lnTo>
                  <a:pt x="1169" y="3193"/>
                </a:lnTo>
                <a:lnTo>
                  <a:pt x="1232" y="3209"/>
                </a:lnTo>
                <a:lnTo>
                  <a:pt x="1298" y="3223"/>
                </a:lnTo>
                <a:lnTo>
                  <a:pt x="1367" y="3229"/>
                </a:lnTo>
                <a:lnTo>
                  <a:pt x="1439" y="3232"/>
                </a:lnTo>
                <a:lnTo>
                  <a:pt x="1519" y="3229"/>
                </a:lnTo>
                <a:lnTo>
                  <a:pt x="1596" y="3219"/>
                </a:lnTo>
                <a:lnTo>
                  <a:pt x="1672" y="3205"/>
                </a:lnTo>
                <a:lnTo>
                  <a:pt x="1745" y="3184"/>
                </a:lnTo>
                <a:lnTo>
                  <a:pt x="1817" y="3159"/>
                </a:lnTo>
                <a:lnTo>
                  <a:pt x="1887" y="3129"/>
                </a:lnTo>
                <a:lnTo>
                  <a:pt x="1954" y="3093"/>
                </a:lnTo>
                <a:lnTo>
                  <a:pt x="2019" y="3052"/>
                </a:lnTo>
                <a:lnTo>
                  <a:pt x="2081" y="3009"/>
                </a:lnTo>
                <a:lnTo>
                  <a:pt x="2143" y="2961"/>
                </a:lnTo>
                <a:lnTo>
                  <a:pt x="2200" y="2908"/>
                </a:lnTo>
                <a:lnTo>
                  <a:pt x="2256" y="2853"/>
                </a:lnTo>
                <a:lnTo>
                  <a:pt x="2309" y="2795"/>
                </a:lnTo>
                <a:lnTo>
                  <a:pt x="2361" y="2733"/>
                </a:lnTo>
                <a:lnTo>
                  <a:pt x="2410" y="2668"/>
                </a:lnTo>
                <a:lnTo>
                  <a:pt x="2456" y="2601"/>
                </a:lnTo>
                <a:lnTo>
                  <a:pt x="2499" y="2532"/>
                </a:lnTo>
                <a:lnTo>
                  <a:pt x="2541" y="2461"/>
                </a:lnTo>
                <a:lnTo>
                  <a:pt x="2579" y="2388"/>
                </a:lnTo>
                <a:lnTo>
                  <a:pt x="2615" y="2313"/>
                </a:lnTo>
                <a:lnTo>
                  <a:pt x="2649" y="2237"/>
                </a:lnTo>
                <a:lnTo>
                  <a:pt x="2679" y="2161"/>
                </a:lnTo>
                <a:lnTo>
                  <a:pt x="2708" y="2084"/>
                </a:lnTo>
                <a:lnTo>
                  <a:pt x="2733" y="2005"/>
                </a:lnTo>
                <a:lnTo>
                  <a:pt x="2756" y="1927"/>
                </a:lnTo>
                <a:lnTo>
                  <a:pt x="2775" y="1849"/>
                </a:lnTo>
                <a:lnTo>
                  <a:pt x="2795" y="1752"/>
                </a:lnTo>
                <a:lnTo>
                  <a:pt x="2812" y="1656"/>
                </a:lnTo>
                <a:lnTo>
                  <a:pt x="2824" y="1563"/>
                </a:lnTo>
                <a:lnTo>
                  <a:pt x="2834" y="1473"/>
                </a:lnTo>
                <a:lnTo>
                  <a:pt x="2840" y="1385"/>
                </a:lnTo>
                <a:lnTo>
                  <a:pt x="2841" y="1299"/>
                </a:lnTo>
                <a:lnTo>
                  <a:pt x="2840" y="1216"/>
                </a:lnTo>
                <a:lnTo>
                  <a:pt x="2834" y="1136"/>
                </a:lnTo>
                <a:lnTo>
                  <a:pt x="2825" y="1059"/>
                </a:lnTo>
                <a:lnTo>
                  <a:pt x="2812" y="985"/>
                </a:lnTo>
                <a:lnTo>
                  <a:pt x="2797" y="915"/>
                </a:lnTo>
                <a:lnTo>
                  <a:pt x="2777" y="849"/>
                </a:lnTo>
                <a:lnTo>
                  <a:pt x="2755" y="785"/>
                </a:lnTo>
                <a:lnTo>
                  <a:pt x="2728" y="727"/>
                </a:lnTo>
                <a:lnTo>
                  <a:pt x="2699" y="671"/>
                </a:lnTo>
                <a:lnTo>
                  <a:pt x="2666" y="620"/>
                </a:lnTo>
                <a:lnTo>
                  <a:pt x="2631" y="573"/>
                </a:lnTo>
                <a:lnTo>
                  <a:pt x="2592" y="531"/>
                </a:lnTo>
                <a:lnTo>
                  <a:pt x="2549" y="493"/>
                </a:lnTo>
                <a:lnTo>
                  <a:pt x="2505" y="459"/>
                </a:lnTo>
                <a:lnTo>
                  <a:pt x="2456" y="431"/>
                </a:lnTo>
                <a:lnTo>
                  <a:pt x="2404" y="407"/>
                </a:lnTo>
                <a:lnTo>
                  <a:pt x="2350" y="388"/>
                </a:lnTo>
                <a:lnTo>
                  <a:pt x="2293" y="375"/>
                </a:lnTo>
                <a:lnTo>
                  <a:pt x="2232" y="368"/>
                </a:lnTo>
                <a:lnTo>
                  <a:pt x="2169" y="364"/>
                </a:lnTo>
                <a:close/>
                <a:moveTo>
                  <a:pt x="2264" y="0"/>
                </a:moveTo>
                <a:lnTo>
                  <a:pt x="2345" y="2"/>
                </a:lnTo>
                <a:lnTo>
                  <a:pt x="2423" y="10"/>
                </a:lnTo>
                <a:lnTo>
                  <a:pt x="2496" y="21"/>
                </a:lnTo>
                <a:lnTo>
                  <a:pt x="2567" y="36"/>
                </a:lnTo>
                <a:lnTo>
                  <a:pt x="2633" y="56"/>
                </a:lnTo>
                <a:lnTo>
                  <a:pt x="2697" y="80"/>
                </a:lnTo>
                <a:lnTo>
                  <a:pt x="2758" y="107"/>
                </a:lnTo>
                <a:lnTo>
                  <a:pt x="2815" y="139"/>
                </a:lnTo>
                <a:lnTo>
                  <a:pt x="2868" y="173"/>
                </a:lnTo>
                <a:lnTo>
                  <a:pt x="2918" y="211"/>
                </a:lnTo>
                <a:lnTo>
                  <a:pt x="2965" y="252"/>
                </a:lnTo>
                <a:lnTo>
                  <a:pt x="3009" y="297"/>
                </a:lnTo>
                <a:lnTo>
                  <a:pt x="3050" y="344"/>
                </a:lnTo>
                <a:lnTo>
                  <a:pt x="3087" y="394"/>
                </a:lnTo>
                <a:lnTo>
                  <a:pt x="3122" y="447"/>
                </a:lnTo>
                <a:lnTo>
                  <a:pt x="3154" y="502"/>
                </a:lnTo>
                <a:lnTo>
                  <a:pt x="3183" y="560"/>
                </a:lnTo>
                <a:lnTo>
                  <a:pt x="3208" y="620"/>
                </a:lnTo>
                <a:lnTo>
                  <a:pt x="3231" y="681"/>
                </a:lnTo>
                <a:lnTo>
                  <a:pt x="3252" y="745"/>
                </a:lnTo>
                <a:lnTo>
                  <a:pt x="3268" y="811"/>
                </a:lnTo>
                <a:lnTo>
                  <a:pt x="3284" y="878"/>
                </a:lnTo>
                <a:lnTo>
                  <a:pt x="3296" y="946"/>
                </a:lnTo>
                <a:lnTo>
                  <a:pt x="3304" y="1017"/>
                </a:lnTo>
                <a:lnTo>
                  <a:pt x="3311" y="1088"/>
                </a:lnTo>
                <a:lnTo>
                  <a:pt x="3314" y="1160"/>
                </a:lnTo>
                <a:lnTo>
                  <a:pt x="3315" y="1233"/>
                </a:lnTo>
                <a:lnTo>
                  <a:pt x="3313" y="1340"/>
                </a:lnTo>
                <a:lnTo>
                  <a:pt x="3305" y="1448"/>
                </a:lnTo>
                <a:lnTo>
                  <a:pt x="3292" y="1557"/>
                </a:lnTo>
                <a:lnTo>
                  <a:pt x="3274" y="1666"/>
                </a:lnTo>
                <a:lnTo>
                  <a:pt x="3250" y="1776"/>
                </a:lnTo>
                <a:lnTo>
                  <a:pt x="3221" y="1894"/>
                </a:lnTo>
                <a:lnTo>
                  <a:pt x="3188" y="2008"/>
                </a:lnTo>
                <a:lnTo>
                  <a:pt x="3151" y="2120"/>
                </a:lnTo>
                <a:lnTo>
                  <a:pt x="3109" y="2229"/>
                </a:lnTo>
                <a:lnTo>
                  <a:pt x="3064" y="2335"/>
                </a:lnTo>
                <a:lnTo>
                  <a:pt x="3015" y="2436"/>
                </a:lnTo>
                <a:lnTo>
                  <a:pt x="2963" y="2535"/>
                </a:lnTo>
                <a:lnTo>
                  <a:pt x="2906" y="2630"/>
                </a:lnTo>
                <a:lnTo>
                  <a:pt x="2846" y="2721"/>
                </a:lnTo>
                <a:lnTo>
                  <a:pt x="2783" y="2808"/>
                </a:lnTo>
                <a:lnTo>
                  <a:pt x="2716" y="2891"/>
                </a:lnTo>
                <a:lnTo>
                  <a:pt x="2647" y="2971"/>
                </a:lnTo>
                <a:lnTo>
                  <a:pt x="2573" y="3045"/>
                </a:lnTo>
                <a:lnTo>
                  <a:pt x="2497" y="3115"/>
                </a:lnTo>
                <a:lnTo>
                  <a:pt x="2417" y="3179"/>
                </a:lnTo>
                <a:lnTo>
                  <a:pt x="2336" y="3239"/>
                </a:lnTo>
                <a:lnTo>
                  <a:pt x="2251" y="3295"/>
                </a:lnTo>
                <a:lnTo>
                  <a:pt x="2162" y="3345"/>
                </a:lnTo>
                <a:lnTo>
                  <a:pt x="2072" y="3389"/>
                </a:lnTo>
                <a:lnTo>
                  <a:pt x="1978" y="3428"/>
                </a:lnTo>
                <a:lnTo>
                  <a:pt x="1882" y="3461"/>
                </a:lnTo>
                <a:lnTo>
                  <a:pt x="1784" y="3490"/>
                </a:lnTo>
                <a:lnTo>
                  <a:pt x="1682" y="3512"/>
                </a:lnTo>
                <a:lnTo>
                  <a:pt x="1579" y="3527"/>
                </a:lnTo>
                <a:lnTo>
                  <a:pt x="1474" y="3537"/>
                </a:lnTo>
                <a:lnTo>
                  <a:pt x="1366" y="3540"/>
                </a:lnTo>
                <a:lnTo>
                  <a:pt x="1277" y="3538"/>
                </a:lnTo>
                <a:lnTo>
                  <a:pt x="1192" y="3530"/>
                </a:lnTo>
                <a:lnTo>
                  <a:pt x="1112" y="3519"/>
                </a:lnTo>
                <a:lnTo>
                  <a:pt x="1034" y="3503"/>
                </a:lnTo>
                <a:lnTo>
                  <a:pt x="960" y="3482"/>
                </a:lnTo>
                <a:lnTo>
                  <a:pt x="889" y="3458"/>
                </a:lnTo>
                <a:lnTo>
                  <a:pt x="821" y="3430"/>
                </a:lnTo>
                <a:lnTo>
                  <a:pt x="757" y="3398"/>
                </a:lnTo>
                <a:lnTo>
                  <a:pt x="696" y="3362"/>
                </a:lnTo>
                <a:lnTo>
                  <a:pt x="638" y="3324"/>
                </a:lnTo>
                <a:lnTo>
                  <a:pt x="584" y="3283"/>
                </a:lnTo>
                <a:lnTo>
                  <a:pt x="531" y="3238"/>
                </a:lnTo>
                <a:lnTo>
                  <a:pt x="482" y="3190"/>
                </a:lnTo>
                <a:lnTo>
                  <a:pt x="435" y="3140"/>
                </a:lnTo>
                <a:lnTo>
                  <a:pt x="393" y="3087"/>
                </a:lnTo>
                <a:lnTo>
                  <a:pt x="351" y="3032"/>
                </a:lnTo>
                <a:lnTo>
                  <a:pt x="313" y="2975"/>
                </a:lnTo>
                <a:lnTo>
                  <a:pt x="277" y="2916"/>
                </a:lnTo>
                <a:lnTo>
                  <a:pt x="244" y="2855"/>
                </a:lnTo>
                <a:lnTo>
                  <a:pt x="214" y="2793"/>
                </a:lnTo>
                <a:lnTo>
                  <a:pt x="185" y="2728"/>
                </a:lnTo>
                <a:lnTo>
                  <a:pt x="159" y="2663"/>
                </a:lnTo>
                <a:lnTo>
                  <a:pt x="135" y="2597"/>
                </a:lnTo>
                <a:lnTo>
                  <a:pt x="113" y="2530"/>
                </a:lnTo>
                <a:lnTo>
                  <a:pt x="95" y="2462"/>
                </a:lnTo>
                <a:lnTo>
                  <a:pt x="76" y="2395"/>
                </a:lnTo>
                <a:lnTo>
                  <a:pt x="61" y="2326"/>
                </a:lnTo>
                <a:lnTo>
                  <a:pt x="48" y="2257"/>
                </a:lnTo>
                <a:lnTo>
                  <a:pt x="36" y="2187"/>
                </a:lnTo>
                <a:lnTo>
                  <a:pt x="26" y="2119"/>
                </a:lnTo>
                <a:lnTo>
                  <a:pt x="17" y="2051"/>
                </a:lnTo>
                <a:lnTo>
                  <a:pt x="11" y="1983"/>
                </a:lnTo>
                <a:lnTo>
                  <a:pt x="7" y="1916"/>
                </a:lnTo>
                <a:lnTo>
                  <a:pt x="2" y="1849"/>
                </a:lnTo>
                <a:lnTo>
                  <a:pt x="1" y="1784"/>
                </a:lnTo>
                <a:lnTo>
                  <a:pt x="0" y="1719"/>
                </a:lnTo>
                <a:lnTo>
                  <a:pt x="1" y="1634"/>
                </a:lnTo>
                <a:lnTo>
                  <a:pt x="5" y="1552"/>
                </a:lnTo>
                <a:lnTo>
                  <a:pt x="11" y="1473"/>
                </a:lnTo>
                <a:lnTo>
                  <a:pt x="19" y="1396"/>
                </a:lnTo>
                <a:lnTo>
                  <a:pt x="28" y="1325"/>
                </a:lnTo>
                <a:lnTo>
                  <a:pt x="39" y="1260"/>
                </a:lnTo>
                <a:lnTo>
                  <a:pt x="51" y="1199"/>
                </a:lnTo>
                <a:lnTo>
                  <a:pt x="60" y="1163"/>
                </a:lnTo>
                <a:lnTo>
                  <a:pt x="70" y="1127"/>
                </a:lnTo>
                <a:lnTo>
                  <a:pt x="82" y="1092"/>
                </a:lnTo>
                <a:lnTo>
                  <a:pt x="96" y="1058"/>
                </a:lnTo>
                <a:lnTo>
                  <a:pt x="111" y="1025"/>
                </a:lnTo>
                <a:lnTo>
                  <a:pt x="130" y="994"/>
                </a:lnTo>
                <a:lnTo>
                  <a:pt x="149" y="965"/>
                </a:lnTo>
                <a:lnTo>
                  <a:pt x="172" y="939"/>
                </a:lnTo>
                <a:lnTo>
                  <a:pt x="196" y="915"/>
                </a:lnTo>
                <a:lnTo>
                  <a:pt x="224" y="896"/>
                </a:lnTo>
                <a:lnTo>
                  <a:pt x="253" y="879"/>
                </a:lnTo>
                <a:lnTo>
                  <a:pt x="286" y="867"/>
                </a:lnTo>
                <a:lnTo>
                  <a:pt x="320" y="860"/>
                </a:lnTo>
                <a:lnTo>
                  <a:pt x="358" y="857"/>
                </a:lnTo>
                <a:lnTo>
                  <a:pt x="380" y="857"/>
                </a:lnTo>
                <a:lnTo>
                  <a:pt x="400" y="859"/>
                </a:lnTo>
                <a:lnTo>
                  <a:pt x="419" y="861"/>
                </a:lnTo>
                <a:lnTo>
                  <a:pt x="436" y="865"/>
                </a:lnTo>
                <a:lnTo>
                  <a:pt x="452" y="871"/>
                </a:lnTo>
                <a:lnTo>
                  <a:pt x="465" y="878"/>
                </a:lnTo>
                <a:lnTo>
                  <a:pt x="473" y="889"/>
                </a:lnTo>
                <a:lnTo>
                  <a:pt x="480" y="902"/>
                </a:lnTo>
                <a:lnTo>
                  <a:pt x="482" y="919"/>
                </a:lnTo>
                <a:lnTo>
                  <a:pt x="479" y="986"/>
                </a:lnTo>
                <a:lnTo>
                  <a:pt x="471" y="1056"/>
                </a:lnTo>
                <a:lnTo>
                  <a:pt x="460" y="1126"/>
                </a:lnTo>
                <a:lnTo>
                  <a:pt x="448" y="1198"/>
                </a:lnTo>
                <a:lnTo>
                  <a:pt x="435" y="1272"/>
                </a:lnTo>
                <a:lnTo>
                  <a:pt x="423" y="1348"/>
                </a:lnTo>
                <a:lnTo>
                  <a:pt x="415" y="1426"/>
                </a:lnTo>
                <a:lnTo>
                  <a:pt x="409" y="1507"/>
                </a:lnTo>
                <a:lnTo>
                  <a:pt x="445" y="1361"/>
                </a:lnTo>
                <a:lnTo>
                  <a:pt x="472" y="1264"/>
                </a:lnTo>
                <a:lnTo>
                  <a:pt x="506" y="1168"/>
                </a:lnTo>
                <a:lnTo>
                  <a:pt x="548" y="1073"/>
                </a:lnTo>
                <a:lnTo>
                  <a:pt x="596" y="981"/>
                </a:lnTo>
                <a:lnTo>
                  <a:pt x="650" y="890"/>
                </a:lnTo>
                <a:lnTo>
                  <a:pt x="711" y="803"/>
                </a:lnTo>
                <a:lnTo>
                  <a:pt x="778" y="718"/>
                </a:lnTo>
                <a:lnTo>
                  <a:pt x="851" y="636"/>
                </a:lnTo>
                <a:lnTo>
                  <a:pt x="928" y="557"/>
                </a:lnTo>
                <a:lnTo>
                  <a:pt x="1010" y="482"/>
                </a:lnTo>
                <a:lnTo>
                  <a:pt x="1097" y="412"/>
                </a:lnTo>
                <a:lnTo>
                  <a:pt x="1189" y="346"/>
                </a:lnTo>
                <a:lnTo>
                  <a:pt x="1284" y="285"/>
                </a:lnTo>
                <a:lnTo>
                  <a:pt x="1382" y="228"/>
                </a:lnTo>
                <a:lnTo>
                  <a:pt x="1485" y="178"/>
                </a:lnTo>
                <a:lnTo>
                  <a:pt x="1589" y="132"/>
                </a:lnTo>
                <a:lnTo>
                  <a:pt x="1697" y="94"/>
                </a:lnTo>
                <a:lnTo>
                  <a:pt x="1808" y="61"/>
                </a:lnTo>
                <a:lnTo>
                  <a:pt x="1919" y="35"/>
                </a:lnTo>
                <a:lnTo>
                  <a:pt x="2032" y="16"/>
                </a:lnTo>
                <a:lnTo>
                  <a:pt x="2148" y="4"/>
                </a:lnTo>
                <a:lnTo>
                  <a:pt x="2264" y="0"/>
                </a:lnTo>
                <a:close/>
              </a:path>
            </a:pathLst>
          </a:custGeom>
          <a:solidFill>
            <a:srgbClr val="ABC0C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20"/>
          <p:cNvSpPr>
            <a:spLocks/>
          </p:cNvSpPr>
          <p:nvPr/>
        </p:nvSpPr>
        <p:spPr bwMode="auto">
          <a:xfrm>
            <a:off x="605897" y="1412956"/>
            <a:ext cx="192088" cy="385762"/>
          </a:xfrm>
          <a:custGeom>
            <a:avLst/>
            <a:gdLst>
              <a:gd name="T0" fmla="*/ 2147483647 w 169"/>
              <a:gd name="T1" fmla="*/ 0 h 338"/>
              <a:gd name="T2" fmla="*/ 2147483647 w 169"/>
              <a:gd name="T3" fmla="*/ 2147483647 h 338"/>
              <a:gd name="T4" fmla="*/ 2147483647 w 169"/>
              <a:gd name="T5" fmla="*/ 2147483647 h 338"/>
              <a:gd name="T6" fmla="*/ 2147483647 w 169"/>
              <a:gd name="T7" fmla="*/ 2147483647 h 338"/>
              <a:gd name="T8" fmla="*/ 2147483647 w 169"/>
              <a:gd name="T9" fmla="*/ 2147483647 h 338"/>
              <a:gd name="T10" fmla="*/ 2147483647 w 169"/>
              <a:gd name="T11" fmla="*/ 2147483647 h 338"/>
              <a:gd name="T12" fmla="*/ 2147483647 w 169"/>
              <a:gd name="T13" fmla="*/ 2147483647 h 338"/>
              <a:gd name="T14" fmla="*/ 2147483647 w 169"/>
              <a:gd name="T15" fmla="*/ 2147483647 h 338"/>
              <a:gd name="T16" fmla="*/ 2147483647 w 169"/>
              <a:gd name="T17" fmla="*/ 2147483647 h 338"/>
              <a:gd name="T18" fmla="*/ 2147483647 w 169"/>
              <a:gd name="T19" fmla="*/ 2147483647 h 338"/>
              <a:gd name="T20" fmla="*/ 2147483647 w 169"/>
              <a:gd name="T21" fmla="*/ 2147483647 h 338"/>
              <a:gd name="T22" fmla="*/ 2147483647 w 169"/>
              <a:gd name="T23" fmla="*/ 2147483647 h 338"/>
              <a:gd name="T24" fmla="*/ 2147483647 w 169"/>
              <a:gd name="T25" fmla="*/ 2147483647 h 338"/>
              <a:gd name="T26" fmla="*/ 2147483647 w 169"/>
              <a:gd name="T27" fmla="*/ 2147483647 h 338"/>
              <a:gd name="T28" fmla="*/ 2147483647 w 169"/>
              <a:gd name="T29" fmla="*/ 2147483647 h 338"/>
              <a:gd name="T30" fmla="*/ 2147483647 w 169"/>
              <a:gd name="T31" fmla="*/ 2147483647 h 338"/>
              <a:gd name="T32" fmla="*/ 2147483647 w 169"/>
              <a:gd name="T33" fmla="*/ 2147483647 h 338"/>
              <a:gd name="T34" fmla="*/ 2147483647 w 169"/>
              <a:gd name="T35" fmla="*/ 2147483647 h 338"/>
              <a:gd name="T36" fmla="*/ 2147483647 w 169"/>
              <a:gd name="T37" fmla="*/ 2147483647 h 338"/>
              <a:gd name="T38" fmla="*/ 2147483647 w 169"/>
              <a:gd name="T39" fmla="*/ 2147483647 h 338"/>
              <a:gd name="T40" fmla="*/ 2147483647 w 169"/>
              <a:gd name="T41" fmla="*/ 2147483647 h 338"/>
              <a:gd name="T42" fmla="*/ 2147483647 w 169"/>
              <a:gd name="T43" fmla="*/ 2147483647 h 338"/>
              <a:gd name="T44" fmla="*/ 2147483647 w 169"/>
              <a:gd name="T45" fmla="*/ 2147483647 h 338"/>
              <a:gd name="T46" fmla="*/ 2147483647 w 169"/>
              <a:gd name="T47" fmla="*/ 2147483647 h 338"/>
              <a:gd name="T48" fmla="*/ 2147483647 w 169"/>
              <a:gd name="T49" fmla="*/ 2147483647 h 338"/>
              <a:gd name="T50" fmla="*/ 2147483647 w 169"/>
              <a:gd name="T51" fmla="*/ 2147483647 h 338"/>
              <a:gd name="T52" fmla="*/ 0 w 169"/>
              <a:gd name="T53" fmla="*/ 2147483647 h 338"/>
              <a:gd name="T54" fmla="*/ 2147483647 w 169"/>
              <a:gd name="T55" fmla="*/ 2147483647 h 338"/>
              <a:gd name="T56" fmla="*/ 2147483647 w 169"/>
              <a:gd name="T57" fmla="*/ 2147483647 h 338"/>
              <a:gd name="T58" fmla="*/ 2147483647 w 169"/>
              <a:gd name="T59" fmla="*/ 2147483647 h 338"/>
              <a:gd name="T60" fmla="*/ 2147483647 w 169"/>
              <a:gd name="T61" fmla="*/ 2147483647 h 338"/>
              <a:gd name="T62" fmla="*/ 2147483647 w 169"/>
              <a:gd name="T63" fmla="*/ 2147483647 h 338"/>
              <a:gd name="T64" fmla="*/ 2147483647 w 169"/>
              <a:gd name="T65" fmla="*/ 2147483647 h 3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9" h="338">
                <a:moveTo>
                  <a:pt x="150" y="0"/>
                </a:moveTo>
                <a:lnTo>
                  <a:pt x="155" y="0"/>
                </a:lnTo>
                <a:lnTo>
                  <a:pt x="160" y="1"/>
                </a:lnTo>
                <a:lnTo>
                  <a:pt x="164" y="5"/>
                </a:lnTo>
                <a:lnTo>
                  <a:pt x="168" y="11"/>
                </a:lnTo>
                <a:lnTo>
                  <a:pt x="169" y="23"/>
                </a:lnTo>
                <a:lnTo>
                  <a:pt x="169" y="28"/>
                </a:lnTo>
                <a:lnTo>
                  <a:pt x="168" y="33"/>
                </a:lnTo>
                <a:lnTo>
                  <a:pt x="168" y="40"/>
                </a:lnTo>
                <a:lnTo>
                  <a:pt x="160" y="75"/>
                </a:lnTo>
                <a:lnTo>
                  <a:pt x="155" y="108"/>
                </a:lnTo>
                <a:lnTo>
                  <a:pt x="149" y="137"/>
                </a:lnTo>
                <a:lnTo>
                  <a:pt x="143" y="173"/>
                </a:lnTo>
                <a:lnTo>
                  <a:pt x="139" y="205"/>
                </a:lnTo>
                <a:lnTo>
                  <a:pt x="135" y="233"/>
                </a:lnTo>
                <a:lnTo>
                  <a:pt x="131" y="256"/>
                </a:lnTo>
                <a:lnTo>
                  <a:pt x="129" y="280"/>
                </a:lnTo>
                <a:lnTo>
                  <a:pt x="126" y="303"/>
                </a:lnTo>
                <a:lnTo>
                  <a:pt x="122" y="327"/>
                </a:lnTo>
                <a:lnTo>
                  <a:pt x="121" y="332"/>
                </a:lnTo>
                <a:lnTo>
                  <a:pt x="120" y="334"/>
                </a:lnTo>
                <a:lnTo>
                  <a:pt x="117" y="337"/>
                </a:lnTo>
                <a:lnTo>
                  <a:pt x="115" y="338"/>
                </a:lnTo>
                <a:lnTo>
                  <a:pt x="111" y="338"/>
                </a:lnTo>
                <a:lnTo>
                  <a:pt x="105" y="338"/>
                </a:lnTo>
                <a:lnTo>
                  <a:pt x="99" y="337"/>
                </a:lnTo>
                <a:lnTo>
                  <a:pt x="93" y="332"/>
                </a:lnTo>
                <a:lnTo>
                  <a:pt x="89" y="323"/>
                </a:lnTo>
                <a:lnTo>
                  <a:pt x="88" y="309"/>
                </a:lnTo>
                <a:lnTo>
                  <a:pt x="89" y="290"/>
                </a:lnTo>
                <a:lnTo>
                  <a:pt x="92" y="269"/>
                </a:lnTo>
                <a:lnTo>
                  <a:pt x="97" y="244"/>
                </a:lnTo>
                <a:lnTo>
                  <a:pt x="108" y="189"/>
                </a:lnTo>
                <a:lnTo>
                  <a:pt x="121" y="133"/>
                </a:lnTo>
                <a:lnTo>
                  <a:pt x="134" y="75"/>
                </a:lnTo>
                <a:lnTo>
                  <a:pt x="134" y="69"/>
                </a:lnTo>
                <a:lnTo>
                  <a:pt x="134" y="65"/>
                </a:lnTo>
                <a:lnTo>
                  <a:pt x="134" y="63"/>
                </a:lnTo>
                <a:lnTo>
                  <a:pt x="133" y="63"/>
                </a:lnTo>
                <a:lnTo>
                  <a:pt x="131" y="63"/>
                </a:lnTo>
                <a:lnTo>
                  <a:pt x="131" y="64"/>
                </a:lnTo>
                <a:lnTo>
                  <a:pt x="129" y="67"/>
                </a:lnTo>
                <a:lnTo>
                  <a:pt x="110" y="93"/>
                </a:lnTo>
                <a:lnTo>
                  <a:pt x="91" y="116"/>
                </a:lnTo>
                <a:lnTo>
                  <a:pt x="72" y="136"/>
                </a:lnTo>
                <a:lnTo>
                  <a:pt x="54" y="151"/>
                </a:lnTo>
                <a:lnTo>
                  <a:pt x="38" y="162"/>
                </a:lnTo>
                <a:lnTo>
                  <a:pt x="24" y="168"/>
                </a:lnTo>
                <a:lnTo>
                  <a:pt x="14" y="171"/>
                </a:lnTo>
                <a:lnTo>
                  <a:pt x="10" y="171"/>
                </a:lnTo>
                <a:lnTo>
                  <a:pt x="7" y="170"/>
                </a:lnTo>
                <a:lnTo>
                  <a:pt x="3" y="167"/>
                </a:lnTo>
                <a:lnTo>
                  <a:pt x="2" y="165"/>
                </a:lnTo>
                <a:lnTo>
                  <a:pt x="0" y="162"/>
                </a:lnTo>
                <a:lnTo>
                  <a:pt x="2" y="158"/>
                </a:lnTo>
                <a:lnTo>
                  <a:pt x="5" y="152"/>
                </a:lnTo>
                <a:lnTo>
                  <a:pt x="14" y="143"/>
                </a:lnTo>
                <a:lnTo>
                  <a:pt x="30" y="130"/>
                </a:lnTo>
                <a:lnTo>
                  <a:pt x="50" y="112"/>
                </a:lnTo>
                <a:lnTo>
                  <a:pt x="74" y="88"/>
                </a:lnTo>
                <a:lnTo>
                  <a:pt x="101" y="60"/>
                </a:lnTo>
                <a:lnTo>
                  <a:pt x="111" y="48"/>
                </a:lnTo>
                <a:lnTo>
                  <a:pt x="120" y="34"/>
                </a:lnTo>
                <a:lnTo>
                  <a:pt x="129" y="21"/>
                </a:lnTo>
                <a:lnTo>
                  <a:pt x="138" y="10"/>
                </a:lnTo>
                <a:lnTo>
                  <a:pt x="144" y="3"/>
                </a:lnTo>
                <a:lnTo>
                  <a:pt x="150" y="0"/>
                </a:lnTo>
                <a:close/>
              </a:path>
            </a:pathLst>
          </a:custGeom>
          <a:solidFill>
            <a:srgbClr val="620801"/>
          </a:solidFill>
          <a:ln w="0">
            <a:noFill/>
            <a:prstDash val="solid"/>
            <a:round/>
            <a:headEnd/>
            <a:tailEnd/>
          </a:ln>
        </p:spPr>
        <p:txBody>
          <a:bodyPr/>
          <a:lstStyle/>
          <a:p>
            <a:endParaRPr lang="en-GB"/>
          </a:p>
        </p:txBody>
      </p:sp>
      <p:sp>
        <p:nvSpPr>
          <p:cNvPr id="25" name="Rectangle 24"/>
          <p:cNvSpPr/>
          <p:nvPr/>
        </p:nvSpPr>
        <p:spPr bwMode="auto">
          <a:xfrm>
            <a:off x="0" y="6166075"/>
            <a:ext cx="9164158" cy="69192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smtClean="0">
              <a:ln>
                <a:noFill/>
              </a:ln>
              <a:solidFill>
                <a:schemeClr val="tx1"/>
              </a:solidFill>
              <a:effectLst/>
              <a:latin typeface="Arial" charset="0"/>
            </a:endParaRPr>
          </a:p>
        </p:txBody>
      </p:sp>
      <p:sp>
        <p:nvSpPr>
          <p:cNvPr id="26" name="Rectangle 162"/>
          <p:cNvSpPr txBox="1">
            <a:spLocks noChangeArrowheads="1"/>
          </p:cNvSpPr>
          <p:nvPr/>
        </p:nvSpPr>
        <p:spPr bwMode="auto">
          <a:xfrm>
            <a:off x="6725758" y="6412108"/>
            <a:ext cx="21336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solidFill>
                  <a:schemeClr val="bg1"/>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E191445-A357-49CC-AE88-E14D3EF5070A}" type="slidenum">
              <a:rPr lang="en-US" sz="1100" b="1" smtClean="0">
                <a:solidFill>
                  <a:schemeClr val="bg1">
                    <a:lumMod val="50000"/>
                  </a:schemeClr>
                </a:solidFill>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sz="1100" b="1" i="0" u="none" strike="noStrike" kern="1200" cap="none" spc="0" normalizeH="0" baseline="0" noProof="0" dirty="0" smtClean="0">
              <a:ln>
                <a:noFill/>
              </a:ln>
              <a:solidFill>
                <a:schemeClr val="bg1">
                  <a:lumMod val="50000"/>
                </a:schemeClr>
              </a:solidFill>
              <a:effectLst/>
              <a:uLnTx/>
              <a:uFillTx/>
              <a:latin typeface="Times New Roman" pitchFamily="18" charset="0"/>
            </a:endParaRPr>
          </a:p>
        </p:txBody>
      </p:sp>
      <p:grpSp>
        <p:nvGrpSpPr>
          <p:cNvPr id="32" name="SHAPE-20140515215327"/>
          <p:cNvGrpSpPr>
            <a:grpSpLocks/>
          </p:cNvGrpSpPr>
          <p:nvPr/>
        </p:nvGrpSpPr>
        <p:grpSpPr bwMode="auto">
          <a:xfrm flipH="1">
            <a:off x="4411922" y="2562983"/>
            <a:ext cx="147409" cy="461853"/>
            <a:chOff x="777" y="965"/>
            <a:chExt cx="646" cy="1662"/>
          </a:xfrm>
          <a:solidFill>
            <a:srgbClr val="ABC0C9"/>
          </a:solidFill>
        </p:grpSpPr>
        <p:sp>
          <p:nvSpPr>
            <p:cNvPr id="33"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34"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35" name="SHAPE-20140515215327"/>
          <p:cNvGrpSpPr>
            <a:grpSpLocks/>
          </p:cNvGrpSpPr>
          <p:nvPr/>
        </p:nvGrpSpPr>
        <p:grpSpPr bwMode="auto">
          <a:xfrm flipH="1">
            <a:off x="4594206" y="2565971"/>
            <a:ext cx="147409" cy="461853"/>
            <a:chOff x="777" y="965"/>
            <a:chExt cx="646" cy="1662"/>
          </a:xfrm>
          <a:solidFill>
            <a:srgbClr val="ABC0C9"/>
          </a:solidFill>
        </p:grpSpPr>
        <p:sp>
          <p:nvSpPr>
            <p:cNvPr id="36"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37"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45" name="SHAPE-20140515215327"/>
          <p:cNvGrpSpPr>
            <a:grpSpLocks/>
          </p:cNvGrpSpPr>
          <p:nvPr/>
        </p:nvGrpSpPr>
        <p:grpSpPr bwMode="auto">
          <a:xfrm flipH="1">
            <a:off x="4773499" y="2565971"/>
            <a:ext cx="147409" cy="461853"/>
            <a:chOff x="777" y="965"/>
            <a:chExt cx="646" cy="1662"/>
          </a:xfrm>
          <a:solidFill>
            <a:srgbClr val="ABC0C9"/>
          </a:solidFill>
        </p:grpSpPr>
        <p:sp>
          <p:nvSpPr>
            <p:cNvPr id="46"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47"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48" name="SHAPE-20140515215327"/>
          <p:cNvGrpSpPr>
            <a:grpSpLocks/>
          </p:cNvGrpSpPr>
          <p:nvPr/>
        </p:nvGrpSpPr>
        <p:grpSpPr bwMode="auto">
          <a:xfrm flipH="1">
            <a:off x="4955783" y="2568959"/>
            <a:ext cx="147409" cy="461853"/>
            <a:chOff x="777" y="965"/>
            <a:chExt cx="646" cy="1662"/>
          </a:xfrm>
          <a:solidFill>
            <a:srgbClr val="ABC0C9"/>
          </a:solidFill>
        </p:grpSpPr>
        <p:sp>
          <p:nvSpPr>
            <p:cNvPr id="49"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50"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51" name="SHAPE-20140515215327"/>
          <p:cNvGrpSpPr>
            <a:grpSpLocks/>
          </p:cNvGrpSpPr>
          <p:nvPr/>
        </p:nvGrpSpPr>
        <p:grpSpPr bwMode="auto">
          <a:xfrm flipH="1">
            <a:off x="5132086" y="2565971"/>
            <a:ext cx="147409" cy="461853"/>
            <a:chOff x="777" y="965"/>
            <a:chExt cx="646" cy="1662"/>
          </a:xfrm>
          <a:solidFill>
            <a:srgbClr val="ABC0C9"/>
          </a:solidFill>
        </p:grpSpPr>
        <p:sp>
          <p:nvSpPr>
            <p:cNvPr id="52"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53"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63" name="SHAPE-20140515215327"/>
          <p:cNvGrpSpPr>
            <a:grpSpLocks/>
          </p:cNvGrpSpPr>
          <p:nvPr/>
        </p:nvGrpSpPr>
        <p:grpSpPr bwMode="auto">
          <a:xfrm flipH="1">
            <a:off x="4405947" y="3073155"/>
            <a:ext cx="147409" cy="461853"/>
            <a:chOff x="777" y="965"/>
            <a:chExt cx="646" cy="1662"/>
          </a:xfrm>
          <a:solidFill>
            <a:srgbClr val="ABC0C9"/>
          </a:solidFill>
        </p:grpSpPr>
        <p:sp>
          <p:nvSpPr>
            <p:cNvPr id="64"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65"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66" name="SHAPE-20140515215327"/>
          <p:cNvGrpSpPr>
            <a:grpSpLocks/>
          </p:cNvGrpSpPr>
          <p:nvPr/>
        </p:nvGrpSpPr>
        <p:grpSpPr bwMode="auto">
          <a:xfrm flipH="1">
            <a:off x="4585240" y="3073155"/>
            <a:ext cx="147409" cy="461853"/>
            <a:chOff x="777" y="965"/>
            <a:chExt cx="646" cy="1662"/>
          </a:xfrm>
          <a:solidFill>
            <a:srgbClr val="ABC0C9"/>
          </a:solidFill>
        </p:grpSpPr>
        <p:sp>
          <p:nvSpPr>
            <p:cNvPr id="67"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68"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69" name="SHAPE-20140515215327"/>
          <p:cNvGrpSpPr>
            <a:grpSpLocks/>
          </p:cNvGrpSpPr>
          <p:nvPr/>
        </p:nvGrpSpPr>
        <p:grpSpPr bwMode="auto">
          <a:xfrm flipH="1">
            <a:off x="4767524" y="3076143"/>
            <a:ext cx="147409" cy="461853"/>
            <a:chOff x="777" y="965"/>
            <a:chExt cx="646" cy="1662"/>
          </a:xfrm>
          <a:solidFill>
            <a:srgbClr val="ABC0C9"/>
          </a:solidFill>
        </p:grpSpPr>
        <p:sp>
          <p:nvSpPr>
            <p:cNvPr id="70"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71"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72" name="SHAPE-20140515215327"/>
          <p:cNvGrpSpPr>
            <a:grpSpLocks/>
          </p:cNvGrpSpPr>
          <p:nvPr/>
        </p:nvGrpSpPr>
        <p:grpSpPr bwMode="auto">
          <a:xfrm flipH="1">
            <a:off x="4955782" y="3076959"/>
            <a:ext cx="147409" cy="461853"/>
            <a:chOff x="777" y="965"/>
            <a:chExt cx="646" cy="1662"/>
          </a:xfrm>
          <a:solidFill>
            <a:srgbClr val="ABC0C9"/>
          </a:solidFill>
        </p:grpSpPr>
        <p:sp>
          <p:nvSpPr>
            <p:cNvPr id="73"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74"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75" name="SHAPE-20140515215327"/>
          <p:cNvGrpSpPr>
            <a:grpSpLocks/>
          </p:cNvGrpSpPr>
          <p:nvPr/>
        </p:nvGrpSpPr>
        <p:grpSpPr bwMode="auto">
          <a:xfrm flipH="1">
            <a:off x="5135075" y="3076959"/>
            <a:ext cx="147409" cy="461853"/>
            <a:chOff x="777" y="965"/>
            <a:chExt cx="646" cy="1662"/>
          </a:xfrm>
          <a:solidFill>
            <a:srgbClr val="ABC0C9"/>
          </a:solidFill>
        </p:grpSpPr>
        <p:sp>
          <p:nvSpPr>
            <p:cNvPr id="76"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77"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78" name="SHAPE-20140515215327"/>
          <p:cNvGrpSpPr>
            <a:grpSpLocks/>
          </p:cNvGrpSpPr>
          <p:nvPr/>
        </p:nvGrpSpPr>
        <p:grpSpPr bwMode="auto">
          <a:xfrm flipH="1">
            <a:off x="5317359" y="3079947"/>
            <a:ext cx="147409" cy="461853"/>
            <a:chOff x="777" y="965"/>
            <a:chExt cx="646" cy="1662"/>
          </a:xfrm>
          <a:solidFill>
            <a:srgbClr val="ABC0C9"/>
          </a:solidFill>
        </p:grpSpPr>
        <p:sp>
          <p:nvSpPr>
            <p:cNvPr id="79"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80"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81" name="SHAPE-20140515215327"/>
          <p:cNvGrpSpPr>
            <a:grpSpLocks/>
          </p:cNvGrpSpPr>
          <p:nvPr/>
        </p:nvGrpSpPr>
        <p:grpSpPr bwMode="auto">
          <a:xfrm flipH="1">
            <a:off x="5305405" y="2568143"/>
            <a:ext cx="147409" cy="461853"/>
            <a:chOff x="777" y="965"/>
            <a:chExt cx="646" cy="1662"/>
          </a:xfrm>
          <a:solidFill>
            <a:srgbClr val="ABC0C9"/>
          </a:solidFill>
        </p:grpSpPr>
        <p:sp>
          <p:nvSpPr>
            <p:cNvPr id="82"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83"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84" name="SHAPE-20140515215327"/>
          <p:cNvGrpSpPr>
            <a:grpSpLocks/>
          </p:cNvGrpSpPr>
          <p:nvPr/>
        </p:nvGrpSpPr>
        <p:grpSpPr bwMode="auto">
          <a:xfrm flipH="1">
            <a:off x="5487689" y="2571131"/>
            <a:ext cx="147409" cy="461853"/>
            <a:chOff x="777" y="965"/>
            <a:chExt cx="646" cy="1662"/>
          </a:xfrm>
          <a:solidFill>
            <a:srgbClr val="ABC0C9"/>
          </a:solidFill>
        </p:grpSpPr>
        <p:sp>
          <p:nvSpPr>
            <p:cNvPr id="85"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86"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87" name="SHAPE-20140515215327"/>
          <p:cNvGrpSpPr>
            <a:grpSpLocks/>
          </p:cNvGrpSpPr>
          <p:nvPr/>
        </p:nvGrpSpPr>
        <p:grpSpPr bwMode="auto">
          <a:xfrm flipH="1">
            <a:off x="5675947" y="2571947"/>
            <a:ext cx="147409" cy="461853"/>
            <a:chOff x="777" y="965"/>
            <a:chExt cx="646" cy="1662"/>
          </a:xfrm>
          <a:solidFill>
            <a:srgbClr val="ABC0C9"/>
          </a:solidFill>
        </p:grpSpPr>
        <p:sp>
          <p:nvSpPr>
            <p:cNvPr id="88"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89"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90" name="SHAPE-20140515215327"/>
          <p:cNvGrpSpPr>
            <a:grpSpLocks/>
          </p:cNvGrpSpPr>
          <p:nvPr/>
        </p:nvGrpSpPr>
        <p:grpSpPr bwMode="auto">
          <a:xfrm flipH="1">
            <a:off x="5855240" y="2571947"/>
            <a:ext cx="147409" cy="461853"/>
            <a:chOff x="777" y="965"/>
            <a:chExt cx="646" cy="1662"/>
          </a:xfrm>
          <a:solidFill>
            <a:srgbClr val="ABC0C9"/>
          </a:solidFill>
        </p:grpSpPr>
        <p:sp>
          <p:nvSpPr>
            <p:cNvPr id="91"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92"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93" name="SHAPE-20140515215327"/>
          <p:cNvGrpSpPr>
            <a:grpSpLocks/>
          </p:cNvGrpSpPr>
          <p:nvPr/>
        </p:nvGrpSpPr>
        <p:grpSpPr bwMode="auto">
          <a:xfrm flipH="1">
            <a:off x="6037524" y="2574935"/>
            <a:ext cx="147409" cy="461853"/>
            <a:chOff x="777" y="965"/>
            <a:chExt cx="646" cy="1662"/>
          </a:xfrm>
          <a:solidFill>
            <a:srgbClr val="ABC0C9"/>
          </a:solidFill>
        </p:grpSpPr>
        <p:sp>
          <p:nvSpPr>
            <p:cNvPr id="94"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95"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96" name="SHAPE-20140515215327"/>
          <p:cNvGrpSpPr>
            <a:grpSpLocks/>
          </p:cNvGrpSpPr>
          <p:nvPr/>
        </p:nvGrpSpPr>
        <p:grpSpPr bwMode="auto">
          <a:xfrm flipH="1">
            <a:off x="5490678" y="3080762"/>
            <a:ext cx="147409" cy="461853"/>
            <a:chOff x="777" y="965"/>
            <a:chExt cx="646" cy="1662"/>
          </a:xfrm>
          <a:solidFill>
            <a:srgbClr val="ABC0C9"/>
          </a:solidFill>
        </p:grpSpPr>
        <p:sp>
          <p:nvSpPr>
            <p:cNvPr id="97"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98"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99" name="SHAPE-20140515215327"/>
          <p:cNvGrpSpPr>
            <a:grpSpLocks/>
          </p:cNvGrpSpPr>
          <p:nvPr/>
        </p:nvGrpSpPr>
        <p:grpSpPr bwMode="auto">
          <a:xfrm flipH="1">
            <a:off x="5678936" y="3074786"/>
            <a:ext cx="147409" cy="461853"/>
            <a:chOff x="777" y="965"/>
            <a:chExt cx="646" cy="1662"/>
          </a:xfrm>
          <a:solidFill>
            <a:srgbClr val="ABC0C9"/>
          </a:solidFill>
        </p:grpSpPr>
        <p:sp>
          <p:nvSpPr>
            <p:cNvPr id="100"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101"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102" name="SHAPE-20140515215327"/>
          <p:cNvGrpSpPr>
            <a:grpSpLocks/>
          </p:cNvGrpSpPr>
          <p:nvPr/>
        </p:nvGrpSpPr>
        <p:grpSpPr bwMode="auto">
          <a:xfrm flipH="1">
            <a:off x="5858229" y="3074786"/>
            <a:ext cx="147409" cy="461853"/>
            <a:chOff x="777" y="965"/>
            <a:chExt cx="646" cy="1662"/>
          </a:xfrm>
          <a:solidFill>
            <a:srgbClr val="ABC0C9"/>
          </a:solidFill>
        </p:grpSpPr>
        <p:sp>
          <p:nvSpPr>
            <p:cNvPr id="103"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104"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105" name="SHAPE-20140515215327"/>
          <p:cNvGrpSpPr>
            <a:grpSpLocks/>
          </p:cNvGrpSpPr>
          <p:nvPr/>
        </p:nvGrpSpPr>
        <p:grpSpPr bwMode="auto">
          <a:xfrm flipH="1">
            <a:off x="6040513" y="3070982"/>
            <a:ext cx="147409" cy="461853"/>
            <a:chOff x="777" y="965"/>
            <a:chExt cx="646" cy="1662"/>
          </a:xfrm>
          <a:solidFill>
            <a:srgbClr val="ABC0C9"/>
          </a:solidFill>
        </p:grpSpPr>
        <p:sp>
          <p:nvSpPr>
            <p:cNvPr id="106"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107"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123" name="SHAPE-20140515215327"/>
          <p:cNvGrpSpPr>
            <a:grpSpLocks/>
          </p:cNvGrpSpPr>
          <p:nvPr/>
        </p:nvGrpSpPr>
        <p:grpSpPr bwMode="auto">
          <a:xfrm flipH="1">
            <a:off x="6936349" y="3076946"/>
            <a:ext cx="147409" cy="461853"/>
            <a:chOff x="777" y="965"/>
            <a:chExt cx="646" cy="1662"/>
          </a:xfrm>
          <a:solidFill>
            <a:srgbClr val="ABC0C9"/>
          </a:solidFill>
        </p:grpSpPr>
        <p:sp>
          <p:nvSpPr>
            <p:cNvPr id="124"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125"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126" name="SHAPE-20140515215327"/>
          <p:cNvGrpSpPr>
            <a:grpSpLocks/>
          </p:cNvGrpSpPr>
          <p:nvPr/>
        </p:nvGrpSpPr>
        <p:grpSpPr bwMode="auto">
          <a:xfrm flipH="1">
            <a:off x="7115642" y="3076946"/>
            <a:ext cx="147409" cy="461853"/>
            <a:chOff x="777" y="965"/>
            <a:chExt cx="646" cy="1662"/>
          </a:xfrm>
          <a:solidFill>
            <a:srgbClr val="ABC0C9"/>
          </a:solidFill>
        </p:grpSpPr>
        <p:sp>
          <p:nvSpPr>
            <p:cNvPr id="127"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128"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129" name="SHAPE-20140515215327"/>
          <p:cNvGrpSpPr>
            <a:grpSpLocks/>
          </p:cNvGrpSpPr>
          <p:nvPr/>
        </p:nvGrpSpPr>
        <p:grpSpPr bwMode="auto">
          <a:xfrm flipH="1">
            <a:off x="7297926" y="3079934"/>
            <a:ext cx="147409" cy="461853"/>
            <a:chOff x="777" y="965"/>
            <a:chExt cx="646" cy="1662"/>
          </a:xfrm>
          <a:solidFill>
            <a:srgbClr val="ABC0C9"/>
          </a:solidFill>
        </p:grpSpPr>
        <p:sp>
          <p:nvSpPr>
            <p:cNvPr id="130"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131"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132" name="SHAPE-20140515215327"/>
          <p:cNvGrpSpPr>
            <a:grpSpLocks/>
          </p:cNvGrpSpPr>
          <p:nvPr/>
        </p:nvGrpSpPr>
        <p:grpSpPr bwMode="auto">
          <a:xfrm flipH="1">
            <a:off x="7486184" y="3080750"/>
            <a:ext cx="147409" cy="461853"/>
            <a:chOff x="777" y="965"/>
            <a:chExt cx="646" cy="1662"/>
          </a:xfrm>
          <a:solidFill>
            <a:srgbClr val="ABC0C9"/>
          </a:solidFill>
        </p:grpSpPr>
        <p:sp>
          <p:nvSpPr>
            <p:cNvPr id="133"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134"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135" name="SHAPE-20140515215327"/>
          <p:cNvGrpSpPr>
            <a:grpSpLocks/>
          </p:cNvGrpSpPr>
          <p:nvPr/>
        </p:nvGrpSpPr>
        <p:grpSpPr bwMode="auto">
          <a:xfrm flipH="1">
            <a:off x="7665477" y="3080750"/>
            <a:ext cx="147409" cy="461853"/>
            <a:chOff x="777" y="965"/>
            <a:chExt cx="646" cy="1662"/>
          </a:xfrm>
          <a:solidFill>
            <a:srgbClr val="ABC0C9"/>
          </a:solidFill>
        </p:grpSpPr>
        <p:sp>
          <p:nvSpPr>
            <p:cNvPr id="136"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137"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138" name="SHAPE-20140515215327"/>
          <p:cNvGrpSpPr>
            <a:grpSpLocks/>
          </p:cNvGrpSpPr>
          <p:nvPr/>
        </p:nvGrpSpPr>
        <p:grpSpPr bwMode="auto">
          <a:xfrm flipH="1">
            <a:off x="7847761" y="3083738"/>
            <a:ext cx="147409" cy="461853"/>
            <a:chOff x="777" y="965"/>
            <a:chExt cx="646" cy="1662"/>
          </a:xfrm>
          <a:solidFill>
            <a:srgbClr val="ABC0C9"/>
          </a:solidFill>
        </p:grpSpPr>
        <p:sp>
          <p:nvSpPr>
            <p:cNvPr id="139"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140"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156" name="SHAPE-20140515215327"/>
          <p:cNvGrpSpPr>
            <a:grpSpLocks/>
          </p:cNvGrpSpPr>
          <p:nvPr/>
        </p:nvGrpSpPr>
        <p:grpSpPr bwMode="auto">
          <a:xfrm flipH="1">
            <a:off x="8021080" y="3084553"/>
            <a:ext cx="147409" cy="461853"/>
            <a:chOff x="777" y="965"/>
            <a:chExt cx="646" cy="1662"/>
          </a:xfrm>
          <a:solidFill>
            <a:schemeClr val="accent6">
              <a:lumMod val="50000"/>
            </a:schemeClr>
          </a:solidFill>
        </p:grpSpPr>
        <p:sp>
          <p:nvSpPr>
            <p:cNvPr id="157"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158"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159" name="SHAPE-20140515215327"/>
          <p:cNvGrpSpPr>
            <a:grpSpLocks/>
          </p:cNvGrpSpPr>
          <p:nvPr/>
        </p:nvGrpSpPr>
        <p:grpSpPr bwMode="auto">
          <a:xfrm flipH="1">
            <a:off x="8209338" y="3078577"/>
            <a:ext cx="147409" cy="461853"/>
            <a:chOff x="777" y="965"/>
            <a:chExt cx="646" cy="1662"/>
          </a:xfrm>
          <a:solidFill>
            <a:schemeClr val="accent6">
              <a:lumMod val="50000"/>
            </a:schemeClr>
          </a:solidFill>
        </p:grpSpPr>
        <p:sp>
          <p:nvSpPr>
            <p:cNvPr id="160"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161"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162" name="SHAPE-20140515215327"/>
          <p:cNvGrpSpPr>
            <a:grpSpLocks/>
          </p:cNvGrpSpPr>
          <p:nvPr/>
        </p:nvGrpSpPr>
        <p:grpSpPr bwMode="auto">
          <a:xfrm flipH="1">
            <a:off x="8388631" y="3078577"/>
            <a:ext cx="147409" cy="461853"/>
            <a:chOff x="777" y="965"/>
            <a:chExt cx="646" cy="1662"/>
          </a:xfrm>
          <a:solidFill>
            <a:schemeClr val="accent6">
              <a:lumMod val="50000"/>
            </a:schemeClr>
          </a:solidFill>
        </p:grpSpPr>
        <p:sp>
          <p:nvSpPr>
            <p:cNvPr id="163"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164"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168" name="SHAPE-20140515215327"/>
          <p:cNvGrpSpPr>
            <a:grpSpLocks/>
          </p:cNvGrpSpPr>
          <p:nvPr/>
        </p:nvGrpSpPr>
        <p:grpSpPr bwMode="auto">
          <a:xfrm flipH="1">
            <a:off x="2869392" y="2577076"/>
            <a:ext cx="147409" cy="461853"/>
            <a:chOff x="777" y="965"/>
            <a:chExt cx="646" cy="1662"/>
          </a:xfrm>
          <a:solidFill>
            <a:srgbClr val="ABC0C9"/>
          </a:solidFill>
        </p:grpSpPr>
        <p:sp>
          <p:nvSpPr>
            <p:cNvPr id="169"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170"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171" name="SHAPE-20140515215327"/>
          <p:cNvGrpSpPr>
            <a:grpSpLocks/>
          </p:cNvGrpSpPr>
          <p:nvPr/>
        </p:nvGrpSpPr>
        <p:grpSpPr bwMode="auto">
          <a:xfrm flipH="1">
            <a:off x="2873117" y="3080736"/>
            <a:ext cx="147409" cy="461853"/>
            <a:chOff x="777" y="965"/>
            <a:chExt cx="646" cy="1662"/>
          </a:xfrm>
          <a:solidFill>
            <a:schemeClr val="accent6">
              <a:lumMod val="50000"/>
            </a:schemeClr>
          </a:solidFill>
        </p:grpSpPr>
        <p:sp>
          <p:nvSpPr>
            <p:cNvPr id="172"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173"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sp>
        <p:nvSpPr>
          <p:cNvPr id="174" name="TextBox 173"/>
          <p:cNvSpPr txBox="1"/>
          <p:nvPr/>
        </p:nvSpPr>
        <p:spPr>
          <a:xfrm>
            <a:off x="2989847" y="2822784"/>
            <a:ext cx="1252807" cy="276999"/>
          </a:xfrm>
          <a:prstGeom prst="rect">
            <a:avLst/>
          </a:prstGeom>
          <a:noFill/>
        </p:spPr>
        <p:txBody>
          <a:bodyPr wrap="square" rtlCol="0">
            <a:spAutoFit/>
          </a:bodyPr>
          <a:lstStyle/>
          <a:p>
            <a:r>
              <a:rPr lang="en-US" sz="1200" b="1" dirty="0" smtClean="0">
                <a:solidFill>
                  <a:schemeClr val="accent6">
                    <a:lumMod val="50000"/>
                  </a:schemeClr>
                </a:solidFill>
              </a:rPr>
              <a:t>INSURED</a:t>
            </a:r>
            <a:endParaRPr lang="en-US" sz="1200" b="1" dirty="0">
              <a:solidFill>
                <a:schemeClr val="accent6">
                  <a:lumMod val="50000"/>
                </a:schemeClr>
              </a:solidFill>
            </a:endParaRPr>
          </a:p>
        </p:txBody>
      </p:sp>
      <p:sp>
        <p:nvSpPr>
          <p:cNvPr id="175" name="TextBox 174"/>
          <p:cNvSpPr txBox="1"/>
          <p:nvPr/>
        </p:nvSpPr>
        <p:spPr>
          <a:xfrm>
            <a:off x="2980107" y="3299424"/>
            <a:ext cx="1357128" cy="276999"/>
          </a:xfrm>
          <a:prstGeom prst="rect">
            <a:avLst/>
          </a:prstGeom>
          <a:noFill/>
        </p:spPr>
        <p:txBody>
          <a:bodyPr wrap="square" rtlCol="0">
            <a:spAutoFit/>
          </a:bodyPr>
          <a:lstStyle/>
          <a:p>
            <a:r>
              <a:rPr lang="en-US" sz="1200" b="1" dirty="0" smtClean="0">
                <a:solidFill>
                  <a:schemeClr val="accent6">
                    <a:lumMod val="50000"/>
                  </a:schemeClr>
                </a:solidFill>
              </a:rPr>
              <a:t>USES BENEFIT</a:t>
            </a:r>
            <a:endParaRPr lang="en-US" sz="1200" b="1" dirty="0">
              <a:solidFill>
                <a:schemeClr val="accent6">
                  <a:lumMod val="50000"/>
                </a:schemeClr>
              </a:solidFill>
            </a:endParaRPr>
          </a:p>
        </p:txBody>
      </p:sp>
      <p:grpSp>
        <p:nvGrpSpPr>
          <p:cNvPr id="181" name="SHAPE-20140515215327"/>
          <p:cNvGrpSpPr>
            <a:grpSpLocks/>
          </p:cNvGrpSpPr>
          <p:nvPr/>
        </p:nvGrpSpPr>
        <p:grpSpPr bwMode="auto">
          <a:xfrm flipH="1">
            <a:off x="4415694" y="4417640"/>
            <a:ext cx="147409" cy="461853"/>
            <a:chOff x="777" y="965"/>
            <a:chExt cx="646" cy="1662"/>
          </a:xfrm>
          <a:solidFill>
            <a:srgbClr val="ABC0C9"/>
          </a:solidFill>
        </p:grpSpPr>
        <p:sp>
          <p:nvSpPr>
            <p:cNvPr id="182"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183"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184" name="SHAPE-20140515215327"/>
          <p:cNvGrpSpPr>
            <a:grpSpLocks/>
          </p:cNvGrpSpPr>
          <p:nvPr/>
        </p:nvGrpSpPr>
        <p:grpSpPr bwMode="auto">
          <a:xfrm flipH="1">
            <a:off x="4597978" y="4420628"/>
            <a:ext cx="147409" cy="461853"/>
            <a:chOff x="777" y="965"/>
            <a:chExt cx="646" cy="1662"/>
          </a:xfrm>
          <a:solidFill>
            <a:srgbClr val="ABC0C9"/>
          </a:solidFill>
        </p:grpSpPr>
        <p:sp>
          <p:nvSpPr>
            <p:cNvPr id="185"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186"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187" name="SHAPE-20140515215327"/>
          <p:cNvGrpSpPr>
            <a:grpSpLocks/>
          </p:cNvGrpSpPr>
          <p:nvPr/>
        </p:nvGrpSpPr>
        <p:grpSpPr bwMode="auto">
          <a:xfrm flipH="1">
            <a:off x="4777271" y="4420628"/>
            <a:ext cx="147409" cy="461853"/>
            <a:chOff x="777" y="965"/>
            <a:chExt cx="646" cy="1662"/>
          </a:xfrm>
          <a:solidFill>
            <a:srgbClr val="ABC0C9"/>
          </a:solidFill>
        </p:grpSpPr>
        <p:sp>
          <p:nvSpPr>
            <p:cNvPr id="188"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189"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196" name="SHAPE-20140515215327"/>
          <p:cNvGrpSpPr>
            <a:grpSpLocks/>
          </p:cNvGrpSpPr>
          <p:nvPr/>
        </p:nvGrpSpPr>
        <p:grpSpPr bwMode="auto">
          <a:xfrm flipH="1">
            <a:off x="4409719" y="4927812"/>
            <a:ext cx="147409" cy="461853"/>
            <a:chOff x="777" y="965"/>
            <a:chExt cx="646" cy="1662"/>
          </a:xfrm>
          <a:solidFill>
            <a:srgbClr val="ABC0C9"/>
          </a:solidFill>
        </p:grpSpPr>
        <p:sp>
          <p:nvSpPr>
            <p:cNvPr id="197"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198"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199" name="SHAPE-20140515215327"/>
          <p:cNvGrpSpPr>
            <a:grpSpLocks/>
          </p:cNvGrpSpPr>
          <p:nvPr/>
        </p:nvGrpSpPr>
        <p:grpSpPr bwMode="auto">
          <a:xfrm flipH="1">
            <a:off x="4589012" y="4927812"/>
            <a:ext cx="147409" cy="461853"/>
            <a:chOff x="777" y="965"/>
            <a:chExt cx="646" cy="1662"/>
          </a:xfrm>
          <a:solidFill>
            <a:srgbClr val="ABC0C9"/>
          </a:solidFill>
        </p:grpSpPr>
        <p:sp>
          <p:nvSpPr>
            <p:cNvPr id="200"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201"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202" name="SHAPE-20140515215327"/>
          <p:cNvGrpSpPr>
            <a:grpSpLocks/>
          </p:cNvGrpSpPr>
          <p:nvPr/>
        </p:nvGrpSpPr>
        <p:grpSpPr bwMode="auto">
          <a:xfrm flipH="1">
            <a:off x="4771296" y="4930800"/>
            <a:ext cx="147409" cy="461853"/>
            <a:chOff x="777" y="965"/>
            <a:chExt cx="646" cy="1662"/>
          </a:xfrm>
          <a:solidFill>
            <a:srgbClr val="ABC0C9"/>
          </a:solidFill>
        </p:grpSpPr>
        <p:sp>
          <p:nvSpPr>
            <p:cNvPr id="203"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204"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205" name="SHAPE-20140515215327"/>
          <p:cNvGrpSpPr>
            <a:grpSpLocks/>
          </p:cNvGrpSpPr>
          <p:nvPr/>
        </p:nvGrpSpPr>
        <p:grpSpPr bwMode="auto">
          <a:xfrm flipH="1">
            <a:off x="4959554" y="4931616"/>
            <a:ext cx="147409" cy="461853"/>
            <a:chOff x="777" y="965"/>
            <a:chExt cx="646" cy="1662"/>
          </a:xfrm>
          <a:solidFill>
            <a:srgbClr val="ABC0C9"/>
          </a:solidFill>
        </p:grpSpPr>
        <p:sp>
          <p:nvSpPr>
            <p:cNvPr id="206"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207"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208" name="SHAPE-20140515215327"/>
          <p:cNvGrpSpPr>
            <a:grpSpLocks/>
          </p:cNvGrpSpPr>
          <p:nvPr/>
        </p:nvGrpSpPr>
        <p:grpSpPr bwMode="auto">
          <a:xfrm flipH="1">
            <a:off x="5138847" y="4931616"/>
            <a:ext cx="147409" cy="461853"/>
            <a:chOff x="777" y="965"/>
            <a:chExt cx="646" cy="1662"/>
          </a:xfrm>
          <a:solidFill>
            <a:srgbClr val="ABC0C9"/>
          </a:solidFill>
        </p:grpSpPr>
        <p:sp>
          <p:nvSpPr>
            <p:cNvPr id="209"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210"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211" name="SHAPE-20140515215327"/>
          <p:cNvGrpSpPr>
            <a:grpSpLocks/>
          </p:cNvGrpSpPr>
          <p:nvPr/>
        </p:nvGrpSpPr>
        <p:grpSpPr bwMode="auto">
          <a:xfrm flipH="1">
            <a:off x="5321131" y="4934604"/>
            <a:ext cx="147409" cy="461853"/>
            <a:chOff x="777" y="965"/>
            <a:chExt cx="646" cy="1662"/>
          </a:xfrm>
          <a:solidFill>
            <a:srgbClr val="ABC0C9"/>
          </a:solidFill>
        </p:grpSpPr>
        <p:sp>
          <p:nvSpPr>
            <p:cNvPr id="212"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213"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229" name="SHAPE-20140515215327"/>
          <p:cNvGrpSpPr>
            <a:grpSpLocks/>
          </p:cNvGrpSpPr>
          <p:nvPr/>
        </p:nvGrpSpPr>
        <p:grpSpPr bwMode="auto">
          <a:xfrm flipH="1">
            <a:off x="5494450" y="4935419"/>
            <a:ext cx="147409" cy="461853"/>
            <a:chOff x="777" y="965"/>
            <a:chExt cx="646" cy="1662"/>
          </a:xfrm>
          <a:solidFill>
            <a:srgbClr val="ABC0C9"/>
          </a:solidFill>
        </p:grpSpPr>
        <p:sp>
          <p:nvSpPr>
            <p:cNvPr id="230"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231"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232" name="SHAPE-20140515215327"/>
          <p:cNvGrpSpPr>
            <a:grpSpLocks/>
          </p:cNvGrpSpPr>
          <p:nvPr/>
        </p:nvGrpSpPr>
        <p:grpSpPr bwMode="auto">
          <a:xfrm flipH="1">
            <a:off x="5682708" y="4929443"/>
            <a:ext cx="147409" cy="461853"/>
            <a:chOff x="777" y="965"/>
            <a:chExt cx="646" cy="1662"/>
          </a:xfrm>
          <a:solidFill>
            <a:srgbClr val="ABC0C9"/>
          </a:solidFill>
        </p:grpSpPr>
        <p:sp>
          <p:nvSpPr>
            <p:cNvPr id="233"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234"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235" name="SHAPE-20140515215327"/>
          <p:cNvGrpSpPr>
            <a:grpSpLocks/>
          </p:cNvGrpSpPr>
          <p:nvPr/>
        </p:nvGrpSpPr>
        <p:grpSpPr bwMode="auto">
          <a:xfrm flipH="1">
            <a:off x="5862001" y="4929443"/>
            <a:ext cx="147409" cy="461853"/>
            <a:chOff x="777" y="965"/>
            <a:chExt cx="646" cy="1662"/>
          </a:xfrm>
          <a:solidFill>
            <a:srgbClr val="ABC0C9"/>
          </a:solidFill>
        </p:grpSpPr>
        <p:sp>
          <p:nvSpPr>
            <p:cNvPr id="236"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237"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238" name="SHAPE-20140515215327"/>
          <p:cNvGrpSpPr>
            <a:grpSpLocks/>
          </p:cNvGrpSpPr>
          <p:nvPr/>
        </p:nvGrpSpPr>
        <p:grpSpPr bwMode="auto">
          <a:xfrm flipH="1">
            <a:off x="6044285" y="4925639"/>
            <a:ext cx="147409" cy="461853"/>
            <a:chOff x="777" y="965"/>
            <a:chExt cx="646" cy="1662"/>
          </a:xfrm>
          <a:solidFill>
            <a:srgbClr val="ABC0C9"/>
          </a:solidFill>
        </p:grpSpPr>
        <p:sp>
          <p:nvSpPr>
            <p:cNvPr id="239"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240"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256" name="SHAPE-20140515215327"/>
          <p:cNvGrpSpPr>
            <a:grpSpLocks/>
          </p:cNvGrpSpPr>
          <p:nvPr/>
        </p:nvGrpSpPr>
        <p:grpSpPr bwMode="auto">
          <a:xfrm flipH="1">
            <a:off x="7333228" y="4448511"/>
            <a:ext cx="147409" cy="461853"/>
            <a:chOff x="777" y="965"/>
            <a:chExt cx="646" cy="1662"/>
          </a:xfrm>
          <a:solidFill>
            <a:srgbClr val="ABC0C9"/>
          </a:solidFill>
        </p:grpSpPr>
        <p:sp>
          <p:nvSpPr>
            <p:cNvPr id="257"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258"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259" name="SHAPE-20140515215327"/>
          <p:cNvGrpSpPr>
            <a:grpSpLocks/>
          </p:cNvGrpSpPr>
          <p:nvPr/>
        </p:nvGrpSpPr>
        <p:grpSpPr bwMode="auto">
          <a:xfrm flipH="1">
            <a:off x="6923469" y="4931603"/>
            <a:ext cx="147409" cy="461853"/>
            <a:chOff x="777" y="965"/>
            <a:chExt cx="646" cy="1662"/>
          </a:xfrm>
          <a:solidFill>
            <a:srgbClr val="ABC0C9"/>
          </a:solidFill>
        </p:grpSpPr>
        <p:sp>
          <p:nvSpPr>
            <p:cNvPr id="260"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261"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262" name="SHAPE-20140515215327"/>
          <p:cNvGrpSpPr>
            <a:grpSpLocks/>
          </p:cNvGrpSpPr>
          <p:nvPr/>
        </p:nvGrpSpPr>
        <p:grpSpPr bwMode="auto">
          <a:xfrm flipH="1">
            <a:off x="7105753" y="4934591"/>
            <a:ext cx="147409" cy="461853"/>
            <a:chOff x="777" y="965"/>
            <a:chExt cx="646" cy="1662"/>
          </a:xfrm>
          <a:solidFill>
            <a:srgbClr val="ABC0C9"/>
          </a:solidFill>
        </p:grpSpPr>
        <p:sp>
          <p:nvSpPr>
            <p:cNvPr id="263"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264"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265" name="SHAPE-20140515215327"/>
          <p:cNvGrpSpPr>
            <a:grpSpLocks/>
          </p:cNvGrpSpPr>
          <p:nvPr/>
        </p:nvGrpSpPr>
        <p:grpSpPr bwMode="auto">
          <a:xfrm flipH="1">
            <a:off x="7294011" y="4935407"/>
            <a:ext cx="147409" cy="461853"/>
            <a:chOff x="777" y="965"/>
            <a:chExt cx="646" cy="1662"/>
          </a:xfrm>
          <a:solidFill>
            <a:srgbClr val="ABC0C9"/>
          </a:solidFill>
        </p:grpSpPr>
        <p:sp>
          <p:nvSpPr>
            <p:cNvPr id="266"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267"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268" name="SHAPE-20140515215327"/>
          <p:cNvGrpSpPr>
            <a:grpSpLocks/>
          </p:cNvGrpSpPr>
          <p:nvPr/>
        </p:nvGrpSpPr>
        <p:grpSpPr bwMode="auto">
          <a:xfrm flipH="1">
            <a:off x="7473304" y="4935407"/>
            <a:ext cx="147409" cy="461853"/>
            <a:chOff x="777" y="965"/>
            <a:chExt cx="646" cy="1662"/>
          </a:xfrm>
          <a:solidFill>
            <a:srgbClr val="ABC0C9"/>
          </a:solidFill>
        </p:grpSpPr>
        <p:sp>
          <p:nvSpPr>
            <p:cNvPr id="269"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270"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271" name="SHAPE-20140515215327"/>
          <p:cNvGrpSpPr>
            <a:grpSpLocks/>
          </p:cNvGrpSpPr>
          <p:nvPr/>
        </p:nvGrpSpPr>
        <p:grpSpPr bwMode="auto">
          <a:xfrm flipH="1">
            <a:off x="7655588" y="4938395"/>
            <a:ext cx="147409" cy="461853"/>
            <a:chOff x="777" y="965"/>
            <a:chExt cx="646" cy="1662"/>
          </a:xfrm>
          <a:solidFill>
            <a:srgbClr val="ABC0C9"/>
          </a:solidFill>
        </p:grpSpPr>
        <p:sp>
          <p:nvSpPr>
            <p:cNvPr id="272"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273"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280" name="SHAPE-20140515215327"/>
          <p:cNvGrpSpPr>
            <a:grpSpLocks/>
          </p:cNvGrpSpPr>
          <p:nvPr/>
        </p:nvGrpSpPr>
        <p:grpSpPr bwMode="auto">
          <a:xfrm flipH="1">
            <a:off x="6940028" y="4430395"/>
            <a:ext cx="147409" cy="461853"/>
            <a:chOff x="777" y="965"/>
            <a:chExt cx="646" cy="1662"/>
          </a:xfrm>
          <a:solidFill>
            <a:srgbClr val="ABC0C9"/>
          </a:solidFill>
        </p:grpSpPr>
        <p:sp>
          <p:nvSpPr>
            <p:cNvPr id="281"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282"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283" name="SHAPE-20140515215327"/>
          <p:cNvGrpSpPr>
            <a:grpSpLocks/>
          </p:cNvGrpSpPr>
          <p:nvPr/>
        </p:nvGrpSpPr>
        <p:grpSpPr bwMode="auto">
          <a:xfrm flipH="1">
            <a:off x="7119321" y="4430395"/>
            <a:ext cx="147409" cy="461853"/>
            <a:chOff x="777" y="965"/>
            <a:chExt cx="646" cy="1662"/>
          </a:xfrm>
          <a:solidFill>
            <a:srgbClr val="ABC0C9"/>
          </a:solidFill>
        </p:grpSpPr>
        <p:sp>
          <p:nvSpPr>
            <p:cNvPr id="284"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285"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289" name="SHAPE-20140515215327"/>
          <p:cNvGrpSpPr>
            <a:grpSpLocks/>
          </p:cNvGrpSpPr>
          <p:nvPr/>
        </p:nvGrpSpPr>
        <p:grpSpPr bwMode="auto">
          <a:xfrm flipH="1">
            <a:off x="7828907" y="4939210"/>
            <a:ext cx="147409" cy="461853"/>
            <a:chOff x="777" y="965"/>
            <a:chExt cx="646" cy="1662"/>
          </a:xfrm>
          <a:solidFill>
            <a:schemeClr val="accent6">
              <a:lumMod val="50000"/>
            </a:schemeClr>
          </a:solidFill>
        </p:grpSpPr>
        <p:sp>
          <p:nvSpPr>
            <p:cNvPr id="290"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291"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292" name="SHAPE-20140515215327"/>
          <p:cNvGrpSpPr>
            <a:grpSpLocks/>
          </p:cNvGrpSpPr>
          <p:nvPr/>
        </p:nvGrpSpPr>
        <p:grpSpPr bwMode="auto">
          <a:xfrm flipH="1">
            <a:off x="8017165" y="4933234"/>
            <a:ext cx="147409" cy="461853"/>
            <a:chOff x="777" y="965"/>
            <a:chExt cx="646" cy="1662"/>
          </a:xfrm>
          <a:solidFill>
            <a:schemeClr val="accent6">
              <a:lumMod val="50000"/>
            </a:schemeClr>
          </a:solidFill>
        </p:grpSpPr>
        <p:sp>
          <p:nvSpPr>
            <p:cNvPr id="293"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294"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295" name="SHAPE-20140515215327"/>
          <p:cNvGrpSpPr>
            <a:grpSpLocks/>
          </p:cNvGrpSpPr>
          <p:nvPr/>
        </p:nvGrpSpPr>
        <p:grpSpPr bwMode="auto">
          <a:xfrm flipH="1">
            <a:off x="8196458" y="4933234"/>
            <a:ext cx="147409" cy="461853"/>
            <a:chOff x="777" y="965"/>
            <a:chExt cx="646" cy="1662"/>
          </a:xfrm>
          <a:solidFill>
            <a:schemeClr val="accent6">
              <a:lumMod val="50000"/>
            </a:schemeClr>
          </a:solidFill>
        </p:grpSpPr>
        <p:sp>
          <p:nvSpPr>
            <p:cNvPr id="296"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297"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298" name="SHAPE-20140515215327"/>
          <p:cNvGrpSpPr>
            <a:grpSpLocks/>
          </p:cNvGrpSpPr>
          <p:nvPr/>
        </p:nvGrpSpPr>
        <p:grpSpPr bwMode="auto">
          <a:xfrm flipH="1">
            <a:off x="8378742" y="4929430"/>
            <a:ext cx="147409" cy="461853"/>
            <a:chOff x="777" y="965"/>
            <a:chExt cx="646" cy="1662"/>
          </a:xfrm>
          <a:solidFill>
            <a:schemeClr val="accent6">
              <a:lumMod val="50000"/>
            </a:schemeClr>
          </a:solidFill>
        </p:grpSpPr>
        <p:sp>
          <p:nvSpPr>
            <p:cNvPr id="299"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300"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301" name="SHAPE-20140515215327"/>
          <p:cNvGrpSpPr>
            <a:grpSpLocks/>
          </p:cNvGrpSpPr>
          <p:nvPr/>
        </p:nvGrpSpPr>
        <p:grpSpPr bwMode="auto">
          <a:xfrm flipH="1">
            <a:off x="2873164" y="4431733"/>
            <a:ext cx="147409" cy="461853"/>
            <a:chOff x="777" y="965"/>
            <a:chExt cx="646" cy="1662"/>
          </a:xfrm>
          <a:solidFill>
            <a:srgbClr val="ABC0C9"/>
          </a:solidFill>
        </p:grpSpPr>
        <p:sp>
          <p:nvSpPr>
            <p:cNvPr id="302"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303"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304" name="SHAPE-20140515215327"/>
          <p:cNvGrpSpPr>
            <a:grpSpLocks/>
          </p:cNvGrpSpPr>
          <p:nvPr/>
        </p:nvGrpSpPr>
        <p:grpSpPr bwMode="auto">
          <a:xfrm flipH="1">
            <a:off x="2876889" y="4935393"/>
            <a:ext cx="147409" cy="461853"/>
            <a:chOff x="777" y="965"/>
            <a:chExt cx="646" cy="1662"/>
          </a:xfrm>
          <a:solidFill>
            <a:schemeClr val="accent6">
              <a:lumMod val="50000"/>
            </a:schemeClr>
          </a:solidFill>
        </p:grpSpPr>
        <p:sp>
          <p:nvSpPr>
            <p:cNvPr id="305"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306"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sp>
        <p:nvSpPr>
          <p:cNvPr id="307" name="TextBox 306"/>
          <p:cNvSpPr txBox="1"/>
          <p:nvPr/>
        </p:nvSpPr>
        <p:spPr>
          <a:xfrm>
            <a:off x="2993619" y="4677441"/>
            <a:ext cx="1252807" cy="276999"/>
          </a:xfrm>
          <a:prstGeom prst="rect">
            <a:avLst/>
          </a:prstGeom>
          <a:noFill/>
        </p:spPr>
        <p:txBody>
          <a:bodyPr wrap="square" rtlCol="0">
            <a:spAutoFit/>
          </a:bodyPr>
          <a:lstStyle/>
          <a:p>
            <a:r>
              <a:rPr lang="en-US" sz="1200" b="1" dirty="0" smtClean="0">
                <a:solidFill>
                  <a:schemeClr val="accent6">
                    <a:lumMod val="50000"/>
                  </a:schemeClr>
                </a:solidFill>
              </a:rPr>
              <a:t>INSURED</a:t>
            </a:r>
            <a:endParaRPr lang="en-US" sz="1200" b="1" dirty="0">
              <a:solidFill>
                <a:schemeClr val="accent6">
                  <a:lumMod val="50000"/>
                </a:schemeClr>
              </a:solidFill>
            </a:endParaRPr>
          </a:p>
        </p:txBody>
      </p:sp>
      <p:sp>
        <p:nvSpPr>
          <p:cNvPr id="308" name="TextBox 307"/>
          <p:cNvSpPr txBox="1"/>
          <p:nvPr/>
        </p:nvSpPr>
        <p:spPr>
          <a:xfrm>
            <a:off x="2983879" y="5154081"/>
            <a:ext cx="1357128" cy="276999"/>
          </a:xfrm>
          <a:prstGeom prst="rect">
            <a:avLst/>
          </a:prstGeom>
          <a:noFill/>
        </p:spPr>
        <p:txBody>
          <a:bodyPr wrap="square" rtlCol="0">
            <a:spAutoFit/>
          </a:bodyPr>
          <a:lstStyle/>
          <a:p>
            <a:r>
              <a:rPr lang="en-US" sz="1200" b="1" dirty="0" smtClean="0">
                <a:solidFill>
                  <a:schemeClr val="accent6">
                    <a:lumMod val="50000"/>
                  </a:schemeClr>
                </a:solidFill>
              </a:rPr>
              <a:t>USES BENEFIT</a:t>
            </a:r>
            <a:endParaRPr lang="en-US" sz="1200" b="1" dirty="0">
              <a:solidFill>
                <a:schemeClr val="accent6">
                  <a:lumMod val="50000"/>
                </a:schemeClr>
              </a:solidFill>
            </a:endParaRPr>
          </a:p>
        </p:txBody>
      </p:sp>
      <p:grpSp>
        <p:nvGrpSpPr>
          <p:cNvPr id="214" name="SHAPE-20140515215327"/>
          <p:cNvGrpSpPr>
            <a:grpSpLocks/>
          </p:cNvGrpSpPr>
          <p:nvPr/>
        </p:nvGrpSpPr>
        <p:grpSpPr bwMode="auto">
          <a:xfrm flipH="1">
            <a:off x="4967083" y="4421032"/>
            <a:ext cx="147409" cy="461853"/>
            <a:chOff x="777" y="965"/>
            <a:chExt cx="646" cy="1662"/>
          </a:xfrm>
          <a:solidFill>
            <a:srgbClr val="ABC0C9"/>
          </a:solidFill>
        </p:grpSpPr>
        <p:sp>
          <p:nvSpPr>
            <p:cNvPr id="215"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216"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217" name="SHAPE-20140515215327"/>
          <p:cNvGrpSpPr>
            <a:grpSpLocks/>
          </p:cNvGrpSpPr>
          <p:nvPr/>
        </p:nvGrpSpPr>
        <p:grpSpPr bwMode="auto">
          <a:xfrm flipH="1">
            <a:off x="5146376" y="4421032"/>
            <a:ext cx="147409" cy="461853"/>
            <a:chOff x="777" y="965"/>
            <a:chExt cx="646" cy="1662"/>
          </a:xfrm>
          <a:solidFill>
            <a:srgbClr val="ABC0C9"/>
          </a:solidFill>
        </p:grpSpPr>
        <p:sp>
          <p:nvSpPr>
            <p:cNvPr id="218"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219"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220" name="SHAPE-20140515215327"/>
          <p:cNvGrpSpPr>
            <a:grpSpLocks/>
          </p:cNvGrpSpPr>
          <p:nvPr/>
        </p:nvGrpSpPr>
        <p:grpSpPr bwMode="auto">
          <a:xfrm flipH="1">
            <a:off x="5328660" y="4424020"/>
            <a:ext cx="147409" cy="461853"/>
            <a:chOff x="777" y="965"/>
            <a:chExt cx="646" cy="1662"/>
          </a:xfrm>
          <a:solidFill>
            <a:srgbClr val="ABC0C9"/>
          </a:solidFill>
        </p:grpSpPr>
        <p:sp>
          <p:nvSpPr>
            <p:cNvPr id="221"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222"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223" name="SHAPE-20140515215327"/>
          <p:cNvGrpSpPr>
            <a:grpSpLocks/>
          </p:cNvGrpSpPr>
          <p:nvPr/>
        </p:nvGrpSpPr>
        <p:grpSpPr bwMode="auto">
          <a:xfrm flipH="1">
            <a:off x="5501979" y="4424835"/>
            <a:ext cx="147409" cy="461853"/>
            <a:chOff x="777" y="965"/>
            <a:chExt cx="646" cy="1662"/>
          </a:xfrm>
          <a:solidFill>
            <a:srgbClr val="ABC0C9"/>
          </a:solidFill>
        </p:grpSpPr>
        <p:sp>
          <p:nvSpPr>
            <p:cNvPr id="224"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225"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226" name="SHAPE-20140515215327"/>
          <p:cNvGrpSpPr>
            <a:grpSpLocks/>
          </p:cNvGrpSpPr>
          <p:nvPr/>
        </p:nvGrpSpPr>
        <p:grpSpPr bwMode="auto">
          <a:xfrm flipH="1">
            <a:off x="5690237" y="4418859"/>
            <a:ext cx="147409" cy="461853"/>
            <a:chOff x="777" y="965"/>
            <a:chExt cx="646" cy="1662"/>
          </a:xfrm>
          <a:solidFill>
            <a:srgbClr val="ABC0C9"/>
          </a:solidFill>
        </p:grpSpPr>
        <p:sp>
          <p:nvSpPr>
            <p:cNvPr id="227"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228"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241" name="SHAPE-20140515215327"/>
          <p:cNvGrpSpPr>
            <a:grpSpLocks/>
          </p:cNvGrpSpPr>
          <p:nvPr/>
        </p:nvGrpSpPr>
        <p:grpSpPr bwMode="auto">
          <a:xfrm flipH="1">
            <a:off x="5869530" y="4418859"/>
            <a:ext cx="147409" cy="461853"/>
            <a:chOff x="777" y="965"/>
            <a:chExt cx="646" cy="1662"/>
          </a:xfrm>
          <a:solidFill>
            <a:srgbClr val="ABC0C9"/>
          </a:solidFill>
        </p:grpSpPr>
        <p:sp>
          <p:nvSpPr>
            <p:cNvPr id="242"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243"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244" name="SHAPE-20140515215327"/>
          <p:cNvGrpSpPr>
            <a:grpSpLocks/>
          </p:cNvGrpSpPr>
          <p:nvPr/>
        </p:nvGrpSpPr>
        <p:grpSpPr bwMode="auto">
          <a:xfrm flipH="1">
            <a:off x="6051814" y="4415055"/>
            <a:ext cx="147409" cy="461853"/>
            <a:chOff x="777" y="965"/>
            <a:chExt cx="646" cy="1662"/>
          </a:xfrm>
          <a:solidFill>
            <a:srgbClr val="ABC0C9"/>
          </a:solidFill>
        </p:grpSpPr>
        <p:sp>
          <p:nvSpPr>
            <p:cNvPr id="245"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246"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sp>
        <p:nvSpPr>
          <p:cNvPr id="252" name="TextBox 251"/>
          <p:cNvSpPr txBox="1"/>
          <p:nvPr/>
        </p:nvSpPr>
        <p:spPr>
          <a:xfrm>
            <a:off x="3930504" y="2224429"/>
            <a:ext cx="3068385" cy="338554"/>
          </a:xfrm>
          <a:prstGeom prst="rect">
            <a:avLst/>
          </a:prstGeom>
          <a:noFill/>
        </p:spPr>
        <p:txBody>
          <a:bodyPr wrap="square" rtlCol="0">
            <a:spAutoFit/>
          </a:bodyPr>
          <a:lstStyle/>
          <a:p>
            <a:r>
              <a:rPr lang="en-US" sz="1600" dirty="0" smtClean="0">
                <a:solidFill>
                  <a:srgbClr val="000000"/>
                </a:solidFill>
                <a:latin typeface="Arial Narrow"/>
                <a:cs typeface="Arial Narrow"/>
              </a:rPr>
              <a:t>WHEN POLICIES ARE ISSUED</a:t>
            </a:r>
            <a:endParaRPr lang="en-US" sz="1600" dirty="0">
              <a:solidFill>
                <a:srgbClr val="000000"/>
              </a:solidFill>
              <a:latin typeface="Arial Narrow"/>
              <a:cs typeface="Arial Narrow"/>
            </a:endParaRPr>
          </a:p>
        </p:txBody>
      </p:sp>
      <p:sp>
        <p:nvSpPr>
          <p:cNvPr id="253" name="TextBox 252"/>
          <p:cNvSpPr txBox="1"/>
          <p:nvPr/>
        </p:nvSpPr>
        <p:spPr>
          <a:xfrm>
            <a:off x="6805719" y="2206907"/>
            <a:ext cx="1822273" cy="338554"/>
          </a:xfrm>
          <a:prstGeom prst="rect">
            <a:avLst/>
          </a:prstGeom>
          <a:noFill/>
        </p:spPr>
        <p:txBody>
          <a:bodyPr wrap="square" rtlCol="0">
            <a:spAutoFit/>
          </a:bodyPr>
          <a:lstStyle/>
          <a:p>
            <a:pPr algn="ctr"/>
            <a:r>
              <a:rPr lang="en-US" sz="1600" dirty="0" smtClean="0">
                <a:solidFill>
                  <a:srgbClr val="000000"/>
                </a:solidFill>
                <a:latin typeface="Arial Narrow"/>
                <a:cs typeface="Arial Narrow"/>
              </a:rPr>
              <a:t>LATER YEARS</a:t>
            </a:r>
            <a:endParaRPr lang="en-US" sz="1600" dirty="0">
              <a:solidFill>
                <a:srgbClr val="000000"/>
              </a:solidFill>
              <a:latin typeface="Arial Narrow"/>
              <a:cs typeface="Arial Narrow"/>
            </a:endParaRPr>
          </a:p>
        </p:txBody>
      </p:sp>
      <p:sp>
        <p:nvSpPr>
          <p:cNvPr id="254" name="Content Placeholder 2"/>
          <p:cNvSpPr txBox="1">
            <a:spLocks/>
          </p:cNvSpPr>
          <p:nvPr/>
        </p:nvSpPr>
        <p:spPr>
          <a:xfrm>
            <a:off x="461851" y="5580042"/>
            <a:ext cx="8707807" cy="718351"/>
          </a:xfrm>
          <a:prstGeom prst="rect">
            <a:avLst/>
          </a:prstGeom>
          <a:solidFill>
            <a:srgbClr val="515B5E"/>
          </a:solidFill>
        </p:spPr>
        <p:txBody>
          <a:bodyPr vert="horz" lIns="432000" tIns="0" rIns="91440" bIns="45720" rtlCol="0" anchor="ctr">
            <a:normAutofit/>
          </a:bodyPr>
          <a:lstStyle>
            <a:lvl1pPr marL="0" indent="0" algn="l" defTabSz="914400" rtl="0" eaLnBrk="1" latinLnBrk="0" hangingPunct="1">
              <a:spcBef>
                <a:spcPct val="20000"/>
              </a:spcBef>
              <a:buFontTx/>
              <a:buNone/>
              <a:defRPr sz="2000" b="1" kern="1200">
                <a:solidFill>
                  <a:schemeClr val="tx1"/>
                </a:solidFill>
                <a:latin typeface="+mn-lt"/>
                <a:ea typeface="+mn-ea"/>
                <a:cs typeface="+mn-cs"/>
              </a:defRPr>
            </a:lvl1pPr>
            <a:lvl2pPr marL="0" indent="0" algn="l" defTabSz="914400" rtl="0" eaLnBrk="1" latinLnBrk="0" hangingPunct="1">
              <a:spcBef>
                <a:spcPct val="20000"/>
              </a:spcBef>
              <a:buFontTx/>
              <a:buNone/>
              <a:defRPr sz="2000" kern="1200">
                <a:solidFill>
                  <a:schemeClr val="tx1"/>
                </a:solidFill>
                <a:latin typeface="+mn-lt"/>
                <a:ea typeface="+mn-ea"/>
                <a:cs typeface="+mn-cs"/>
              </a:defRPr>
            </a:lvl2pPr>
            <a:lvl3pPr marL="265113" indent="-265113" algn="l" defTabSz="914400" rtl="0" eaLnBrk="1" latinLnBrk="0" hangingPunct="1">
              <a:spcBef>
                <a:spcPct val="20000"/>
              </a:spcBef>
              <a:buClr>
                <a:schemeClr val="bg2"/>
              </a:buClr>
              <a:buSzPct val="60000"/>
              <a:buFont typeface="Wingdings" pitchFamily="2" charset="2"/>
              <a:buChar char=""/>
              <a:defRPr sz="2000" kern="1200">
                <a:solidFill>
                  <a:schemeClr val="tx1"/>
                </a:solidFill>
                <a:latin typeface="+mn-lt"/>
                <a:ea typeface="+mn-ea"/>
                <a:cs typeface="+mn-cs"/>
              </a:defRPr>
            </a:lvl3pPr>
            <a:lvl4pPr marL="542925" indent="-277813" algn="l" defTabSz="914400" rtl="0" eaLnBrk="1" latinLnBrk="0" hangingPunct="1">
              <a:spcBef>
                <a:spcPct val="20000"/>
              </a:spcBef>
              <a:buClr>
                <a:schemeClr val="tx2"/>
              </a:buClr>
              <a:buSzPct val="60000"/>
              <a:buFont typeface="Wingdings" pitchFamily="2" charset="2"/>
              <a:buChar char=""/>
              <a:defRPr sz="1800" kern="1200">
                <a:solidFill>
                  <a:schemeClr val="tx1"/>
                </a:solidFill>
                <a:latin typeface="+mn-lt"/>
                <a:ea typeface="+mn-ea"/>
                <a:cs typeface="+mn-cs"/>
              </a:defRPr>
            </a:lvl4pPr>
            <a:lvl5pPr marL="808038" indent="-265113" algn="l" defTabSz="914400" rtl="0" eaLnBrk="1" latinLnBrk="0" hangingPunct="1">
              <a:spcBef>
                <a:spcPct val="20000"/>
              </a:spcBef>
              <a:buClr>
                <a:schemeClr val="accent1"/>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274" name="TextBox 273"/>
          <p:cNvSpPr txBox="1"/>
          <p:nvPr/>
        </p:nvSpPr>
        <p:spPr>
          <a:xfrm>
            <a:off x="654280" y="5624598"/>
            <a:ext cx="8197856" cy="584776"/>
          </a:xfrm>
          <a:prstGeom prst="rect">
            <a:avLst/>
          </a:prstGeom>
          <a:noFill/>
        </p:spPr>
        <p:txBody>
          <a:bodyPr wrap="square" rtlCol="0">
            <a:spAutoFit/>
          </a:bodyPr>
          <a:lstStyle/>
          <a:p>
            <a:r>
              <a:rPr lang="en-US" sz="1600" b="1" dirty="0" smtClean="0">
                <a:solidFill>
                  <a:schemeClr val="bg1"/>
                </a:solidFill>
                <a:latin typeface="Arial Narrow"/>
                <a:cs typeface="Arial Narrow"/>
              </a:rPr>
              <a:t>More </a:t>
            </a:r>
            <a:r>
              <a:rPr lang="en-US" sz="1600" b="1" dirty="0">
                <a:solidFill>
                  <a:schemeClr val="bg1"/>
                </a:solidFill>
                <a:latin typeface="Arial Narrow"/>
                <a:cs typeface="Arial Narrow"/>
              </a:rPr>
              <a:t>people have kept their policies than originally </a:t>
            </a:r>
            <a:r>
              <a:rPr lang="en-US" sz="1600" b="1" dirty="0" smtClean="0">
                <a:solidFill>
                  <a:schemeClr val="bg1"/>
                </a:solidFill>
                <a:latin typeface="Arial Narrow"/>
                <a:cs typeface="Arial Narrow"/>
              </a:rPr>
              <a:t>expected.</a:t>
            </a:r>
            <a:br>
              <a:rPr lang="en-US" sz="1600" b="1" dirty="0" smtClean="0">
                <a:solidFill>
                  <a:schemeClr val="bg1"/>
                </a:solidFill>
                <a:latin typeface="Arial Narrow"/>
                <a:cs typeface="Arial Narrow"/>
              </a:rPr>
            </a:br>
            <a:r>
              <a:rPr lang="en-US" sz="1600" b="1" dirty="0" smtClean="0">
                <a:solidFill>
                  <a:schemeClr val="bg1"/>
                </a:solidFill>
                <a:latin typeface="Arial Narrow"/>
                <a:cs typeface="Arial Narrow"/>
              </a:rPr>
              <a:t>People </a:t>
            </a:r>
            <a:r>
              <a:rPr lang="en-US" sz="1600" b="1" dirty="0">
                <a:solidFill>
                  <a:schemeClr val="bg1"/>
                </a:solidFill>
                <a:latin typeface="Arial Narrow"/>
                <a:cs typeface="Arial Narrow"/>
              </a:rPr>
              <a:t>are also living longer than originally </a:t>
            </a:r>
            <a:r>
              <a:rPr lang="en-US" sz="1600" b="1" dirty="0" smtClean="0">
                <a:solidFill>
                  <a:schemeClr val="bg1"/>
                </a:solidFill>
                <a:latin typeface="Arial Narrow"/>
                <a:cs typeface="Arial Narrow"/>
              </a:rPr>
              <a:t>expected.</a:t>
            </a:r>
            <a:endParaRPr lang="en-US" sz="1600" b="1" dirty="0">
              <a:solidFill>
                <a:schemeClr val="bg1"/>
              </a:solidFill>
              <a:latin typeface="Arial Narrow"/>
              <a:cs typeface="Arial Narrow"/>
            </a:endParaRPr>
          </a:p>
        </p:txBody>
      </p:sp>
    </p:spTree>
    <p:extLst>
      <p:ext uri="{BB962C8B-B14F-4D97-AF65-F5344CB8AC3E}">
        <p14:creationId xmlns:p14="http://schemas.microsoft.com/office/powerpoint/2010/main" val="223364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48"/>
                                        </p:tgtEl>
                                        <p:attrNameLst>
                                          <p:attrName>style.visibility</p:attrName>
                                        </p:attrNameLst>
                                      </p:cBhvr>
                                      <p:to>
                                        <p:strVal val="visible"/>
                                      </p:to>
                                    </p:set>
                                    <p:animEffect transition="in" filter="wipe(left)">
                                      <p:cBhvr>
                                        <p:cTn id="25" dur="500"/>
                                        <p:tgtEl>
                                          <p:spTgt spid="248"/>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49"/>
                                        </p:tgtEl>
                                        <p:attrNameLst>
                                          <p:attrName>style.visibility</p:attrName>
                                        </p:attrNameLst>
                                      </p:cBhvr>
                                      <p:to>
                                        <p:strVal val="visible"/>
                                      </p:to>
                                    </p:set>
                                    <p:animEffect transition="in" filter="wipe(left)">
                                      <p:cBhvr>
                                        <p:cTn id="28" dur="500"/>
                                        <p:tgtEl>
                                          <p:spTgt spid="249"/>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52"/>
                                        </p:tgtEl>
                                        <p:attrNameLst>
                                          <p:attrName>style.visibility</p:attrName>
                                        </p:attrNameLst>
                                      </p:cBhvr>
                                      <p:to>
                                        <p:strVal val="visible"/>
                                      </p:to>
                                    </p:set>
                                    <p:animEffect transition="in" filter="wipe(left)">
                                      <p:cBhvr>
                                        <p:cTn id="31" dur="500"/>
                                        <p:tgtEl>
                                          <p:spTgt spid="252"/>
                                        </p:tgtEl>
                                      </p:cBhvr>
                                    </p:animEffect>
                                  </p:childTnLst>
                                </p:cTn>
                              </p:par>
                              <p:par>
                                <p:cTn id="32" presetID="22" presetClass="entr" presetSubtype="8" fill="hold"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left)">
                                      <p:cBhvr>
                                        <p:cTn id="34" dur="500"/>
                                        <p:tgtEl>
                                          <p:spTgt spid="32"/>
                                        </p:tgtEl>
                                      </p:cBhvr>
                                    </p:animEffect>
                                  </p:childTnLst>
                                </p:cTn>
                              </p:par>
                              <p:par>
                                <p:cTn id="35" presetID="22" presetClass="entr" presetSubtype="8"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left)">
                                      <p:cBhvr>
                                        <p:cTn id="37" dur="500"/>
                                        <p:tgtEl>
                                          <p:spTgt spid="35"/>
                                        </p:tgtEl>
                                      </p:cBhvr>
                                    </p:animEffect>
                                  </p:childTnLst>
                                </p:cTn>
                              </p:par>
                              <p:par>
                                <p:cTn id="38" presetID="22" presetClass="entr" presetSubtype="8" fill="hold" nodeType="with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wipe(left)">
                                      <p:cBhvr>
                                        <p:cTn id="40" dur="500"/>
                                        <p:tgtEl>
                                          <p:spTgt spid="45"/>
                                        </p:tgtEl>
                                      </p:cBhvr>
                                    </p:animEffect>
                                  </p:childTnLst>
                                </p:cTn>
                              </p:par>
                              <p:par>
                                <p:cTn id="41" presetID="22" presetClass="entr" presetSubtype="8" fill="hold" nodeType="with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left)">
                                      <p:cBhvr>
                                        <p:cTn id="43" dur="500"/>
                                        <p:tgtEl>
                                          <p:spTgt spid="48"/>
                                        </p:tgtEl>
                                      </p:cBhvr>
                                    </p:animEffect>
                                  </p:childTnLst>
                                </p:cTn>
                              </p:par>
                              <p:par>
                                <p:cTn id="44" presetID="22" presetClass="entr" presetSubtype="8"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wipe(left)">
                                      <p:cBhvr>
                                        <p:cTn id="46" dur="500"/>
                                        <p:tgtEl>
                                          <p:spTgt spid="51"/>
                                        </p:tgtEl>
                                      </p:cBhvr>
                                    </p:animEffect>
                                  </p:childTnLst>
                                </p:cTn>
                              </p:par>
                              <p:par>
                                <p:cTn id="47" presetID="22" presetClass="entr" presetSubtype="8" fill="hold" nodeType="with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left)">
                                      <p:cBhvr>
                                        <p:cTn id="49" dur="500"/>
                                        <p:tgtEl>
                                          <p:spTgt spid="63"/>
                                        </p:tgtEl>
                                      </p:cBhvr>
                                    </p:animEffect>
                                  </p:childTnLst>
                                </p:cTn>
                              </p:par>
                              <p:par>
                                <p:cTn id="50" presetID="22" presetClass="entr" presetSubtype="8" fill="hold" nodeType="with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par>
                                <p:cTn id="53" presetID="22" presetClass="entr" presetSubtype="8" fill="hold" nodeType="with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par>
                                <p:cTn id="56" presetID="22" presetClass="entr" presetSubtype="8" fill="hold" nodeType="withEffect">
                                  <p:stCondLst>
                                    <p:cond delay="0"/>
                                  </p:stCondLst>
                                  <p:childTnLst>
                                    <p:set>
                                      <p:cBhvr>
                                        <p:cTn id="57" dur="1" fill="hold">
                                          <p:stCondLst>
                                            <p:cond delay="0"/>
                                          </p:stCondLst>
                                        </p:cTn>
                                        <p:tgtEl>
                                          <p:spTgt spid="72"/>
                                        </p:tgtEl>
                                        <p:attrNameLst>
                                          <p:attrName>style.visibility</p:attrName>
                                        </p:attrNameLst>
                                      </p:cBhvr>
                                      <p:to>
                                        <p:strVal val="visible"/>
                                      </p:to>
                                    </p:set>
                                    <p:animEffect transition="in" filter="wipe(left)">
                                      <p:cBhvr>
                                        <p:cTn id="58" dur="500"/>
                                        <p:tgtEl>
                                          <p:spTgt spid="72"/>
                                        </p:tgtEl>
                                      </p:cBhvr>
                                    </p:animEffect>
                                  </p:childTnLst>
                                </p:cTn>
                              </p:par>
                              <p:par>
                                <p:cTn id="59" presetID="22" presetClass="entr" presetSubtype="8" fill="hold" nodeType="with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left)">
                                      <p:cBhvr>
                                        <p:cTn id="61" dur="500"/>
                                        <p:tgtEl>
                                          <p:spTgt spid="75"/>
                                        </p:tgtEl>
                                      </p:cBhvr>
                                    </p:animEffect>
                                  </p:childTnLst>
                                </p:cTn>
                              </p:par>
                              <p:par>
                                <p:cTn id="62" presetID="22" presetClass="entr" presetSubtype="8" fill="hold" nodeType="withEffect">
                                  <p:stCondLst>
                                    <p:cond delay="0"/>
                                  </p:stCondLst>
                                  <p:childTnLst>
                                    <p:set>
                                      <p:cBhvr>
                                        <p:cTn id="63" dur="1" fill="hold">
                                          <p:stCondLst>
                                            <p:cond delay="0"/>
                                          </p:stCondLst>
                                        </p:cTn>
                                        <p:tgtEl>
                                          <p:spTgt spid="78"/>
                                        </p:tgtEl>
                                        <p:attrNameLst>
                                          <p:attrName>style.visibility</p:attrName>
                                        </p:attrNameLst>
                                      </p:cBhvr>
                                      <p:to>
                                        <p:strVal val="visible"/>
                                      </p:to>
                                    </p:set>
                                    <p:animEffect transition="in" filter="wipe(left)">
                                      <p:cBhvr>
                                        <p:cTn id="64" dur="500"/>
                                        <p:tgtEl>
                                          <p:spTgt spid="78"/>
                                        </p:tgtEl>
                                      </p:cBhvr>
                                    </p:animEffect>
                                  </p:childTnLst>
                                </p:cTn>
                              </p:par>
                              <p:par>
                                <p:cTn id="65" presetID="22" presetClass="entr" presetSubtype="8" fill="hold" nodeType="with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wipe(left)">
                                      <p:cBhvr>
                                        <p:cTn id="67" dur="500"/>
                                        <p:tgtEl>
                                          <p:spTgt spid="81"/>
                                        </p:tgtEl>
                                      </p:cBhvr>
                                    </p:animEffect>
                                  </p:childTnLst>
                                </p:cTn>
                              </p:par>
                              <p:par>
                                <p:cTn id="68" presetID="22" presetClass="entr" presetSubtype="8" fill="hold" nodeType="withEffect">
                                  <p:stCondLst>
                                    <p:cond delay="0"/>
                                  </p:stCondLst>
                                  <p:childTnLst>
                                    <p:set>
                                      <p:cBhvr>
                                        <p:cTn id="69" dur="1" fill="hold">
                                          <p:stCondLst>
                                            <p:cond delay="0"/>
                                          </p:stCondLst>
                                        </p:cTn>
                                        <p:tgtEl>
                                          <p:spTgt spid="84"/>
                                        </p:tgtEl>
                                        <p:attrNameLst>
                                          <p:attrName>style.visibility</p:attrName>
                                        </p:attrNameLst>
                                      </p:cBhvr>
                                      <p:to>
                                        <p:strVal val="visible"/>
                                      </p:to>
                                    </p:set>
                                    <p:animEffect transition="in" filter="wipe(left)">
                                      <p:cBhvr>
                                        <p:cTn id="70" dur="500"/>
                                        <p:tgtEl>
                                          <p:spTgt spid="84"/>
                                        </p:tgtEl>
                                      </p:cBhvr>
                                    </p:animEffect>
                                  </p:childTnLst>
                                </p:cTn>
                              </p:par>
                              <p:par>
                                <p:cTn id="71" presetID="22" presetClass="entr" presetSubtype="8" fill="hold" nodeType="withEffect">
                                  <p:stCondLst>
                                    <p:cond delay="0"/>
                                  </p:stCondLst>
                                  <p:childTnLst>
                                    <p:set>
                                      <p:cBhvr>
                                        <p:cTn id="72" dur="1" fill="hold">
                                          <p:stCondLst>
                                            <p:cond delay="0"/>
                                          </p:stCondLst>
                                        </p:cTn>
                                        <p:tgtEl>
                                          <p:spTgt spid="87"/>
                                        </p:tgtEl>
                                        <p:attrNameLst>
                                          <p:attrName>style.visibility</p:attrName>
                                        </p:attrNameLst>
                                      </p:cBhvr>
                                      <p:to>
                                        <p:strVal val="visible"/>
                                      </p:to>
                                    </p:set>
                                    <p:animEffect transition="in" filter="wipe(left)">
                                      <p:cBhvr>
                                        <p:cTn id="73" dur="500"/>
                                        <p:tgtEl>
                                          <p:spTgt spid="87"/>
                                        </p:tgtEl>
                                      </p:cBhvr>
                                    </p:animEffect>
                                  </p:childTnLst>
                                </p:cTn>
                              </p:par>
                              <p:par>
                                <p:cTn id="74" presetID="22" presetClass="entr" presetSubtype="8" fill="hold" nodeType="with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par>
                                <p:cTn id="77" presetID="22" presetClass="entr" presetSubtype="8" fill="hold" nodeType="withEffect">
                                  <p:stCondLst>
                                    <p:cond delay="0"/>
                                  </p:stCondLst>
                                  <p:childTnLst>
                                    <p:set>
                                      <p:cBhvr>
                                        <p:cTn id="78" dur="1" fill="hold">
                                          <p:stCondLst>
                                            <p:cond delay="0"/>
                                          </p:stCondLst>
                                        </p:cTn>
                                        <p:tgtEl>
                                          <p:spTgt spid="93"/>
                                        </p:tgtEl>
                                        <p:attrNameLst>
                                          <p:attrName>style.visibility</p:attrName>
                                        </p:attrNameLst>
                                      </p:cBhvr>
                                      <p:to>
                                        <p:strVal val="visible"/>
                                      </p:to>
                                    </p:set>
                                    <p:animEffect transition="in" filter="wipe(left)">
                                      <p:cBhvr>
                                        <p:cTn id="79" dur="500"/>
                                        <p:tgtEl>
                                          <p:spTgt spid="93"/>
                                        </p:tgtEl>
                                      </p:cBhvr>
                                    </p:animEffect>
                                  </p:childTnLst>
                                </p:cTn>
                              </p:par>
                              <p:par>
                                <p:cTn id="80" presetID="2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par>
                                <p:cTn id="83" presetID="22" presetClass="entr" presetSubtype="8" fill="hold" nodeType="withEffect">
                                  <p:stCondLst>
                                    <p:cond delay="0"/>
                                  </p:stCondLst>
                                  <p:childTnLst>
                                    <p:set>
                                      <p:cBhvr>
                                        <p:cTn id="84" dur="1" fill="hold">
                                          <p:stCondLst>
                                            <p:cond delay="0"/>
                                          </p:stCondLst>
                                        </p:cTn>
                                        <p:tgtEl>
                                          <p:spTgt spid="99"/>
                                        </p:tgtEl>
                                        <p:attrNameLst>
                                          <p:attrName>style.visibility</p:attrName>
                                        </p:attrNameLst>
                                      </p:cBhvr>
                                      <p:to>
                                        <p:strVal val="visible"/>
                                      </p:to>
                                    </p:set>
                                    <p:animEffect transition="in" filter="wipe(left)">
                                      <p:cBhvr>
                                        <p:cTn id="85" dur="500"/>
                                        <p:tgtEl>
                                          <p:spTgt spid="99"/>
                                        </p:tgtEl>
                                      </p:cBhvr>
                                    </p:animEffect>
                                  </p:childTnLst>
                                </p:cTn>
                              </p:par>
                              <p:par>
                                <p:cTn id="86" presetID="22" presetClass="entr" presetSubtype="8" fill="hold" nodeType="withEffect">
                                  <p:stCondLst>
                                    <p:cond delay="0"/>
                                  </p:stCondLst>
                                  <p:childTnLst>
                                    <p:set>
                                      <p:cBhvr>
                                        <p:cTn id="87" dur="1" fill="hold">
                                          <p:stCondLst>
                                            <p:cond delay="0"/>
                                          </p:stCondLst>
                                        </p:cTn>
                                        <p:tgtEl>
                                          <p:spTgt spid="102"/>
                                        </p:tgtEl>
                                        <p:attrNameLst>
                                          <p:attrName>style.visibility</p:attrName>
                                        </p:attrNameLst>
                                      </p:cBhvr>
                                      <p:to>
                                        <p:strVal val="visible"/>
                                      </p:to>
                                    </p:set>
                                    <p:animEffect transition="in" filter="wipe(left)">
                                      <p:cBhvr>
                                        <p:cTn id="88" dur="500"/>
                                        <p:tgtEl>
                                          <p:spTgt spid="102"/>
                                        </p:tgtEl>
                                      </p:cBhvr>
                                    </p:animEffect>
                                  </p:childTnLst>
                                </p:cTn>
                              </p:par>
                              <p:par>
                                <p:cTn id="89" presetID="22" presetClass="entr" presetSubtype="8" fill="hold" nodeType="withEffect">
                                  <p:stCondLst>
                                    <p:cond delay="0"/>
                                  </p:stCondLst>
                                  <p:childTnLst>
                                    <p:set>
                                      <p:cBhvr>
                                        <p:cTn id="90" dur="1" fill="hold">
                                          <p:stCondLst>
                                            <p:cond delay="0"/>
                                          </p:stCondLst>
                                        </p:cTn>
                                        <p:tgtEl>
                                          <p:spTgt spid="105"/>
                                        </p:tgtEl>
                                        <p:attrNameLst>
                                          <p:attrName>style.visibility</p:attrName>
                                        </p:attrNameLst>
                                      </p:cBhvr>
                                      <p:to>
                                        <p:strVal val="visible"/>
                                      </p:to>
                                    </p:set>
                                    <p:animEffect transition="in" filter="wipe(left)">
                                      <p:cBhvr>
                                        <p:cTn id="91" dur="500"/>
                                        <p:tgtEl>
                                          <p:spTgt spid="105"/>
                                        </p:tgtEl>
                                      </p:cBhvr>
                                    </p:animEffect>
                                  </p:childTnLst>
                                </p:cTn>
                              </p:par>
                              <p:par>
                                <p:cTn id="92" presetID="22" presetClass="entr" presetSubtype="8" fill="hold" nodeType="withEffect">
                                  <p:stCondLst>
                                    <p:cond delay="0"/>
                                  </p:stCondLst>
                                  <p:childTnLst>
                                    <p:set>
                                      <p:cBhvr>
                                        <p:cTn id="93" dur="1" fill="hold">
                                          <p:stCondLst>
                                            <p:cond delay="0"/>
                                          </p:stCondLst>
                                        </p:cTn>
                                        <p:tgtEl>
                                          <p:spTgt spid="168"/>
                                        </p:tgtEl>
                                        <p:attrNameLst>
                                          <p:attrName>style.visibility</p:attrName>
                                        </p:attrNameLst>
                                      </p:cBhvr>
                                      <p:to>
                                        <p:strVal val="visible"/>
                                      </p:to>
                                    </p:set>
                                    <p:animEffect transition="in" filter="wipe(left)">
                                      <p:cBhvr>
                                        <p:cTn id="94" dur="500"/>
                                        <p:tgtEl>
                                          <p:spTgt spid="168"/>
                                        </p:tgtEl>
                                      </p:cBhvr>
                                    </p:animEffect>
                                  </p:childTnLst>
                                </p:cTn>
                              </p:par>
                              <p:par>
                                <p:cTn id="95" presetID="22" presetClass="entr" presetSubtype="8" fill="hold" nodeType="withEffect">
                                  <p:stCondLst>
                                    <p:cond delay="0"/>
                                  </p:stCondLst>
                                  <p:childTnLst>
                                    <p:set>
                                      <p:cBhvr>
                                        <p:cTn id="96" dur="1" fill="hold">
                                          <p:stCondLst>
                                            <p:cond delay="0"/>
                                          </p:stCondLst>
                                        </p:cTn>
                                        <p:tgtEl>
                                          <p:spTgt spid="171"/>
                                        </p:tgtEl>
                                        <p:attrNameLst>
                                          <p:attrName>style.visibility</p:attrName>
                                        </p:attrNameLst>
                                      </p:cBhvr>
                                      <p:to>
                                        <p:strVal val="visible"/>
                                      </p:to>
                                    </p:set>
                                    <p:animEffect transition="in" filter="wipe(left)">
                                      <p:cBhvr>
                                        <p:cTn id="97" dur="500"/>
                                        <p:tgtEl>
                                          <p:spTgt spid="171"/>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174"/>
                                        </p:tgtEl>
                                        <p:attrNameLst>
                                          <p:attrName>style.visibility</p:attrName>
                                        </p:attrNameLst>
                                      </p:cBhvr>
                                      <p:to>
                                        <p:strVal val="visible"/>
                                      </p:to>
                                    </p:set>
                                    <p:animEffect transition="in" filter="wipe(left)">
                                      <p:cBhvr>
                                        <p:cTn id="100" dur="500"/>
                                        <p:tgtEl>
                                          <p:spTgt spid="174"/>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175"/>
                                        </p:tgtEl>
                                        <p:attrNameLst>
                                          <p:attrName>style.visibility</p:attrName>
                                        </p:attrNameLst>
                                      </p:cBhvr>
                                      <p:to>
                                        <p:strVal val="visible"/>
                                      </p:to>
                                    </p:set>
                                    <p:animEffect transition="in" filter="wipe(left)">
                                      <p:cBhvr>
                                        <p:cTn id="103" dur="500"/>
                                        <p:tgtEl>
                                          <p:spTgt spid="175"/>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253"/>
                                        </p:tgtEl>
                                        <p:attrNameLst>
                                          <p:attrName>style.visibility</p:attrName>
                                        </p:attrNameLst>
                                      </p:cBhvr>
                                      <p:to>
                                        <p:strVal val="visible"/>
                                      </p:to>
                                    </p:set>
                                    <p:animEffect transition="in" filter="wipe(left)">
                                      <p:cBhvr>
                                        <p:cTn id="108" dur="500"/>
                                        <p:tgtEl>
                                          <p:spTgt spid="253"/>
                                        </p:tgtEl>
                                      </p:cBhvr>
                                    </p:animEffect>
                                  </p:childTnLst>
                                </p:cTn>
                              </p:par>
                              <p:par>
                                <p:cTn id="109" presetID="22" presetClass="entr" presetSubtype="8" fill="hold" nodeType="withEffect">
                                  <p:stCondLst>
                                    <p:cond delay="0"/>
                                  </p:stCondLst>
                                  <p:childTnLst>
                                    <p:set>
                                      <p:cBhvr>
                                        <p:cTn id="110" dur="1" fill="hold">
                                          <p:stCondLst>
                                            <p:cond delay="0"/>
                                          </p:stCondLst>
                                        </p:cTn>
                                        <p:tgtEl>
                                          <p:spTgt spid="123"/>
                                        </p:tgtEl>
                                        <p:attrNameLst>
                                          <p:attrName>style.visibility</p:attrName>
                                        </p:attrNameLst>
                                      </p:cBhvr>
                                      <p:to>
                                        <p:strVal val="visible"/>
                                      </p:to>
                                    </p:set>
                                    <p:animEffect transition="in" filter="wipe(left)">
                                      <p:cBhvr>
                                        <p:cTn id="111" dur="500"/>
                                        <p:tgtEl>
                                          <p:spTgt spid="123"/>
                                        </p:tgtEl>
                                      </p:cBhvr>
                                    </p:animEffect>
                                  </p:childTnLst>
                                </p:cTn>
                              </p:par>
                              <p:par>
                                <p:cTn id="112" presetID="22" presetClass="entr" presetSubtype="8" fill="hold" nodeType="withEffect">
                                  <p:stCondLst>
                                    <p:cond delay="0"/>
                                  </p:stCondLst>
                                  <p:childTnLst>
                                    <p:set>
                                      <p:cBhvr>
                                        <p:cTn id="113" dur="1" fill="hold">
                                          <p:stCondLst>
                                            <p:cond delay="0"/>
                                          </p:stCondLst>
                                        </p:cTn>
                                        <p:tgtEl>
                                          <p:spTgt spid="126"/>
                                        </p:tgtEl>
                                        <p:attrNameLst>
                                          <p:attrName>style.visibility</p:attrName>
                                        </p:attrNameLst>
                                      </p:cBhvr>
                                      <p:to>
                                        <p:strVal val="visible"/>
                                      </p:to>
                                    </p:set>
                                    <p:animEffect transition="in" filter="wipe(left)">
                                      <p:cBhvr>
                                        <p:cTn id="114" dur="500"/>
                                        <p:tgtEl>
                                          <p:spTgt spid="126"/>
                                        </p:tgtEl>
                                      </p:cBhvr>
                                    </p:animEffect>
                                  </p:childTnLst>
                                </p:cTn>
                              </p:par>
                              <p:par>
                                <p:cTn id="115" presetID="22" presetClass="entr" presetSubtype="8" fill="hold" nodeType="withEffect">
                                  <p:stCondLst>
                                    <p:cond delay="0"/>
                                  </p:stCondLst>
                                  <p:childTnLst>
                                    <p:set>
                                      <p:cBhvr>
                                        <p:cTn id="116" dur="1" fill="hold">
                                          <p:stCondLst>
                                            <p:cond delay="0"/>
                                          </p:stCondLst>
                                        </p:cTn>
                                        <p:tgtEl>
                                          <p:spTgt spid="129"/>
                                        </p:tgtEl>
                                        <p:attrNameLst>
                                          <p:attrName>style.visibility</p:attrName>
                                        </p:attrNameLst>
                                      </p:cBhvr>
                                      <p:to>
                                        <p:strVal val="visible"/>
                                      </p:to>
                                    </p:set>
                                    <p:animEffect transition="in" filter="wipe(left)">
                                      <p:cBhvr>
                                        <p:cTn id="117" dur="500"/>
                                        <p:tgtEl>
                                          <p:spTgt spid="129"/>
                                        </p:tgtEl>
                                      </p:cBhvr>
                                    </p:animEffect>
                                  </p:childTnLst>
                                </p:cTn>
                              </p:par>
                              <p:par>
                                <p:cTn id="118" presetID="22" presetClass="entr" presetSubtype="8" fill="hold" nodeType="withEffect">
                                  <p:stCondLst>
                                    <p:cond delay="0"/>
                                  </p:stCondLst>
                                  <p:childTnLst>
                                    <p:set>
                                      <p:cBhvr>
                                        <p:cTn id="119" dur="1" fill="hold">
                                          <p:stCondLst>
                                            <p:cond delay="0"/>
                                          </p:stCondLst>
                                        </p:cTn>
                                        <p:tgtEl>
                                          <p:spTgt spid="132"/>
                                        </p:tgtEl>
                                        <p:attrNameLst>
                                          <p:attrName>style.visibility</p:attrName>
                                        </p:attrNameLst>
                                      </p:cBhvr>
                                      <p:to>
                                        <p:strVal val="visible"/>
                                      </p:to>
                                    </p:set>
                                    <p:animEffect transition="in" filter="wipe(left)">
                                      <p:cBhvr>
                                        <p:cTn id="120" dur="500"/>
                                        <p:tgtEl>
                                          <p:spTgt spid="132"/>
                                        </p:tgtEl>
                                      </p:cBhvr>
                                    </p:animEffect>
                                  </p:childTnLst>
                                </p:cTn>
                              </p:par>
                              <p:par>
                                <p:cTn id="121" presetID="22" presetClass="entr" presetSubtype="8" fill="hold" nodeType="withEffect">
                                  <p:stCondLst>
                                    <p:cond delay="0"/>
                                  </p:stCondLst>
                                  <p:childTnLst>
                                    <p:set>
                                      <p:cBhvr>
                                        <p:cTn id="122" dur="1" fill="hold">
                                          <p:stCondLst>
                                            <p:cond delay="0"/>
                                          </p:stCondLst>
                                        </p:cTn>
                                        <p:tgtEl>
                                          <p:spTgt spid="135"/>
                                        </p:tgtEl>
                                        <p:attrNameLst>
                                          <p:attrName>style.visibility</p:attrName>
                                        </p:attrNameLst>
                                      </p:cBhvr>
                                      <p:to>
                                        <p:strVal val="visible"/>
                                      </p:to>
                                    </p:set>
                                    <p:animEffect transition="in" filter="wipe(left)">
                                      <p:cBhvr>
                                        <p:cTn id="123" dur="500"/>
                                        <p:tgtEl>
                                          <p:spTgt spid="135"/>
                                        </p:tgtEl>
                                      </p:cBhvr>
                                    </p:animEffect>
                                  </p:childTnLst>
                                </p:cTn>
                              </p:par>
                              <p:par>
                                <p:cTn id="124" presetID="22" presetClass="entr" presetSubtype="8" fill="hold" nodeType="withEffect">
                                  <p:stCondLst>
                                    <p:cond delay="0"/>
                                  </p:stCondLst>
                                  <p:childTnLst>
                                    <p:set>
                                      <p:cBhvr>
                                        <p:cTn id="125" dur="1" fill="hold">
                                          <p:stCondLst>
                                            <p:cond delay="0"/>
                                          </p:stCondLst>
                                        </p:cTn>
                                        <p:tgtEl>
                                          <p:spTgt spid="138"/>
                                        </p:tgtEl>
                                        <p:attrNameLst>
                                          <p:attrName>style.visibility</p:attrName>
                                        </p:attrNameLst>
                                      </p:cBhvr>
                                      <p:to>
                                        <p:strVal val="visible"/>
                                      </p:to>
                                    </p:set>
                                    <p:animEffect transition="in" filter="wipe(left)">
                                      <p:cBhvr>
                                        <p:cTn id="126" dur="500"/>
                                        <p:tgtEl>
                                          <p:spTgt spid="138"/>
                                        </p:tgtEl>
                                      </p:cBhvr>
                                    </p:animEffect>
                                  </p:childTnLst>
                                </p:cTn>
                              </p:par>
                              <p:par>
                                <p:cTn id="127" presetID="22" presetClass="entr" presetSubtype="8" fill="hold" nodeType="withEffect">
                                  <p:stCondLst>
                                    <p:cond delay="0"/>
                                  </p:stCondLst>
                                  <p:childTnLst>
                                    <p:set>
                                      <p:cBhvr>
                                        <p:cTn id="128" dur="1" fill="hold">
                                          <p:stCondLst>
                                            <p:cond delay="0"/>
                                          </p:stCondLst>
                                        </p:cTn>
                                        <p:tgtEl>
                                          <p:spTgt spid="156"/>
                                        </p:tgtEl>
                                        <p:attrNameLst>
                                          <p:attrName>style.visibility</p:attrName>
                                        </p:attrNameLst>
                                      </p:cBhvr>
                                      <p:to>
                                        <p:strVal val="visible"/>
                                      </p:to>
                                    </p:set>
                                    <p:animEffect transition="in" filter="wipe(left)">
                                      <p:cBhvr>
                                        <p:cTn id="129" dur="500"/>
                                        <p:tgtEl>
                                          <p:spTgt spid="156"/>
                                        </p:tgtEl>
                                      </p:cBhvr>
                                    </p:animEffect>
                                  </p:childTnLst>
                                </p:cTn>
                              </p:par>
                              <p:par>
                                <p:cTn id="130" presetID="22" presetClass="entr" presetSubtype="8" fill="hold" nodeType="withEffect">
                                  <p:stCondLst>
                                    <p:cond delay="0"/>
                                  </p:stCondLst>
                                  <p:childTnLst>
                                    <p:set>
                                      <p:cBhvr>
                                        <p:cTn id="131" dur="1" fill="hold">
                                          <p:stCondLst>
                                            <p:cond delay="0"/>
                                          </p:stCondLst>
                                        </p:cTn>
                                        <p:tgtEl>
                                          <p:spTgt spid="159"/>
                                        </p:tgtEl>
                                        <p:attrNameLst>
                                          <p:attrName>style.visibility</p:attrName>
                                        </p:attrNameLst>
                                      </p:cBhvr>
                                      <p:to>
                                        <p:strVal val="visible"/>
                                      </p:to>
                                    </p:set>
                                    <p:animEffect transition="in" filter="wipe(left)">
                                      <p:cBhvr>
                                        <p:cTn id="132" dur="500"/>
                                        <p:tgtEl>
                                          <p:spTgt spid="159"/>
                                        </p:tgtEl>
                                      </p:cBhvr>
                                    </p:animEffect>
                                  </p:childTnLst>
                                </p:cTn>
                              </p:par>
                              <p:par>
                                <p:cTn id="133" presetID="22" presetClass="entr" presetSubtype="8" fill="hold" nodeType="withEffect">
                                  <p:stCondLst>
                                    <p:cond delay="0"/>
                                  </p:stCondLst>
                                  <p:childTnLst>
                                    <p:set>
                                      <p:cBhvr>
                                        <p:cTn id="134" dur="1" fill="hold">
                                          <p:stCondLst>
                                            <p:cond delay="0"/>
                                          </p:stCondLst>
                                        </p:cTn>
                                        <p:tgtEl>
                                          <p:spTgt spid="162"/>
                                        </p:tgtEl>
                                        <p:attrNameLst>
                                          <p:attrName>style.visibility</p:attrName>
                                        </p:attrNameLst>
                                      </p:cBhvr>
                                      <p:to>
                                        <p:strVal val="visible"/>
                                      </p:to>
                                    </p:set>
                                    <p:animEffect transition="in" filter="wipe(left)">
                                      <p:cBhvr>
                                        <p:cTn id="135" dur="500"/>
                                        <p:tgtEl>
                                          <p:spTgt spid="162"/>
                                        </p:tgtEl>
                                      </p:cBhvr>
                                    </p:animEffect>
                                  </p:childTnLst>
                                </p:cTn>
                              </p:par>
                            </p:childTnLst>
                          </p:cTn>
                        </p:par>
                      </p:childTnLst>
                    </p:cTn>
                  </p:par>
                  <p:par>
                    <p:cTn id="136" fill="hold">
                      <p:stCondLst>
                        <p:cond delay="indefinite"/>
                      </p:stCondLst>
                      <p:childTnLst>
                        <p:par>
                          <p:cTn id="137" fill="hold">
                            <p:stCondLst>
                              <p:cond delay="0"/>
                            </p:stCondLst>
                            <p:childTnLst>
                              <p:par>
                                <p:cTn id="138" presetID="22" presetClass="entr" presetSubtype="8" fill="hold" grpId="0" nodeType="clickEffect">
                                  <p:stCondLst>
                                    <p:cond delay="0"/>
                                  </p:stCondLst>
                                  <p:childTnLst>
                                    <p:set>
                                      <p:cBhvr>
                                        <p:cTn id="139" dur="1" fill="hold">
                                          <p:stCondLst>
                                            <p:cond delay="0"/>
                                          </p:stCondLst>
                                        </p:cTn>
                                        <p:tgtEl>
                                          <p:spTgt spid="250"/>
                                        </p:tgtEl>
                                        <p:attrNameLst>
                                          <p:attrName>style.visibility</p:attrName>
                                        </p:attrNameLst>
                                      </p:cBhvr>
                                      <p:to>
                                        <p:strVal val="visible"/>
                                      </p:to>
                                    </p:set>
                                    <p:animEffect transition="in" filter="wipe(left)">
                                      <p:cBhvr>
                                        <p:cTn id="140" dur="500"/>
                                        <p:tgtEl>
                                          <p:spTgt spid="250"/>
                                        </p:tgtEl>
                                      </p:cBhvr>
                                    </p:animEffect>
                                  </p:childTnLst>
                                </p:cTn>
                              </p:par>
                              <p:par>
                                <p:cTn id="141" presetID="22" presetClass="entr" presetSubtype="8" fill="hold" grpId="0" nodeType="withEffect">
                                  <p:stCondLst>
                                    <p:cond delay="0"/>
                                  </p:stCondLst>
                                  <p:childTnLst>
                                    <p:set>
                                      <p:cBhvr>
                                        <p:cTn id="142" dur="1" fill="hold">
                                          <p:stCondLst>
                                            <p:cond delay="0"/>
                                          </p:stCondLst>
                                        </p:cTn>
                                        <p:tgtEl>
                                          <p:spTgt spid="251"/>
                                        </p:tgtEl>
                                        <p:attrNameLst>
                                          <p:attrName>style.visibility</p:attrName>
                                        </p:attrNameLst>
                                      </p:cBhvr>
                                      <p:to>
                                        <p:strVal val="visible"/>
                                      </p:to>
                                    </p:set>
                                    <p:animEffect transition="in" filter="wipe(left)">
                                      <p:cBhvr>
                                        <p:cTn id="143" dur="500"/>
                                        <p:tgtEl>
                                          <p:spTgt spid="251"/>
                                        </p:tgtEl>
                                      </p:cBhvr>
                                    </p:animEffect>
                                  </p:childTnLst>
                                </p:cTn>
                              </p:par>
                              <p:par>
                                <p:cTn id="144" presetID="22" presetClass="entr" presetSubtype="8" fill="hold" nodeType="withEffect">
                                  <p:stCondLst>
                                    <p:cond delay="0"/>
                                  </p:stCondLst>
                                  <p:childTnLst>
                                    <p:set>
                                      <p:cBhvr>
                                        <p:cTn id="145" dur="1" fill="hold">
                                          <p:stCondLst>
                                            <p:cond delay="0"/>
                                          </p:stCondLst>
                                        </p:cTn>
                                        <p:tgtEl>
                                          <p:spTgt spid="181"/>
                                        </p:tgtEl>
                                        <p:attrNameLst>
                                          <p:attrName>style.visibility</p:attrName>
                                        </p:attrNameLst>
                                      </p:cBhvr>
                                      <p:to>
                                        <p:strVal val="visible"/>
                                      </p:to>
                                    </p:set>
                                    <p:animEffect transition="in" filter="wipe(left)">
                                      <p:cBhvr>
                                        <p:cTn id="146" dur="500"/>
                                        <p:tgtEl>
                                          <p:spTgt spid="181"/>
                                        </p:tgtEl>
                                      </p:cBhvr>
                                    </p:animEffect>
                                  </p:childTnLst>
                                </p:cTn>
                              </p:par>
                              <p:par>
                                <p:cTn id="147" presetID="22" presetClass="entr" presetSubtype="8" fill="hold" nodeType="withEffect">
                                  <p:stCondLst>
                                    <p:cond delay="0"/>
                                  </p:stCondLst>
                                  <p:childTnLst>
                                    <p:set>
                                      <p:cBhvr>
                                        <p:cTn id="148" dur="1" fill="hold">
                                          <p:stCondLst>
                                            <p:cond delay="0"/>
                                          </p:stCondLst>
                                        </p:cTn>
                                        <p:tgtEl>
                                          <p:spTgt spid="184"/>
                                        </p:tgtEl>
                                        <p:attrNameLst>
                                          <p:attrName>style.visibility</p:attrName>
                                        </p:attrNameLst>
                                      </p:cBhvr>
                                      <p:to>
                                        <p:strVal val="visible"/>
                                      </p:to>
                                    </p:set>
                                    <p:animEffect transition="in" filter="wipe(left)">
                                      <p:cBhvr>
                                        <p:cTn id="149" dur="500"/>
                                        <p:tgtEl>
                                          <p:spTgt spid="184"/>
                                        </p:tgtEl>
                                      </p:cBhvr>
                                    </p:animEffect>
                                  </p:childTnLst>
                                </p:cTn>
                              </p:par>
                              <p:par>
                                <p:cTn id="150" presetID="22" presetClass="entr" presetSubtype="8" fill="hold" nodeType="withEffect">
                                  <p:stCondLst>
                                    <p:cond delay="0"/>
                                  </p:stCondLst>
                                  <p:childTnLst>
                                    <p:set>
                                      <p:cBhvr>
                                        <p:cTn id="151" dur="1" fill="hold">
                                          <p:stCondLst>
                                            <p:cond delay="0"/>
                                          </p:stCondLst>
                                        </p:cTn>
                                        <p:tgtEl>
                                          <p:spTgt spid="187"/>
                                        </p:tgtEl>
                                        <p:attrNameLst>
                                          <p:attrName>style.visibility</p:attrName>
                                        </p:attrNameLst>
                                      </p:cBhvr>
                                      <p:to>
                                        <p:strVal val="visible"/>
                                      </p:to>
                                    </p:set>
                                    <p:animEffect transition="in" filter="wipe(left)">
                                      <p:cBhvr>
                                        <p:cTn id="152" dur="500"/>
                                        <p:tgtEl>
                                          <p:spTgt spid="187"/>
                                        </p:tgtEl>
                                      </p:cBhvr>
                                    </p:animEffect>
                                  </p:childTnLst>
                                </p:cTn>
                              </p:par>
                              <p:par>
                                <p:cTn id="153" presetID="22" presetClass="entr" presetSubtype="8" fill="hold" nodeType="withEffect">
                                  <p:stCondLst>
                                    <p:cond delay="0"/>
                                  </p:stCondLst>
                                  <p:childTnLst>
                                    <p:set>
                                      <p:cBhvr>
                                        <p:cTn id="154" dur="1" fill="hold">
                                          <p:stCondLst>
                                            <p:cond delay="0"/>
                                          </p:stCondLst>
                                        </p:cTn>
                                        <p:tgtEl>
                                          <p:spTgt spid="196"/>
                                        </p:tgtEl>
                                        <p:attrNameLst>
                                          <p:attrName>style.visibility</p:attrName>
                                        </p:attrNameLst>
                                      </p:cBhvr>
                                      <p:to>
                                        <p:strVal val="visible"/>
                                      </p:to>
                                    </p:set>
                                    <p:animEffect transition="in" filter="wipe(left)">
                                      <p:cBhvr>
                                        <p:cTn id="155" dur="500"/>
                                        <p:tgtEl>
                                          <p:spTgt spid="196"/>
                                        </p:tgtEl>
                                      </p:cBhvr>
                                    </p:animEffect>
                                  </p:childTnLst>
                                </p:cTn>
                              </p:par>
                              <p:par>
                                <p:cTn id="156" presetID="22" presetClass="entr" presetSubtype="8" fill="hold" nodeType="withEffect">
                                  <p:stCondLst>
                                    <p:cond delay="0"/>
                                  </p:stCondLst>
                                  <p:childTnLst>
                                    <p:set>
                                      <p:cBhvr>
                                        <p:cTn id="157" dur="1" fill="hold">
                                          <p:stCondLst>
                                            <p:cond delay="0"/>
                                          </p:stCondLst>
                                        </p:cTn>
                                        <p:tgtEl>
                                          <p:spTgt spid="199"/>
                                        </p:tgtEl>
                                        <p:attrNameLst>
                                          <p:attrName>style.visibility</p:attrName>
                                        </p:attrNameLst>
                                      </p:cBhvr>
                                      <p:to>
                                        <p:strVal val="visible"/>
                                      </p:to>
                                    </p:set>
                                    <p:animEffect transition="in" filter="wipe(left)">
                                      <p:cBhvr>
                                        <p:cTn id="158" dur="500"/>
                                        <p:tgtEl>
                                          <p:spTgt spid="199"/>
                                        </p:tgtEl>
                                      </p:cBhvr>
                                    </p:animEffect>
                                  </p:childTnLst>
                                </p:cTn>
                              </p:par>
                              <p:par>
                                <p:cTn id="159" presetID="22" presetClass="entr" presetSubtype="8" fill="hold" nodeType="withEffect">
                                  <p:stCondLst>
                                    <p:cond delay="0"/>
                                  </p:stCondLst>
                                  <p:childTnLst>
                                    <p:set>
                                      <p:cBhvr>
                                        <p:cTn id="160" dur="1" fill="hold">
                                          <p:stCondLst>
                                            <p:cond delay="0"/>
                                          </p:stCondLst>
                                        </p:cTn>
                                        <p:tgtEl>
                                          <p:spTgt spid="202"/>
                                        </p:tgtEl>
                                        <p:attrNameLst>
                                          <p:attrName>style.visibility</p:attrName>
                                        </p:attrNameLst>
                                      </p:cBhvr>
                                      <p:to>
                                        <p:strVal val="visible"/>
                                      </p:to>
                                    </p:set>
                                    <p:animEffect transition="in" filter="wipe(left)">
                                      <p:cBhvr>
                                        <p:cTn id="161" dur="500"/>
                                        <p:tgtEl>
                                          <p:spTgt spid="202"/>
                                        </p:tgtEl>
                                      </p:cBhvr>
                                    </p:animEffect>
                                  </p:childTnLst>
                                </p:cTn>
                              </p:par>
                              <p:par>
                                <p:cTn id="162" presetID="22" presetClass="entr" presetSubtype="8" fill="hold" nodeType="withEffect">
                                  <p:stCondLst>
                                    <p:cond delay="0"/>
                                  </p:stCondLst>
                                  <p:childTnLst>
                                    <p:set>
                                      <p:cBhvr>
                                        <p:cTn id="163" dur="1" fill="hold">
                                          <p:stCondLst>
                                            <p:cond delay="0"/>
                                          </p:stCondLst>
                                        </p:cTn>
                                        <p:tgtEl>
                                          <p:spTgt spid="205"/>
                                        </p:tgtEl>
                                        <p:attrNameLst>
                                          <p:attrName>style.visibility</p:attrName>
                                        </p:attrNameLst>
                                      </p:cBhvr>
                                      <p:to>
                                        <p:strVal val="visible"/>
                                      </p:to>
                                    </p:set>
                                    <p:animEffect transition="in" filter="wipe(left)">
                                      <p:cBhvr>
                                        <p:cTn id="164" dur="500"/>
                                        <p:tgtEl>
                                          <p:spTgt spid="205"/>
                                        </p:tgtEl>
                                      </p:cBhvr>
                                    </p:animEffect>
                                  </p:childTnLst>
                                </p:cTn>
                              </p:par>
                              <p:par>
                                <p:cTn id="165" presetID="22" presetClass="entr" presetSubtype="8" fill="hold" nodeType="withEffect">
                                  <p:stCondLst>
                                    <p:cond delay="0"/>
                                  </p:stCondLst>
                                  <p:childTnLst>
                                    <p:set>
                                      <p:cBhvr>
                                        <p:cTn id="166" dur="1" fill="hold">
                                          <p:stCondLst>
                                            <p:cond delay="0"/>
                                          </p:stCondLst>
                                        </p:cTn>
                                        <p:tgtEl>
                                          <p:spTgt spid="208"/>
                                        </p:tgtEl>
                                        <p:attrNameLst>
                                          <p:attrName>style.visibility</p:attrName>
                                        </p:attrNameLst>
                                      </p:cBhvr>
                                      <p:to>
                                        <p:strVal val="visible"/>
                                      </p:to>
                                    </p:set>
                                    <p:animEffect transition="in" filter="wipe(left)">
                                      <p:cBhvr>
                                        <p:cTn id="167" dur="500"/>
                                        <p:tgtEl>
                                          <p:spTgt spid="208"/>
                                        </p:tgtEl>
                                      </p:cBhvr>
                                    </p:animEffect>
                                  </p:childTnLst>
                                </p:cTn>
                              </p:par>
                              <p:par>
                                <p:cTn id="168" presetID="22" presetClass="entr" presetSubtype="8" fill="hold" nodeType="withEffect">
                                  <p:stCondLst>
                                    <p:cond delay="0"/>
                                  </p:stCondLst>
                                  <p:childTnLst>
                                    <p:set>
                                      <p:cBhvr>
                                        <p:cTn id="169" dur="1" fill="hold">
                                          <p:stCondLst>
                                            <p:cond delay="0"/>
                                          </p:stCondLst>
                                        </p:cTn>
                                        <p:tgtEl>
                                          <p:spTgt spid="211"/>
                                        </p:tgtEl>
                                        <p:attrNameLst>
                                          <p:attrName>style.visibility</p:attrName>
                                        </p:attrNameLst>
                                      </p:cBhvr>
                                      <p:to>
                                        <p:strVal val="visible"/>
                                      </p:to>
                                    </p:set>
                                    <p:animEffect transition="in" filter="wipe(left)">
                                      <p:cBhvr>
                                        <p:cTn id="170" dur="500"/>
                                        <p:tgtEl>
                                          <p:spTgt spid="211"/>
                                        </p:tgtEl>
                                      </p:cBhvr>
                                    </p:animEffect>
                                  </p:childTnLst>
                                </p:cTn>
                              </p:par>
                              <p:par>
                                <p:cTn id="171" presetID="22" presetClass="entr" presetSubtype="8" fill="hold" nodeType="withEffect">
                                  <p:stCondLst>
                                    <p:cond delay="0"/>
                                  </p:stCondLst>
                                  <p:childTnLst>
                                    <p:set>
                                      <p:cBhvr>
                                        <p:cTn id="172" dur="1" fill="hold">
                                          <p:stCondLst>
                                            <p:cond delay="0"/>
                                          </p:stCondLst>
                                        </p:cTn>
                                        <p:tgtEl>
                                          <p:spTgt spid="229"/>
                                        </p:tgtEl>
                                        <p:attrNameLst>
                                          <p:attrName>style.visibility</p:attrName>
                                        </p:attrNameLst>
                                      </p:cBhvr>
                                      <p:to>
                                        <p:strVal val="visible"/>
                                      </p:to>
                                    </p:set>
                                    <p:animEffect transition="in" filter="wipe(left)">
                                      <p:cBhvr>
                                        <p:cTn id="173" dur="500"/>
                                        <p:tgtEl>
                                          <p:spTgt spid="229"/>
                                        </p:tgtEl>
                                      </p:cBhvr>
                                    </p:animEffect>
                                  </p:childTnLst>
                                </p:cTn>
                              </p:par>
                              <p:par>
                                <p:cTn id="174" presetID="22" presetClass="entr" presetSubtype="8" fill="hold" nodeType="withEffect">
                                  <p:stCondLst>
                                    <p:cond delay="0"/>
                                  </p:stCondLst>
                                  <p:childTnLst>
                                    <p:set>
                                      <p:cBhvr>
                                        <p:cTn id="175" dur="1" fill="hold">
                                          <p:stCondLst>
                                            <p:cond delay="0"/>
                                          </p:stCondLst>
                                        </p:cTn>
                                        <p:tgtEl>
                                          <p:spTgt spid="232"/>
                                        </p:tgtEl>
                                        <p:attrNameLst>
                                          <p:attrName>style.visibility</p:attrName>
                                        </p:attrNameLst>
                                      </p:cBhvr>
                                      <p:to>
                                        <p:strVal val="visible"/>
                                      </p:to>
                                    </p:set>
                                    <p:animEffect transition="in" filter="wipe(left)">
                                      <p:cBhvr>
                                        <p:cTn id="176" dur="500"/>
                                        <p:tgtEl>
                                          <p:spTgt spid="232"/>
                                        </p:tgtEl>
                                      </p:cBhvr>
                                    </p:animEffect>
                                  </p:childTnLst>
                                </p:cTn>
                              </p:par>
                              <p:par>
                                <p:cTn id="177" presetID="22" presetClass="entr" presetSubtype="8" fill="hold" nodeType="withEffect">
                                  <p:stCondLst>
                                    <p:cond delay="0"/>
                                  </p:stCondLst>
                                  <p:childTnLst>
                                    <p:set>
                                      <p:cBhvr>
                                        <p:cTn id="178" dur="1" fill="hold">
                                          <p:stCondLst>
                                            <p:cond delay="0"/>
                                          </p:stCondLst>
                                        </p:cTn>
                                        <p:tgtEl>
                                          <p:spTgt spid="235"/>
                                        </p:tgtEl>
                                        <p:attrNameLst>
                                          <p:attrName>style.visibility</p:attrName>
                                        </p:attrNameLst>
                                      </p:cBhvr>
                                      <p:to>
                                        <p:strVal val="visible"/>
                                      </p:to>
                                    </p:set>
                                    <p:animEffect transition="in" filter="wipe(left)">
                                      <p:cBhvr>
                                        <p:cTn id="179" dur="500"/>
                                        <p:tgtEl>
                                          <p:spTgt spid="235"/>
                                        </p:tgtEl>
                                      </p:cBhvr>
                                    </p:animEffect>
                                  </p:childTnLst>
                                </p:cTn>
                              </p:par>
                              <p:par>
                                <p:cTn id="180" presetID="22" presetClass="entr" presetSubtype="8" fill="hold" nodeType="withEffect">
                                  <p:stCondLst>
                                    <p:cond delay="0"/>
                                  </p:stCondLst>
                                  <p:childTnLst>
                                    <p:set>
                                      <p:cBhvr>
                                        <p:cTn id="181" dur="1" fill="hold">
                                          <p:stCondLst>
                                            <p:cond delay="0"/>
                                          </p:stCondLst>
                                        </p:cTn>
                                        <p:tgtEl>
                                          <p:spTgt spid="238"/>
                                        </p:tgtEl>
                                        <p:attrNameLst>
                                          <p:attrName>style.visibility</p:attrName>
                                        </p:attrNameLst>
                                      </p:cBhvr>
                                      <p:to>
                                        <p:strVal val="visible"/>
                                      </p:to>
                                    </p:set>
                                    <p:animEffect transition="in" filter="wipe(left)">
                                      <p:cBhvr>
                                        <p:cTn id="182" dur="500"/>
                                        <p:tgtEl>
                                          <p:spTgt spid="238"/>
                                        </p:tgtEl>
                                      </p:cBhvr>
                                    </p:animEffect>
                                  </p:childTnLst>
                                </p:cTn>
                              </p:par>
                              <p:par>
                                <p:cTn id="183" presetID="22" presetClass="entr" presetSubtype="8" fill="hold" nodeType="withEffect">
                                  <p:stCondLst>
                                    <p:cond delay="0"/>
                                  </p:stCondLst>
                                  <p:childTnLst>
                                    <p:set>
                                      <p:cBhvr>
                                        <p:cTn id="184" dur="1" fill="hold">
                                          <p:stCondLst>
                                            <p:cond delay="0"/>
                                          </p:stCondLst>
                                        </p:cTn>
                                        <p:tgtEl>
                                          <p:spTgt spid="301"/>
                                        </p:tgtEl>
                                        <p:attrNameLst>
                                          <p:attrName>style.visibility</p:attrName>
                                        </p:attrNameLst>
                                      </p:cBhvr>
                                      <p:to>
                                        <p:strVal val="visible"/>
                                      </p:to>
                                    </p:set>
                                    <p:animEffect transition="in" filter="wipe(left)">
                                      <p:cBhvr>
                                        <p:cTn id="185" dur="500"/>
                                        <p:tgtEl>
                                          <p:spTgt spid="301"/>
                                        </p:tgtEl>
                                      </p:cBhvr>
                                    </p:animEffect>
                                  </p:childTnLst>
                                </p:cTn>
                              </p:par>
                              <p:par>
                                <p:cTn id="186" presetID="22" presetClass="entr" presetSubtype="8" fill="hold" nodeType="withEffect">
                                  <p:stCondLst>
                                    <p:cond delay="0"/>
                                  </p:stCondLst>
                                  <p:childTnLst>
                                    <p:set>
                                      <p:cBhvr>
                                        <p:cTn id="187" dur="1" fill="hold">
                                          <p:stCondLst>
                                            <p:cond delay="0"/>
                                          </p:stCondLst>
                                        </p:cTn>
                                        <p:tgtEl>
                                          <p:spTgt spid="304"/>
                                        </p:tgtEl>
                                        <p:attrNameLst>
                                          <p:attrName>style.visibility</p:attrName>
                                        </p:attrNameLst>
                                      </p:cBhvr>
                                      <p:to>
                                        <p:strVal val="visible"/>
                                      </p:to>
                                    </p:set>
                                    <p:animEffect transition="in" filter="wipe(left)">
                                      <p:cBhvr>
                                        <p:cTn id="188" dur="500"/>
                                        <p:tgtEl>
                                          <p:spTgt spid="304"/>
                                        </p:tgtEl>
                                      </p:cBhvr>
                                    </p:animEffect>
                                  </p:childTnLst>
                                </p:cTn>
                              </p:par>
                              <p:par>
                                <p:cTn id="189" presetID="22" presetClass="entr" presetSubtype="8" fill="hold" grpId="0" nodeType="withEffect">
                                  <p:stCondLst>
                                    <p:cond delay="0"/>
                                  </p:stCondLst>
                                  <p:childTnLst>
                                    <p:set>
                                      <p:cBhvr>
                                        <p:cTn id="190" dur="1" fill="hold">
                                          <p:stCondLst>
                                            <p:cond delay="0"/>
                                          </p:stCondLst>
                                        </p:cTn>
                                        <p:tgtEl>
                                          <p:spTgt spid="307"/>
                                        </p:tgtEl>
                                        <p:attrNameLst>
                                          <p:attrName>style.visibility</p:attrName>
                                        </p:attrNameLst>
                                      </p:cBhvr>
                                      <p:to>
                                        <p:strVal val="visible"/>
                                      </p:to>
                                    </p:set>
                                    <p:animEffect transition="in" filter="wipe(left)">
                                      <p:cBhvr>
                                        <p:cTn id="191" dur="500"/>
                                        <p:tgtEl>
                                          <p:spTgt spid="307"/>
                                        </p:tgtEl>
                                      </p:cBhvr>
                                    </p:animEffect>
                                  </p:childTnLst>
                                </p:cTn>
                              </p:par>
                              <p:par>
                                <p:cTn id="192" presetID="22" presetClass="entr" presetSubtype="8" fill="hold" grpId="0" nodeType="withEffect">
                                  <p:stCondLst>
                                    <p:cond delay="0"/>
                                  </p:stCondLst>
                                  <p:childTnLst>
                                    <p:set>
                                      <p:cBhvr>
                                        <p:cTn id="193" dur="1" fill="hold">
                                          <p:stCondLst>
                                            <p:cond delay="0"/>
                                          </p:stCondLst>
                                        </p:cTn>
                                        <p:tgtEl>
                                          <p:spTgt spid="308"/>
                                        </p:tgtEl>
                                        <p:attrNameLst>
                                          <p:attrName>style.visibility</p:attrName>
                                        </p:attrNameLst>
                                      </p:cBhvr>
                                      <p:to>
                                        <p:strVal val="visible"/>
                                      </p:to>
                                    </p:set>
                                    <p:animEffect transition="in" filter="wipe(left)">
                                      <p:cBhvr>
                                        <p:cTn id="194" dur="500"/>
                                        <p:tgtEl>
                                          <p:spTgt spid="308"/>
                                        </p:tgtEl>
                                      </p:cBhvr>
                                    </p:animEffect>
                                  </p:childTnLst>
                                </p:cTn>
                              </p:par>
                              <p:par>
                                <p:cTn id="195" presetID="22" presetClass="entr" presetSubtype="8" fill="hold" nodeType="withEffect">
                                  <p:stCondLst>
                                    <p:cond delay="0"/>
                                  </p:stCondLst>
                                  <p:childTnLst>
                                    <p:set>
                                      <p:cBhvr>
                                        <p:cTn id="196" dur="1" fill="hold">
                                          <p:stCondLst>
                                            <p:cond delay="0"/>
                                          </p:stCondLst>
                                        </p:cTn>
                                        <p:tgtEl>
                                          <p:spTgt spid="214"/>
                                        </p:tgtEl>
                                        <p:attrNameLst>
                                          <p:attrName>style.visibility</p:attrName>
                                        </p:attrNameLst>
                                      </p:cBhvr>
                                      <p:to>
                                        <p:strVal val="visible"/>
                                      </p:to>
                                    </p:set>
                                    <p:animEffect transition="in" filter="wipe(left)">
                                      <p:cBhvr>
                                        <p:cTn id="197" dur="500"/>
                                        <p:tgtEl>
                                          <p:spTgt spid="214"/>
                                        </p:tgtEl>
                                      </p:cBhvr>
                                    </p:animEffect>
                                  </p:childTnLst>
                                </p:cTn>
                              </p:par>
                              <p:par>
                                <p:cTn id="198" presetID="22" presetClass="entr" presetSubtype="8" fill="hold" nodeType="withEffect">
                                  <p:stCondLst>
                                    <p:cond delay="0"/>
                                  </p:stCondLst>
                                  <p:childTnLst>
                                    <p:set>
                                      <p:cBhvr>
                                        <p:cTn id="199" dur="1" fill="hold">
                                          <p:stCondLst>
                                            <p:cond delay="0"/>
                                          </p:stCondLst>
                                        </p:cTn>
                                        <p:tgtEl>
                                          <p:spTgt spid="217"/>
                                        </p:tgtEl>
                                        <p:attrNameLst>
                                          <p:attrName>style.visibility</p:attrName>
                                        </p:attrNameLst>
                                      </p:cBhvr>
                                      <p:to>
                                        <p:strVal val="visible"/>
                                      </p:to>
                                    </p:set>
                                    <p:animEffect transition="in" filter="wipe(left)">
                                      <p:cBhvr>
                                        <p:cTn id="200" dur="500"/>
                                        <p:tgtEl>
                                          <p:spTgt spid="217"/>
                                        </p:tgtEl>
                                      </p:cBhvr>
                                    </p:animEffect>
                                  </p:childTnLst>
                                </p:cTn>
                              </p:par>
                              <p:par>
                                <p:cTn id="201" presetID="22" presetClass="entr" presetSubtype="8" fill="hold" nodeType="withEffect">
                                  <p:stCondLst>
                                    <p:cond delay="0"/>
                                  </p:stCondLst>
                                  <p:childTnLst>
                                    <p:set>
                                      <p:cBhvr>
                                        <p:cTn id="202" dur="1" fill="hold">
                                          <p:stCondLst>
                                            <p:cond delay="0"/>
                                          </p:stCondLst>
                                        </p:cTn>
                                        <p:tgtEl>
                                          <p:spTgt spid="220"/>
                                        </p:tgtEl>
                                        <p:attrNameLst>
                                          <p:attrName>style.visibility</p:attrName>
                                        </p:attrNameLst>
                                      </p:cBhvr>
                                      <p:to>
                                        <p:strVal val="visible"/>
                                      </p:to>
                                    </p:set>
                                    <p:animEffect transition="in" filter="wipe(left)">
                                      <p:cBhvr>
                                        <p:cTn id="203" dur="500"/>
                                        <p:tgtEl>
                                          <p:spTgt spid="220"/>
                                        </p:tgtEl>
                                      </p:cBhvr>
                                    </p:animEffect>
                                  </p:childTnLst>
                                </p:cTn>
                              </p:par>
                              <p:par>
                                <p:cTn id="204" presetID="22" presetClass="entr" presetSubtype="8" fill="hold" nodeType="withEffect">
                                  <p:stCondLst>
                                    <p:cond delay="0"/>
                                  </p:stCondLst>
                                  <p:childTnLst>
                                    <p:set>
                                      <p:cBhvr>
                                        <p:cTn id="205" dur="1" fill="hold">
                                          <p:stCondLst>
                                            <p:cond delay="0"/>
                                          </p:stCondLst>
                                        </p:cTn>
                                        <p:tgtEl>
                                          <p:spTgt spid="223"/>
                                        </p:tgtEl>
                                        <p:attrNameLst>
                                          <p:attrName>style.visibility</p:attrName>
                                        </p:attrNameLst>
                                      </p:cBhvr>
                                      <p:to>
                                        <p:strVal val="visible"/>
                                      </p:to>
                                    </p:set>
                                    <p:animEffect transition="in" filter="wipe(left)">
                                      <p:cBhvr>
                                        <p:cTn id="206" dur="500"/>
                                        <p:tgtEl>
                                          <p:spTgt spid="223"/>
                                        </p:tgtEl>
                                      </p:cBhvr>
                                    </p:animEffect>
                                  </p:childTnLst>
                                </p:cTn>
                              </p:par>
                              <p:par>
                                <p:cTn id="207" presetID="22" presetClass="entr" presetSubtype="8" fill="hold" nodeType="withEffect">
                                  <p:stCondLst>
                                    <p:cond delay="0"/>
                                  </p:stCondLst>
                                  <p:childTnLst>
                                    <p:set>
                                      <p:cBhvr>
                                        <p:cTn id="208" dur="1" fill="hold">
                                          <p:stCondLst>
                                            <p:cond delay="0"/>
                                          </p:stCondLst>
                                        </p:cTn>
                                        <p:tgtEl>
                                          <p:spTgt spid="226"/>
                                        </p:tgtEl>
                                        <p:attrNameLst>
                                          <p:attrName>style.visibility</p:attrName>
                                        </p:attrNameLst>
                                      </p:cBhvr>
                                      <p:to>
                                        <p:strVal val="visible"/>
                                      </p:to>
                                    </p:set>
                                    <p:animEffect transition="in" filter="wipe(left)">
                                      <p:cBhvr>
                                        <p:cTn id="209" dur="500"/>
                                        <p:tgtEl>
                                          <p:spTgt spid="226"/>
                                        </p:tgtEl>
                                      </p:cBhvr>
                                    </p:animEffect>
                                  </p:childTnLst>
                                </p:cTn>
                              </p:par>
                              <p:par>
                                <p:cTn id="210" presetID="22" presetClass="entr" presetSubtype="8" fill="hold" nodeType="withEffect">
                                  <p:stCondLst>
                                    <p:cond delay="0"/>
                                  </p:stCondLst>
                                  <p:childTnLst>
                                    <p:set>
                                      <p:cBhvr>
                                        <p:cTn id="211" dur="1" fill="hold">
                                          <p:stCondLst>
                                            <p:cond delay="0"/>
                                          </p:stCondLst>
                                        </p:cTn>
                                        <p:tgtEl>
                                          <p:spTgt spid="241"/>
                                        </p:tgtEl>
                                        <p:attrNameLst>
                                          <p:attrName>style.visibility</p:attrName>
                                        </p:attrNameLst>
                                      </p:cBhvr>
                                      <p:to>
                                        <p:strVal val="visible"/>
                                      </p:to>
                                    </p:set>
                                    <p:animEffect transition="in" filter="wipe(left)">
                                      <p:cBhvr>
                                        <p:cTn id="212" dur="500"/>
                                        <p:tgtEl>
                                          <p:spTgt spid="241"/>
                                        </p:tgtEl>
                                      </p:cBhvr>
                                    </p:animEffect>
                                  </p:childTnLst>
                                </p:cTn>
                              </p:par>
                              <p:par>
                                <p:cTn id="213" presetID="22" presetClass="entr" presetSubtype="8" fill="hold" nodeType="withEffect">
                                  <p:stCondLst>
                                    <p:cond delay="0"/>
                                  </p:stCondLst>
                                  <p:childTnLst>
                                    <p:set>
                                      <p:cBhvr>
                                        <p:cTn id="214" dur="1" fill="hold">
                                          <p:stCondLst>
                                            <p:cond delay="0"/>
                                          </p:stCondLst>
                                        </p:cTn>
                                        <p:tgtEl>
                                          <p:spTgt spid="244"/>
                                        </p:tgtEl>
                                        <p:attrNameLst>
                                          <p:attrName>style.visibility</p:attrName>
                                        </p:attrNameLst>
                                      </p:cBhvr>
                                      <p:to>
                                        <p:strVal val="visible"/>
                                      </p:to>
                                    </p:set>
                                    <p:animEffect transition="in" filter="wipe(left)">
                                      <p:cBhvr>
                                        <p:cTn id="215" dur="500"/>
                                        <p:tgtEl>
                                          <p:spTgt spid="244"/>
                                        </p:tgtEl>
                                      </p:cBhvr>
                                    </p:animEffect>
                                  </p:childTnLst>
                                </p:cTn>
                              </p:par>
                            </p:childTnLst>
                          </p:cTn>
                        </p:par>
                      </p:childTnLst>
                    </p:cTn>
                  </p:par>
                  <p:par>
                    <p:cTn id="216" fill="hold">
                      <p:stCondLst>
                        <p:cond delay="indefinite"/>
                      </p:stCondLst>
                      <p:childTnLst>
                        <p:par>
                          <p:cTn id="217" fill="hold">
                            <p:stCondLst>
                              <p:cond delay="0"/>
                            </p:stCondLst>
                            <p:childTnLst>
                              <p:par>
                                <p:cTn id="218" presetID="22" presetClass="entr" presetSubtype="8" fill="hold" nodeType="clickEffect">
                                  <p:stCondLst>
                                    <p:cond delay="0"/>
                                  </p:stCondLst>
                                  <p:childTnLst>
                                    <p:set>
                                      <p:cBhvr>
                                        <p:cTn id="219" dur="1" fill="hold">
                                          <p:stCondLst>
                                            <p:cond delay="0"/>
                                          </p:stCondLst>
                                        </p:cTn>
                                        <p:tgtEl>
                                          <p:spTgt spid="256"/>
                                        </p:tgtEl>
                                        <p:attrNameLst>
                                          <p:attrName>style.visibility</p:attrName>
                                        </p:attrNameLst>
                                      </p:cBhvr>
                                      <p:to>
                                        <p:strVal val="visible"/>
                                      </p:to>
                                    </p:set>
                                    <p:animEffect transition="in" filter="wipe(left)">
                                      <p:cBhvr>
                                        <p:cTn id="220" dur="500"/>
                                        <p:tgtEl>
                                          <p:spTgt spid="256"/>
                                        </p:tgtEl>
                                      </p:cBhvr>
                                    </p:animEffect>
                                  </p:childTnLst>
                                </p:cTn>
                              </p:par>
                              <p:par>
                                <p:cTn id="221" presetID="22" presetClass="entr" presetSubtype="8" fill="hold" nodeType="withEffect">
                                  <p:stCondLst>
                                    <p:cond delay="0"/>
                                  </p:stCondLst>
                                  <p:childTnLst>
                                    <p:set>
                                      <p:cBhvr>
                                        <p:cTn id="222" dur="1" fill="hold">
                                          <p:stCondLst>
                                            <p:cond delay="0"/>
                                          </p:stCondLst>
                                        </p:cTn>
                                        <p:tgtEl>
                                          <p:spTgt spid="259"/>
                                        </p:tgtEl>
                                        <p:attrNameLst>
                                          <p:attrName>style.visibility</p:attrName>
                                        </p:attrNameLst>
                                      </p:cBhvr>
                                      <p:to>
                                        <p:strVal val="visible"/>
                                      </p:to>
                                    </p:set>
                                    <p:animEffect transition="in" filter="wipe(left)">
                                      <p:cBhvr>
                                        <p:cTn id="223" dur="500"/>
                                        <p:tgtEl>
                                          <p:spTgt spid="259"/>
                                        </p:tgtEl>
                                      </p:cBhvr>
                                    </p:animEffect>
                                  </p:childTnLst>
                                </p:cTn>
                              </p:par>
                              <p:par>
                                <p:cTn id="224" presetID="22" presetClass="entr" presetSubtype="8" fill="hold" nodeType="withEffect">
                                  <p:stCondLst>
                                    <p:cond delay="0"/>
                                  </p:stCondLst>
                                  <p:childTnLst>
                                    <p:set>
                                      <p:cBhvr>
                                        <p:cTn id="225" dur="1" fill="hold">
                                          <p:stCondLst>
                                            <p:cond delay="0"/>
                                          </p:stCondLst>
                                        </p:cTn>
                                        <p:tgtEl>
                                          <p:spTgt spid="262"/>
                                        </p:tgtEl>
                                        <p:attrNameLst>
                                          <p:attrName>style.visibility</p:attrName>
                                        </p:attrNameLst>
                                      </p:cBhvr>
                                      <p:to>
                                        <p:strVal val="visible"/>
                                      </p:to>
                                    </p:set>
                                    <p:animEffect transition="in" filter="wipe(left)">
                                      <p:cBhvr>
                                        <p:cTn id="226" dur="500"/>
                                        <p:tgtEl>
                                          <p:spTgt spid="262"/>
                                        </p:tgtEl>
                                      </p:cBhvr>
                                    </p:animEffect>
                                  </p:childTnLst>
                                </p:cTn>
                              </p:par>
                              <p:par>
                                <p:cTn id="227" presetID="22" presetClass="entr" presetSubtype="8" fill="hold" nodeType="withEffect">
                                  <p:stCondLst>
                                    <p:cond delay="0"/>
                                  </p:stCondLst>
                                  <p:childTnLst>
                                    <p:set>
                                      <p:cBhvr>
                                        <p:cTn id="228" dur="1" fill="hold">
                                          <p:stCondLst>
                                            <p:cond delay="0"/>
                                          </p:stCondLst>
                                        </p:cTn>
                                        <p:tgtEl>
                                          <p:spTgt spid="265"/>
                                        </p:tgtEl>
                                        <p:attrNameLst>
                                          <p:attrName>style.visibility</p:attrName>
                                        </p:attrNameLst>
                                      </p:cBhvr>
                                      <p:to>
                                        <p:strVal val="visible"/>
                                      </p:to>
                                    </p:set>
                                    <p:animEffect transition="in" filter="wipe(left)">
                                      <p:cBhvr>
                                        <p:cTn id="229" dur="500"/>
                                        <p:tgtEl>
                                          <p:spTgt spid="265"/>
                                        </p:tgtEl>
                                      </p:cBhvr>
                                    </p:animEffect>
                                  </p:childTnLst>
                                </p:cTn>
                              </p:par>
                              <p:par>
                                <p:cTn id="230" presetID="22" presetClass="entr" presetSubtype="8" fill="hold" nodeType="withEffect">
                                  <p:stCondLst>
                                    <p:cond delay="0"/>
                                  </p:stCondLst>
                                  <p:childTnLst>
                                    <p:set>
                                      <p:cBhvr>
                                        <p:cTn id="231" dur="1" fill="hold">
                                          <p:stCondLst>
                                            <p:cond delay="0"/>
                                          </p:stCondLst>
                                        </p:cTn>
                                        <p:tgtEl>
                                          <p:spTgt spid="268"/>
                                        </p:tgtEl>
                                        <p:attrNameLst>
                                          <p:attrName>style.visibility</p:attrName>
                                        </p:attrNameLst>
                                      </p:cBhvr>
                                      <p:to>
                                        <p:strVal val="visible"/>
                                      </p:to>
                                    </p:set>
                                    <p:animEffect transition="in" filter="wipe(left)">
                                      <p:cBhvr>
                                        <p:cTn id="232" dur="500"/>
                                        <p:tgtEl>
                                          <p:spTgt spid="268"/>
                                        </p:tgtEl>
                                      </p:cBhvr>
                                    </p:animEffect>
                                  </p:childTnLst>
                                </p:cTn>
                              </p:par>
                              <p:par>
                                <p:cTn id="233" presetID="22" presetClass="entr" presetSubtype="8" fill="hold" nodeType="withEffect">
                                  <p:stCondLst>
                                    <p:cond delay="0"/>
                                  </p:stCondLst>
                                  <p:childTnLst>
                                    <p:set>
                                      <p:cBhvr>
                                        <p:cTn id="234" dur="1" fill="hold">
                                          <p:stCondLst>
                                            <p:cond delay="0"/>
                                          </p:stCondLst>
                                        </p:cTn>
                                        <p:tgtEl>
                                          <p:spTgt spid="271"/>
                                        </p:tgtEl>
                                        <p:attrNameLst>
                                          <p:attrName>style.visibility</p:attrName>
                                        </p:attrNameLst>
                                      </p:cBhvr>
                                      <p:to>
                                        <p:strVal val="visible"/>
                                      </p:to>
                                    </p:set>
                                    <p:animEffect transition="in" filter="wipe(left)">
                                      <p:cBhvr>
                                        <p:cTn id="235" dur="500"/>
                                        <p:tgtEl>
                                          <p:spTgt spid="271"/>
                                        </p:tgtEl>
                                      </p:cBhvr>
                                    </p:animEffect>
                                  </p:childTnLst>
                                </p:cTn>
                              </p:par>
                              <p:par>
                                <p:cTn id="236" presetID="22" presetClass="entr" presetSubtype="8" fill="hold" nodeType="withEffect">
                                  <p:stCondLst>
                                    <p:cond delay="0"/>
                                  </p:stCondLst>
                                  <p:childTnLst>
                                    <p:set>
                                      <p:cBhvr>
                                        <p:cTn id="237" dur="1" fill="hold">
                                          <p:stCondLst>
                                            <p:cond delay="0"/>
                                          </p:stCondLst>
                                        </p:cTn>
                                        <p:tgtEl>
                                          <p:spTgt spid="280"/>
                                        </p:tgtEl>
                                        <p:attrNameLst>
                                          <p:attrName>style.visibility</p:attrName>
                                        </p:attrNameLst>
                                      </p:cBhvr>
                                      <p:to>
                                        <p:strVal val="visible"/>
                                      </p:to>
                                    </p:set>
                                    <p:animEffect transition="in" filter="wipe(left)">
                                      <p:cBhvr>
                                        <p:cTn id="238" dur="500"/>
                                        <p:tgtEl>
                                          <p:spTgt spid="280"/>
                                        </p:tgtEl>
                                      </p:cBhvr>
                                    </p:animEffect>
                                  </p:childTnLst>
                                </p:cTn>
                              </p:par>
                              <p:par>
                                <p:cTn id="239" presetID="22" presetClass="entr" presetSubtype="8" fill="hold" nodeType="withEffect">
                                  <p:stCondLst>
                                    <p:cond delay="0"/>
                                  </p:stCondLst>
                                  <p:childTnLst>
                                    <p:set>
                                      <p:cBhvr>
                                        <p:cTn id="240" dur="1" fill="hold">
                                          <p:stCondLst>
                                            <p:cond delay="0"/>
                                          </p:stCondLst>
                                        </p:cTn>
                                        <p:tgtEl>
                                          <p:spTgt spid="283"/>
                                        </p:tgtEl>
                                        <p:attrNameLst>
                                          <p:attrName>style.visibility</p:attrName>
                                        </p:attrNameLst>
                                      </p:cBhvr>
                                      <p:to>
                                        <p:strVal val="visible"/>
                                      </p:to>
                                    </p:set>
                                    <p:animEffect transition="in" filter="wipe(left)">
                                      <p:cBhvr>
                                        <p:cTn id="241" dur="500"/>
                                        <p:tgtEl>
                                          <p:spTgt spid="283"/>
                                        </p:tgtEl>
                                      </p:cBhvr>
                                    </p:animEffect>
                                  </p:childTnLst>
                                </p:cTn>
                              </p:par>
                              <p:par>
                                <p:cTn id="242" presetID="22" presetClass="entr" presetSubtype="8" fill="hold" nodeType="withEffect">
                                  <p:stCondLst>
                                    <p:cond delay="0"/>
                                  </p:stCondLst>
                                  <p:childTnLst>
                                    <p:set>
                                      <p:cBhvr>
                                        <p:cTn id="243" dur="1" fill="hold">
                                          <p:stCondLst>
                                            <p:cond delay="0"/>
                                          </p:stCondLst>
                                        </p:cTn>
                                        <p:tgtEl>
                                          <p:spTgt spid="289"/>
                                        </p:tgtEl>
                                        <p:attrNameLst>
                                          <p:attrName>style.visibility</p:attrName>
                                        </p:attrNameLst>
                                      </p:cBhvr>
                                      <p:to>
                                        <p:strVal val="visible"/>
                                      </p:to>
                                    </p:set>
                                    <p:animEffect transition="in" filter="wipe(left)">
                                      <p:cBhvr>
                                        <p:cTn id="244" dur="500"/>
                                        <p:tgtEl>
                                          <p:spTgt spid="289"/>
                                        </p:tgtEl>
                                      </p:cBhvr>
                                    </p:animEffect>
                                  </p:childTnLst>
                                </p:cTn>
                              </p:par>
                              <p:par>
                                <p:cTn id="245" presetID="22" presetClass="entr" presetSubtype="8" fill="hold" nodeType="withEffect">
                                  <p:stCondLst>
                                    <p:cond delay="0"/>
                                  </p:stCondLst>
                                  <p:childTnLst>
                                    <p:set>
                                      <p:cBhvr>
                                        <p:cTn id="246" dur="1" fill="hold">
                                          <p:stCondLst>
                                            <p:cond delay="0"/>
                                          </p:stCondLst>
                                        </p:cTn>
                                        <p:tgtEl>
                                          <p:spTgt spid="292"/>
                                        </p:tgtEl>
                                        <p:attrNameLst>
                                          <p:attrName>style.visibility</p:attrName>
                                        </p:attrNameLst>
                                      </p:cBhvr>
                                      <p:to>
                                        <p:strVal val="visible"/>
                                      </p:to>
                                    </p:set>
                                    <p:animEffect transition="in" filter="wipe(left)">
                                      <p:cBhvr>
                                        <p:cTn id="247" dur="500"/>
                                        <p:tgtEl>
                                          <p:spTgt spid="292"/>
                                        </p:tgtEl>
                                      </p:cBhvr>
                                    </p:animEffect>
                                  </p:childTnLst>
                                </p:cTn>
                              </p:par>
                              <p:par>
                                <p:cTn id="248" presetID="22" presetClass="entr" presetSubtype="8" fill="hold" nodeType="withEffect">
                                  <p:stCondLst>
                                    <p:cond delay="0"/>
                                  </p:stCondLst>
                                  <p:childTnLst>
                                    <p:set>
                                      <p:cBhvr>
                                        <p:cTn id="249" dur="1" fill="hold">
                                          <p:stCondLst>
                                            <p:cond delay="0"/>
                                          </p:stCondLst>
                                        </p:cTn>
                                        <p:tgtEl>
                                          <p:spTgt spid="295"/>
                                        </p:tgtEl>
                                        <p:attrNameLst>
                                          <p:attrName>style.visibility</p:attrName>
                                        </p:attrNameLst>
                                      </p:cBhvr>
                                      <p:to>
                                        <p:strVal val="visible"/>
                                      </p:to>
                                    </p:set>
                                    <p:animEffect transition="in" filter="wipe(left)">
                                      <p:cBhvr>
                                        <p:cTn id="250" dur="500"/>
                                        <p:tgtEl>
                                          <p:spTgt spid="295"/>
                                        </p:tgtEl>
                                      </p:cBhvr>
                                    </p:animEffect>
                                  </p:childTnLst>
                                </p:cTn>
                              </p:par>
                              <p:par>
                                <p:cTn id="251" presetID="22" presetClass="entr" presetSubtype="8" fill="hold" nodeType="withEffect">
                                  <p:stCondLst>
                                    <p:cond delay="0"/>
                                  </p:stCondLst>
                                  <p:childTnLst>
                                    <p:set>
                                      <p:cBhvr>
                                        <p:cTn id="252" dur="1" fill="hold">
                                          <p:stCondLst>
                                            <p:cond delay="0"/>
                                          </p:stCondLst>
                                        </p:cTn>
                                        <p:tgtEl>
                                          <p:spTgt spid="298"/>
                                        </p:tgtEl>
                                        <p:attrNameLst>
                                          <p:attrName>style.visibility</p:attrName>
                                        </p:attrNameLst>
                                      </p:cBhvr>
                                      <p:to>
                                        <p:strVal val="visible"/>
                                      </p:to>
                                    </p:set>
                                    <p:animEffect transition="in" filter="wipe(left)">
                                      <p:cBhvr>
                                        <p:cTn id="253" dur="500"/>
                                        <p:tgtEl>
                                          <p:spTgt spid="298"/>
                                        </p:tgtEl>
                                      </p:cBhvr>
                                    </p:animEffect>
                                  </p:childTnLst>
                                </p:cTn>
                              </p:par>
                            </p:childTnLst>
                          </p:cTn>
                        </p:par>
                      </p:childTnLst>
                    </p:cTn>
                  </p:par>
                  <p:par>
                    <p:cTn id="254" fill="hold">
                      <p:stCondLst>
                        <p:cond delay="indefinite"/>
                      </p:stCondLst>
                      <p:childTnLst>
                        <p:par>
                          <p:cTn id="255" fill="hold">
                            <p:stCondLst>
                              <p:cond delay="0"/>
                            </p:stCondLst>
                            <p:childTnLst>
                              <p:par>
                                <p:cTn id="256" presetID="22" presetClass="entr" presetSubtype="2" fill="hold" grpId="0" nodeType="clickEffect">
                                  <p:stCondLst>
                                    <p:cond delay="0"/>
                                  </p:stCondLst>
                                  <p:childTnLst>
                                    <p:set>
                                      <p:cBhvr>
                                        <p:cTn id="257" dur="1" fill="hold">
                                          <p:stCondLst>
                                            <p:cond delay="0"/>
                                          </p:stCondLst>
                                        </p:cTn>
                                        <p:tgtEl>
                                          <p:spTgt spid="254"/>
                                        </p:tgtEl>
                                        <p:attrNameLst>
                                          <p:attrName>style.visibility</p:attrName>
                                        </p:attrNameLst>
                                      </p:cBhvr>
                                      <p:to>
                                        <p:strVal val="visible"/>
                                      </p:to>
                                    </p:set>
                                    <p:animEffect transition="in" filter="wipe(right)">
                                      <p:cBhvr>
                                        <p:cTn id="258" dur="500"/>
                                        <p:tgtEl>
                                          <p:spTgt spid="254"/>
                                        </p:tgtEl>
                                      </p:cBhvr>
                                    </p:animEffect>
                                  </p:childTnLst>
                                </p:cTn>
                              </p:par>
                              <p:par>
                                <p:cTn id="259" presetID="22" presetClass="entr" presetSubtype="2" fill="hold" grpId="0" nodeType="withEffect">
                                  <p:stCondLst>
                                    <p:cond delay="0"/>
                                  </p:stCondLst>
                                  <p:childTnLst>
                                    <p:set>
                                      <p:cBhvr>
                                        <p:cTn id="260" dur="1" fill="hold">
                                          <p:stCondLst>
                                            <p:cond delay="0"/>
                                          </p:stCondLst>
                                        </p:cTn>
                                        <p:tgtEl>
                                          <p:spTgt spid="274"/>
                                        </p:tgtEl>
                                        <p:attrNameLst>
                                          <p:attrName>style.visibility</p:attrName>
                                        </p:attrNameLst>
                                      </p:cBhvr>
                                      <p:to>
                                        <p:strVal val="visible"/>
                                      </p:to>
                                    </p:set>
                                    <p:animEffect transition="in" filter="wipe(right)">
                                      <p:cBhvr>
                                        <p:cTn id="261" dur="500"/>
                                        <p:tgtEl>
                                          <p:spTgt spid="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 grpId="0" animBg="1"/>
      <p:bldP spid="249" grpId="0"/>
      <p:bldP spid="250" grpId="0" animBg="1"/>
      <p:bldP spid="251" grpId="0"/>
      <p:bldP spid="23" grpId="0" animBg="1"/>
      <p:bldP spid="22" grpId="0" animBg="1"/>
      <p:bldP spid="7" grpId="0" animBg="1"/>
      <p:bldP spid="8" grpId="0" animBg="1"/>
      <p:bldP spid="174" grpId="0"/>
      <p:bldP spid="175" grpId="0"/>
      <p:bldP spid="307" grpId="0"/>
      <p:bldP spid="308" grpId="0"/>
      <p:bldP spid="252" grpId="0"/>
      <p:bldP spid="253" grpId="0"/>
      <p:bldP spid="254" grpId="0" animBg="1"/>
      <p:bldP spid="27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Right Arrow 230"/>
          <p:cNvSpPr/>
          <p:nvPr/>
        </p:nvSpPr>
        <p:spPr>
          <a:xfrm>
            <a:off x="825562" y="2481663"/>
            <a:ext cx="1810870" cy="879566"/>
          </a:xfrm>
          <a:prstGeom prst="rightArrow">
            <a:avLst/>
          </a:prstGeom>
          <a:solidFill>
            <a:srgbClr val="86A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Withdrawals</a:t>
            </a:r>
            <a:r>
              <a:rPr lang="en-US" baseline="0" dirty="0" smtClean="0"/>
              <a:t> From the Savings Account</a:t>
            </a:r>
            <a:endParaRPr lang="en-US" dirty="0"/>
          </a:p>
        </p:txBody>
      </p:sp>
      <p:sp>
        <p:nvSpPr>
          <p:cNvPr id="23" name="Content Placeholder 2"/>
          <p:cNvSpPr txBox="1">
            <a:spLocks/>
          </p:cNvSpPr>
          <p:nvPr/>
        </p:nvSpPr>
        <p:spPr>
          <a:xfrm>
            <a:off x="773325" y="1193349"/>
            <a:ext cx="7956089" cy="860747"/>
          </a:xfrm>
          <a:prstGeom prst="rect">
            <a:avLst/>
          </a:prstGeom>
          <a:solidFill>
            <a:srgbClr val="ABC0C9"/>
          </a:solidFill>
        </p:spPr>
        <p:txBody>
          <a:bodyPr vert="horz" lIns="432000" tIns="0" rIns="91440" bIns="45720" rtlCol="0" anchor="ctr">
            <a:normAutofit/>
          </a:bodyPr>
          <a:lstStyle>
            <a:lvl1pPr marL="0" indent="0" algn="l" defTabSz="914400" rtl="0" eaLnBrk="1" latinLnBrk="0" hangingPunct="1">
              <a:spcBef>
                <a:spcPct val="20000"/>
              </a:spcBef>
              <a:buFontTx/>
              <a:buNone/>
              <a:defRPr sz="2000" b="1" kern="1200">
                <a:solidFill>
                  <a:schemeClr val="tx1"/>
                </a:solidFill>
                <a:latin typeface="+mn-lt"/>
                <a:ea typeface="+mn-ea"/>
                <a:cs typeface="+mn-cs"/>
              </a:defRPr>
            </a:lvl1pPr>
            <a:lvl2pPr marL="0" indent="0" algn="l" defTabSz="914400" rtl="0" eaLnBrk="1" latinLnBrk="0" hangingPunct="1">
              <a:spcBef>
                <a:spcPct val="20000"/>
              </a:spcBef>
              <a:buFontTx/>
              <a:buNone/>
              <a:defRPr sz="2000" kern="1200">
                <a:solidFill>
                  <a:schemeClr val="tx1"/>
                </a:solidFill>
                <a:latin typeface="+mn-lt"/>
                <a:ea typeface="+mn-ea"/>
                <a:cs typeface="+mn-cs"/>
              </a:defRPr>
            </a:lvl2pPr>
            <a:lvl3pPr marL="265113" indent="-265113" algn="l" defTabSz="914400" rtl="0" eaLnBrk="1" latinLnBrk="0" hangingPunct="1">
              <a:spcBef>
                <a:spcPct val="20000"/>
              </a:spcBef>
              <a:buClr>
                <a:schemeClr val="bg2"/>
              </a:buClr>
              <a:buSzPct val="60000"/>
              <a:buFont typeface="Wingdings" pitchFamily="2" charset="2"/>
              <a:buChar char=""/>
              <a:defRPr sz="2000" kern="1200">
                <a:solidFill>
                  <a:schemeClr val="tx1"/>
                </a:solidFill>
                <a:latin typeface="+mn-lt"/>
                <a:ea typeface="+mn-ea"/>
                <a:cs typeface="+mn-cs"/>
              </a:defRPr>
            </a:lvl3pPr>
            <a:lvl4pPr marL="542925" indent="-277813" algn="l" defTabSz="914400" rtl="0" eaLnBrk="1" latinLnBrk="0" hangingPunct="1">
              <a:spcBef>
                <a:spcPct val="20000"/>
              </a:spcBef>
              <a:buClr>
                <a:schemeClr val="tx2"/>
              </a:buClr>
              <a:buSzPct val="60000"/>
              <a:buFont typeface="Wingdings" pitchFamily="2" charset="2"/>
              <a:buChar char=""/>
              <a:defRPr sz="1800" kern="1200">
                <a:solidFill>
                  <a:schemeClr val="tx1"/>
                </a:solidFill>
                <a:latin typeface="+mn-lt"/>
                <a:ea typeface="+mn-ea"/>
                <a:cs typeface="+mn-cs"/>
              </a:defRPr>
            </a:lvl4pPr>
            <a:lvl5pPr marL="808038" indent="-265113" algn="l" defTabSz="914400" rtl="0" eaLnBrk="1" latinLnBrk="0" hangingPunct="1">
              <a:spcBef>
                <a:spcPct val="20000"/>
              </a:spcBef>
              <a:buClr>
                <a:schemeClr val="accent1"/>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Of the people who keep their policies, the number of people who use benefits</a:t>
            </a:r>
            <a:endParaRPr lang="en-US" dirty="0">
              <a:solidFill>
                <a:schemeClr val="accent2"/>
              </a:solidFill>
            </a:endParaRPr>
          </a:p>
        </p:txBody>
      </p:sp>
      <p:sp>
        <p:nvSpPr>
          <p:cNvPr id="22" name="Freeform 21"/>
          <p:cNvSpPr>
            <a:spLocks/>
          </p:cNvSpPr>
          <p:nvPr/>
        </p:nvSpPr>
        <p:spPr bwMode="auto">
          <a:xfrm>
            <a:off x="553320" y="1281240"/>
            <a:ext cx="316866" cy="416445"/>
          </a:xfrm>
          <a:custGeom>
            <a:avLst/>
            <a:gdLst>
              <a:gd name="T0" fmla="*/ 1516 w 2341"/>
              <a:gd name="T1" fmla="*/ 4 h 3300"/>
              <a:gd name="T2" fmla="*/ 1658 w 2341"/>
              <a:gd name="T3" fmla="*/ 31 h 3300"/>
              <a:gd name="T4" fmla="*/ 1784 w 2341"/>
              <a:gd name="T5" fmla="*/ 82 h 3300"/>
              <a:gd name="T6" fmla="*/ 1897 w 2341"/>
              <a:gd name="T7" fmla="*/ 153 h 3300"/>
              <a:gd name="T8" fmla="*/ 1999 w 2341"/>
              <a:gd name="T9" fmla="*/ 245 h 3300"/>
              <a:gd name="T10" fmla="*/ 2089 w 2341"/>
              <a:gd name="T11" fmla="*/ 354 h 3300"/>
              <a:gd name="T12" fmla="*/ 2166 w 2341"/>
              <a:gd name="T13" fmla="*/ 478 h 3300"/>
              <a:gd name="T14" fmla="*/ 2229 w 2341"/>
              <a:gd name="T15" fmla="*/ 619 h 3300"/>
              <a:gd name="T16" fmla="*/ 2279 w 2341"/>
              <a:gd name="T17" fmla="*/ 772 h 3300"/>
              <a:gd name="T18" fmla="*/ 2315 w 2341"/>
              <a:gd name="T19" fmla="*/ 936 h 3300"/>
              <a:gd name="T20" fmla="*/ 2336 w 2341"/>
              <a:gd name="T21" fmla="*/ 1110 h 3300"/>
              <a:gd name="T22" fmla="*/ 2341 w 2341"/>
              <a:gd name="T23" fmla="*/ 1292 h 3300"/>
              <a:gd name="T24" fmla="*/ 2332 w 2341"/>
              <a:gd name="T25" fmla="*/ 1481 h 3300"/>
              <a:gd name="T26" fmla="*/ 2305 w 2341"/>
              <a:gd name="T27" fmla="*/ 1674 h 3300"/>
              <a:gd name="T28" fmla="*/ 2263 w 2341"/>
              <a:gd name="T29" fmla="*/ 1872 h 3300"/>
              <a:gd name="T30" fmla="*/ 2201 w 2341"/>
              <a:gd name="T31" fmla="*/ 2077 h 3300"/>
              <a:gd name="T32" fmla="*/ 2121 w 2341"/>
              <a:gd name="T33" fmla="*/ 2277 h 3300"/>
              <a:gd name="T34" fmla="*/ 2027 w 2341"/>
              <a:gd name="T35" fmla="*/ 2465 h 3300"/>
              <a:gd name="T36" fmla="*/ 1920 w 2341"/>
              <a:gd name="T37" fmla="*/ 2637 h 3300"/>
              <a:gd name="T38" fmla="*/ 1804 w 2341"/>
              <a:gd name="T39" fmla="*/ 2793 h 3300"/>
              <a:gd name="T40" fmla="*/ 1678 w 2341"/>
              <a:gd name="T41" fmla="*/ 2931 h 3300"/>
              <a:gd name="T42" fmla="*/ 1545 w 2341"/>
              <a:gd name="T43" fmla="*/ 3049 h 3300"/>
              <a:gd name="T44" fmla="*/ 1406 w 2341"/>
              <a:gd name="T45" fmla="*/ 3145 h 3300"/>
              <a:gd name="T46" fmla="*/ 1264 w 2341"/>
              <a:gd name="T47" fmla="*/ 3220 h 3300"/>
              <a:gd name="T48" fmla="*/ 1117 w 2341"/>
              <a:gd name="T49" fmla="*/ 3271 h 3300"/>
              <a:gd name="T50" fmla="*/ 972 w 2341"/>
              <a:gd name="T51" fmla="*/ 3296 h 3300"/>
              <a:gd name="T52" fmla="*/ 826 w 2341"/>
              <a:gd name="T53" fmla="*/ 3296 h 3300"/>
              <a:gd name="T54" fmla="*/ 683 w 2341"/>
              <a:gd name="T55" fmla="*/ 3268 h 3300"/>
              <a:gd name="T56" fmla="*/ 559 w 2341"/>
              <a:gd name="T57" fmla="*/ 3218 h 3300"/>
              <a:gd name="T58" fmla="*/ 444 w 2341"/>
              <a:gd name="T59" fmla="*/ 3146 h 3300"/>
              <a:gd name="T60" fmla="*/ 343 w 2341"/>
              <a:gd name="T61" fmla="*/ 3055 h 3300"/>
              <a:gd name="T62" fmla="*/ 253 w 2341"/>
              <a:gd name="T63" fmla="*/ 2946 h 3300"/>
              <a:gd name="T64" fmla="*/ 176 w 2341"/>
              <a:gd name="T65" fmla="*/ 2821 h 3300"/>
              <a:gd name="T66" fmla="*/ 113 w 2341"/>
              <a:gd name="T67" fmla="*/ 2681 h 3300"/>
              <a:gd name="T68" fmla="*/ 62 w 2341"/>
              <a:gd name="T69" fmla="*/ 2528 h 3300"/>
              <a:gd name="T70" fmla="*/ 26 w 2341"/>
              <a:gd name="T71" fmla="*/ 2364 h 3300"/>
              <a:gd name="T72" fmla="*/ 6 w 2341"/>
              <a:gd name="T73" fmla="*/ 2190 h 3300"/>
              <a:gd name="T74" fmla="*/ 0 w 2341"/>
              <a:gd name="T75" fmla="*/ 2008 h 3300"/>
              <a:gd name="T76" fmla="*/ 10 w 2341"/>
              <a:gd name="T77" fmla="*/ 1819 h 3300"/>
              <a:gd name="T78" fmla="*/ 36 w 2341"/>
              <a:gd name="T79" fmla="*/ 1625 h 3300"/>
              <a:gd name="T80" fmla="*/ 79 w 2341"/>
              <a:gd name="T81" fmla="*/ 1429 h 3300"/>
              <a:gd name="T82" fmla="*/ 141 w 2341"/>
              <a:gd name="T83" fmla="*/ 1224 h 3300"/>
              <a:gd name="T84" fmla="*/ 221 w 2341"/>
              <a:gd name="T85" fmla="*/ 1022 h 3300"/>
              <a:gd name="T86" fmla="*/ 314 w 2341"/>
              <a:gd name="T87" fmla="*/ 834 h 3300"/>
              <a:gd name="T88" fmla="*/ 421 w 2341"/>
              <a:gd name="T89" fmla="*/ 662 h 3300"/>
              <a:gd name="T90" fmla="*/ 538 w 2341"/>
              <a:gd name="T91" fmla="*/ 507 h 3300"/>
              <a:gd name="T92" fmla="*/ 664 w 2341"/>
              <a:gd name="T93" fmla="*/ 369 h 3300"/>
              <a:gd name="T94" fmla="*/ 797 w 2341"/>
              <a:gd name="T95" fmla="*/ 252 h 3300"/>
              <a:gd name="T96" fmla="*/ 936 w 2341"/>
              <a:gd name="T97" fmla="*/ 154 h 3300"/>
              <a:gd name="T98" fmla="*/ 1079 w 2341"/>
              <a:gd name="T99" fmla="*/ 80 h 3300"/>
              <a:gd name="T100" fmla="*/ 1224 w 2341"/>
              <a:gd name="T101" fmla="*/ 29 h 3300"/>
              <a:gd name="T102" fmla="*/ 1370 w 2341"/>
              <a:gd name="T103" fmla="*/ 3 h 3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41" h="3300">
                <a:moveTo>
                  <a:pt x="1444" y="0"/>
                </a:moveTo>
                <a:lnTo>
                  <a:pt x="1516" y="4"/>
                </a:lnTo>
                <a:lnTo>
                  <a:pt x="1588" y="14"/>
                </a:lnTo>
                <a:lnTo>
                  <a:pt x="1658" y="31"/>
                </a:lnTo>
                <a:lnTo>
                  <a:pt x="1723" y="54"/>
                </a:lnTo>
                <a:lnTo>
                  <a:pt x="1784" y="82"/>
                </a:lnTo>
                <a:lnTo>
                  <a:pt x="1842" y="115"/>
                </a:lnTo>
                <a:lnTo>
                  <a:pt x="1897" y="153"/>
                </a:lnTo>
                <a:lnTo>
                  <a:pt x="1950" y="197"/>
                </a:lnTo>
                <a:lnTo>
                  <a:pt x="1999" y="245"/>
                </a:lnTo>
                <a:lnTo>
                  <a:pt x="2046" y="297"/>
                </a:lnTo>
                <a:lnTo>
                  <a:pt x="2089" y="354"/>
                </a:lnTo>
                <a:lnTo>
                  <a:pt x="2129" y="414"/>
                </a:lnTo>
                <a:lnTo>
                  <a:pt x="2166" y="478"/>
                </a:lnTo>
                <a:lnTo>
                  <a:pt x="2200" y="547"/>
                </a:lnTo>
                <a:lnTo>
                  <a:pt x="2229" y="619"/>
                </a:lnTo>
                <a:lnTo>
                  <a:pt x="2256" y="693"/>
                </a:lnTo>
                <a:lnTo>
                  <a:pt x="2279" y="772"/>
                </a:lnTo>
                <a:lnTo>
                  <a:pt x="2299" y="853"/>
                </a:lnTo>
                <a:lnTo>
                  <a:pt x="2315" y="936"/>
                </a:lnTo>
                <a:lnTo>
                  <a:pt x="2327" y="1022"/>
                </a:lnTo>
                <a:lnTo>
                  <a:pt x="2336" y="1110"/>
                </a:lnTo>
                <a:lnTo>
                  <a:pt x="2340" y="1200"/>
                </a:lnTo>
                <a:lnTo>
                  <a:pt x="2341" y="1292"/>
                </a:lnTo>
                <a:lnTo>
                  <a:pt x="2339" y="1386"/>
                </a:lnTo>
                <a:lnTo>
                  <a:pt x="2332" y="1481"/>
                </a:lnTo>
                <a:lnTo>
                  <a:pt x="2321" y="1577"/>
                </a:lnTo>
                <a:lnTo>
                  <a:pt x="2305" y="1674"/>
                </a:lnTo>
                <a:lnTo>
                  <a:pt x="2287" y="1772"/>
                </a:lnTo>
                <a:lnTo>
                  <a:pt x="2263" y="1872"/>
                </a:lnTo>
                <a:lnTo>
                  <a:pt x="2236" y="1971"/>
                </a:lnTo>
                <a:lnTo>
                  <a:pt x="2201" y="2077"/>
                </a:lnTo>
                <a:lnTo>
                  <a:pt x="2162" y="2179"/>
                </a:lnTo>
                <a:lnTo>
                  <a:pt x="2121" y="2277"/>
                </a:lnTo>
                <a:lnTo>
                  <a:pt x="2075" y="2373"/>
                </a:lnTo>
                <a:lnTo>
                  <a:pt x="2027" y="2465"/>
                </a:lnTo>
                <a:lnTo>
                  <a:pt x="1975" y="2553"/>
                </a:lnTo>
                <a:lnTo>
                  <a:pt x="1920" y="2637"/>
                </a:lnTo>
                <a:lnTo>
                  <a:pt x="1864" y="2718"/>
                </a:lnTo>
                <a:lnTo>
                  <a:pt x="1804" y="2793"/>
                </a:lnTo>
                <a:lnTo>
                  <a:pt x="1742" y="2864"/>
                </a:lnTo>
                <a:lnTo>
                  <a:pt x="1678" y="2931"/>
                </a:lnTo>
                <a:lnTo>
                  <a:pt x="1613" y="2992"/>
                </a:lnTo>
                <a:lnTo>
                  <a:pt x="1545" y="3049"/>
                </a:lnTo>
                <a:lnTo>
                  <a:pt x="1476" y="3100"/>
                </a:lnTo>
                <a:lnTo>
                  <a:pt x="1406" y="3145"/>
                </a:lnTo>
                <a:lnTo>
                  <a:pt x="1336" y="3185"/>
                </a:lnTo>
                <a:lnTo>
                  <a:pt x="1264" y="3220"/>
                </a:lnTo>
                <a:lnTo>
                  <a:pt x="1190" y="3248"/>
                </a:lnTo>
                <a:lnTo>
                  <a:pt x="1117" y="3271"/>
                </a:lnTo>
                <a:lnTo>
                  <a:pt x="1045" y="3286"/>
                </a:lnTo>
                <a:lnTo>
                  <a:pt x="972" y="3296"/>
                </a:lnTo>
                <a:lnTo>
                  <a:pt x="899" y="3300"/>
                </a:lnTo>
                <a:lnTo>
                  <a:pt x="826" y="3296"/>
                </a:lnTo>
                <a:lnTo>
                  <a:pt x="754" y="3285"/>
                </a:lnTo>
                <a:lnTo>
                  <a:pt x="683" y="3268"/>
                </a:lnTo>
                <a:lnTo>
                  <a:pt x="620" y="3246"/>
                </a:lnTo>
                <a:lnTo>
                  <a:pt x="559" y="3218"/>
                </a:lnTo>
                <a:lnTo>
                  <a:pt x="500" y="3184"/>
                </a:lnTo>
                <a:lnTo>
                  <a:pt x="444" y="3146"/>
                </a:lnTo>
                <a:lnTo>
                  <a:pt x="392" y="3103"/>
                </a:lnTo>
                <a:lnTo>
                  <a:pt x="343" y="3055"/>
                </a:lnTo>
                <a:lnTo>
                  <a:pt x="296" y="3003"/>
                </a:lnTo>
                <a:lnTo>
                  <a:pt x="253" y="2946"/>
                </a:lnTo>
                <a:lnTo>
                  <a:pt x="213" y="2885"/>
                </a:lnTo>
                <a:lnTo>
                  <a:pt x="176" y="2821"/>
                </a:lnTo>
                <a:lnTo>
                  <a:pt x="142" y="2753"/>
                </a:lnTo>
                <a:lnTo>
                  <a:pt x="113" y="2681"/>
                </a:lnTo>
                <a:lnTo>
                  <a:pt x="85" y="2606"/>
                </a:lnTo>
                <a:lnTo>
                  <a:pt x="62" y="2528"/>
                </a:lnTo>
                <a:lnTo>
                  <a:pt x="43" y="2448"/>
                </a:lnTo>
                <a:lnTo>
                  <a:pt x="26" y="2364"/>
                </a:lnTo>
                <a:lnTo>
                  <a:pt x="14" y="2278"/>
                </a:lnTo>
                <a:lnTo>
                  <a:pt x="6" y="2190"/>
                </a:lnTo>
                <a:lnTo>
                  <a:pt x="1" y="2100"/>
                </a:lnTo>
                <a:lnTo>
                  <a:pt x="0" y="2008"/>
                </a:lnTo>
                <a:lnTo>
                  <a:pt x="4" y="1914"/>
                </a:lnTo>
                <a:lnTo>
                  <a:pt x="10" y="1819"/>
                </a:lnTo>
                <a:lnTo>
                  <a:pt x="21" y="1723"/>
                </a:lnTo>
                <a:lnTo>
                  <a:pt x="36" y="1625"/>
                </a:lnTo>
                <a:lnTo>
                  <a:pt x="56" y="1527"/>
                </a:lnTo>
                <a:lnTo>
                  <a:pt x="79" y="1429"/>
                </a:lnTo>
                <a:lnTo>
                  <a:pt x="107" y="1329"/>
                </a:lnTo>
                <a:lnTo>
                  <a:pt x="141" y="1224"/>
                </a:lnTo>
                <a:lnTo>
                  <a:pt x="179" y="1121"/>
                </a:lnTo>
                <a:lnTo>
                  <a:pt x="221" y="1022"/>
                </a:lnTo>
                <a:lnTo>
                  <a:pt x="266" y="926"/>
                </a:lnTo>
                <a:lnTo>
                  <a:pt x="314" y="834"/>
                </a:lnTo>
                <a:lnTo>
                  <a:pt x="367" y="746"/>
                </a:lnTo>
                <a:lnTo>
                  <a:pt x="421" y="662"/>
                </a:lnTo>
                <a:lnTo>
                  <a:pt x="478" y="582"/>
                </a:lnTo>
                <a:lnTo>
                  <a:pt x="538" y="507"/>
                </a:lnTo>
                <a:lnTo>
                  <a:pt x="600" y="436"/>
                </a:lnTo>
                <a:lnTo>
                  <a:pt x="664" y="369"/>
                </a:lnTo>
                <a:lnTo>
                  <a:pt x="729" y="308"/>
                </a:lnTo>
                <a:lnTo>
                  <a:pt x="797" y="252"/>
                </a:lnTo>
                <a:lnTo>
                  <a:pt x="865" y="200"/>
                </a:lnTo>
                <a:lnTo>
                  <a:pt x="936" y="154"/>
                </a:lnTo>
                <a:lnTo>
                  <a:pt x="1007" y="114"/>
                </a:lnTo>
                <a:lnTo>
                  <a:pt x="1079" y="80"/>
                </a:lnTo>
                <a:lnTo>
                  <a:pt x="1151" y="52"/>
                </a:lnTo>
                <a:lnTo>
                  <a:pt x="1224" y="29"/>
                </a:lnTo>
                <a:lnTo>
                  <a:pt x="1297" y="13"/>
                </a:lnTo>
                <a:lnTo>
                  <a:pt x="1370" y="3"/>
                </a:lnTo>
                <a:lnTo>
                  <a:pt x="1444" y="0"/>
                </a:lnTo>
                <a:close/>
              </a:path>
            </a:pathLst>
          </a:custGeom>
          <a:solidFill>
            <a:schemeClr val="bg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kern="1200"/>
          </a:p>
        </p:txBody>
      </p:sp>
      <p:sp>
        <p:nvSpPr>
          <p:cNvPr id="7" name="Freeform 58"/>
          <p:cNvSpPr>
            <a:spLocks noEditPoints="1"/>
          </p:cNvSpPr>
          <p:nvPr/>
        </p:nvSpPr>
        <p:spPr bwMode="auto">
          <a:xfrm>
            <a:off x="461805" y="1180062"/>
            <a:ext cx="527050" cy="561975"/>
          </a:xfrm>
          <a:custGeom>
            <a:avLst/>
            <a:gdLst>
              <a:gd name="T0" fmla="*/ 1823 w 3315"/>
              <a:gd name="T1" fmla="*/ 420 h 3540"/>
              <a:gd name="T2" fmla="*/ 1430 w 3315"/>
              <a:gd name="T3" fmla="*/ 622 h 3540"/>
              <a:gd name="T4" fmla="*/ 1113 w 3315"/>
              <a:gd name="T5" fmla="*/ 929 h 3540"/>
              <a:gd name="T6" fmla="*/ 902 w 3315"/>
              <a:gd name="T7" fmla="*/ 1300 h 3540"/>
              <a:gd name="T8" fmla="*/ 821 w 3315"/>
              <a:gd name="T9" fmla="*/ 1622 h 3540"/>
              <a:gd name="T10" fmla="*/ 799 w 3315"/>
              <a:gd name="T11" fmla="*/ 1823 h 3540"/>
              <a:gd name="T12" fmla="*/ 789 w 3315"/>
              <a:gd name="T13" fmla="*/ 1979 h 3540"/>
              <a:gd name="T14" fmla="*/ 759 w 3315"/>
              <a:gd name="T15" fmla="*/ 2146 h 3540"/>
              <a:gd name="T16" fmla="*/ 656 w 3315"/>
              <a:gd name="T17" fmla="*/ 2319 h 3540"/>
              <a:gd name="T18" fmla="*/ 513 w 3315"/>
              <a:gd name="T19" fmla="*/ 2345 h 3540"/>
              <a:gd name="T20" fmla="*/ 576 w 3315"/>
              <a:gd name="T21" fmla="*/ 2592 h 3540"/>
              <a:gd name="T22" fmla="*/ 732 w 3315"/>
              <a:gd name="T23" fmla="*/ 2872 h 3540"/>
              <a:gd name="T24" fmla="*/ 948 w 3315"/>
              <a:gd name="T25" fmla="*/ 3086 h 3540"/>
              <a:gd name="T26" fmla="*/ 1232 w 3315"/>
              <a:gd name="T27" fmla="*/ 3209 h 3540"/>
              <a:gd name="T28" fmla="*/ 1596 w 3315"/>
              <a:gd name="T29" fmla="*/ 3219 h 3540"/>
              <a:gd name="T30" fmla="*/ 1954 w 3315"/>
              <a:gd name="T31" fmla="*/ 3093 h 3540"/>
              <a:gd name="T32" fmla="*/ 2256 w 3315"/>
              <a:gd name="T33" fmla="*/ 2853 h 3540"/>
              <a:gd name="T34" fmla="*/ 2499 w 3315"/>
              <a:gd name="T35" fmla="*/ 2532 h 3540"/>
              <a:gd name="T36" fmla="*/ 2679 w 3315"/>
              <a:gd name="T37" fmla="*/ 2161 h 3540"/>
              <a:gd name="T38" fmla="*/ 2795 w 3315"/>
              <a:gd name="T39" fmla="*/ 1752 h 3540"/>
              <a:gd name="T40" fmla="*/ 2841 w 3315"/>
              <a:gd name="T41" fmla="*/ 1299 h 3540"/>
              <a:gd name="T42" fmla="*/ 2797 w 3315"/>
              <a:gd name="T43" fmla="*/ 915 h 3540"/>
              <a:gd name="T44" fmla="*/ 2666 w 3315"/>
              <a:gd name="T45" fmla="*/ 620 h 3540"/>
              <a:gd name="T46" fmla="*/ 2456 w 3315"/>
              <a:gd name="T47" fmla="*/ 431 h 3540"/>
              <a:gd name="T48" fmla="*/ 2169 w 3315"/>
              <a:gd name="T49" fmla="*/ 364 h 3540"/>
              <a:gd name="T50" fmla="*/ 2567 w 3315"/>
              <a:gd name="T51" fmla="*/ 36 h 3540"/>
              <a:gd name="T52" fmla="*/ 2868 w 3315"/>
              <a:gd name="T53" fmla="*/ 173 h 3540"/>
              <a:gd name="T54" fmla="*/ 3087 w 3315"/>
              <a:gd name="T55" fmla="*/ 394 h 3540"/>
              <a:gd name="T56" fmla="*/ 3231 w 3315"/>
              <a:gd name="T57" fmla="*/ 681 h 3540"/>
              <a:gd name="T58" fmla="*/ 3304 w 3315"/>
              <a:gd name="T59" fmla="*/ 1017 h 3540"/>
              <a:gd name="T60" fmla="*/ 3305 w 3315"/>
              <a:gd name="T61" fmla="*/ 1448 h 3540"/>
              <a:gd name="T62" fmla="*/ 3188 w 3315"/>
              <a:gd name="T63" fmla="*/ 2008 h 3540"/>
              <a:gd name="T64" fmla="*/ 2963 w 3315"/>
              <a:gd name="T65" fmla="*/ 2535 h 3540"/>
              <a:gd name="T66" fmla="*/ 2647 w 3315"/>
              <a:gd name="T67" fmla="*/ 2971 h 3540"/>
              <a:gd name="T68" fmla="*/ 2251 w 3315"/>
              <a:gd name="T69" fmla="*/ 3295 h 3540"/>
              <a:gd name="T70" fmla="*/ 1784 w 3315"/>
              <a:gd name="T71" fmla="*/ 3490 h 3540"/>
              <a:gd name="T72" fmla="*/ 1277 w 3315"/>
              <a:gd name="T73" fmla="*/ 3538 h 3540"/>
              <a:gd name="T74" fmla="*/ 889 w 3315"/>
              <a:gd name="T75" fmla="*/ 3458 h 3540"/>
              <a:gd name="T76" fmla="*/ 584 w 3315"/>
              <a:gd name="T77" fmla="*/ 3283 h 3540"/>
              <a:gd name="T78" fmla="*/ 351 w 3315"/>
              <a:gd name="T79" fmla="*/ 3032 h 3540"/>
              <a:gd name="T80" fmla="*/ 185 w 3315"/>
              <a:gd name="T81" fmla="*/ 2728 h 3540"/>
              <a:gd name="T82" fmla="*/ 76 w 3315"/>
              <a:gd name="T83" fmla="*/ 2395 h 3540"/>
              <a:gd name="T84" fmla="*/ 17 w 3315"/>
              <a:gd name="T85" fmla="*/ 2051 h 3540"/>
              <a:gd name="T86" fmla="*/ 0 w 3315"/>
              <a:gd name="T87" fmla="*/ 1719 h 3540"/>
              <a:gd name="T88" fmla="*/ 28 w 3315"/>
              <a:gd name="T89" fmla="*/ 1325 h 3540"/>
              <a:gd name="T90" fmla="*/ 82 w 3315"/>
              <a:gd name="T91" fmla="*/ 1092 h 3540"/>
              <a:gd name="T92" fmla="*/ 172 w 3315"/>
              <a:gd name="T93" fmla="*/ 939 h 3540"/>
              <a:gd name="T94" fmla="*/ 320 w 3315"/>
              <a:gd name="T95" fmla="*/ 860 h 3540"/>
              <a:gd name="T96" fmla="*/ 436 w 3315"/>
              <a:gd name="T97" fmla="*/ 865 h 3540"/>
              <a:gd name="T98" fmla="*/ 482 w 3315"/>
              <a:gd name="T99" fmla="*/ 919 h 3540"/>
              <a:gd name="T100" fmla="*/ 435 w 3315"/>
              <a:gd name="T101" fmla="*/ 1272 h 3540"/>
              <a:gd name="T102" fmla="*/ 472 w 3315"/>
              <a:gd name="T103" fmla="*/ 1264 h 3540"/>
              <a:gd name="T104" fmla="*/ 711 w 3315"/>
              <a:gd name="T105" fmla="*/ 803 h 3540"/>
              <a:gd name="T106" fmla="*/ 1097 w 3315"/>
              <a:gd name="T107" fmla="*/ 412 h 3540"/>
              <a:gd name="T108" fmla="*/ 1589 w 3315"/>
              <a:gd name="T109" fmla="*/ 132 h 3540"/>
              <a:gd name="T110" fmla="*/ 2148 w 3315"/>
              <a:gd name="T111" fmla="*/ 4 h 3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15" h="3540">
                <a:moveTo>
                  <a:pt x="2169" y="364"/>
                </a:moveTo>
                <a:lnTo>
                  <a:pt x="2080" y="368"/>
                </a:lnTo>
                <a:lnTo>
                  <a:pt x="1993" y="379"/>
                </a:lnTo>
                <a:lnTo>
                  <a:pt x="1907" y="396"/>
                </a:lnTo>
                <a:lnTo>
                  <a:pt x="1823" y="420"/>
                </a:lnTo>
                <a:lnTo>
                  <a:pt x="1740" y="449"/>
                </a:lnTo>
                <a:lnTo>
                  <a:pt x="1659" y="485"/>
                </a:lnTo>
                <a:lnTo>
                  <a:pt x="1580" y="526"/>
                </a:lnTo>
                <a:lnTo>
                  <a:pt x="1503" y="572"/>
                </a:lnTo>
                <a:lnTo>
                  <a:pt x="1430" y="622"/>
                </a:lnTo>
                <a:lnTo>
                  <a:pt x="1359" y="676"/>
                </a:lnTo>
                <a:lnTo>
                  <a:pt x="1293" y="734"/>
                </a:lnTo>
                <a:lnTo>
                  <a:pt x="1228" y="796"/>
                </a:lnTo>
                <a:lnTo>
                  <a:pt x="1168" y="862"/>
                </a:lnTo>
                <a:lnTo>
                  <a:pt x="1113" y="929"/>
                </a:lnTo>
                <a:lnTo>
                  <a:pt x="1060" y="1000"/>
                </a:lnTo>
                <a:lnTo>
                  <a:pt x="1013" y="1072"/>
                </a:lnTo>
                <a:lnTo>
                  <a:pt x="971" y="1148"/>
                </a:lnTo>
                <a:lnTo>
                  <a:pt x="934" y="1223"/>
                </a:lnTo>
                <a:lnTo>
                  <a:pt x="902" y="1300"/>
                </a:lnTo>
                <a:lnTo>
                  <a:pt x="875" y="1378"/>
                </a:lnTo>
                <a:lnTo>
                  <a:pt x="854" y="1456"/>
                </a:lnTo>
                <a:lnTo>
                  <a:pt x="841" y="1516"/>
                </a:lnTo>
                <a:lnTo>
                  <a:pt x="830" y="1571"/>
                </a:lnTo>
                <a:lnTo>
                  <a:pt x="821" y="1622"/>
                </a:lnTo>
                <a:lnTo>
                  <a:pt x="814" y="1668"/>
                </a:lnTo>
                <a:lnTo>
                  <a:pt x="808" y="1712"/>
                </a:lnTo>
                <a:lnTo>
                  <a:pt x="804" y="1751"/>
                </a:lnTo>
                <a:lnTo>
                  <a:pt x="801" y="1788"/>
                </a:lnTo>
                <a:lnTo>
                  <a:pt x="799" y="1823"/>
                </a:lnTo>
                <a:lnTo>
                  <a:pt x="796" y="1856"/>
                </a:lnTo>
                <a:lnTo>
                  <a:pt x="794" y="1887"/>
                </a:lnTo>
                <a:lnTo>
                  <a:pt x="793" y="1918"/>
                </a:lnTo>
                <a:lnTo>
                  <a:pt x="791" y="1948"/>
                </a:lnTo>
                <a:lnTo>
                  <a:pt x="789" y="1979"/>
                </a:lnTo>
                <a:lnTo>
                  <a:pt x="785" y="2009"/>
                </a:lnTo>
                <a:lnTo>
                  <a:pt x="781" y="2041"/>
                </a:lnTo>
                <a:lnTo>
                  <a:pt x="776" y="2074"/>
                </a:lnTo>
                <a:lnTo>
                  <a:pt x="768" y="2109"/>
                </a:lnTo>
                <a:lnTo>
                  <a:pt x="759" y="2146"/>
                </a:lnTo>
                <a:lnTo>
                  <a:pt x="746" y="2189"/>
                </a:lnTo>
                <a:lnTo>
                  <a:pt x="729" y="2230"/>
                </a:lnTo>
                <a:lnTo>
                  <a:pt x="707" y="2265"/>
                </a:lnTo>
                <a:lnTo>
                  <a:pt x="683" y="2295"/>
                </a:lnTo>
                <a:lnTo>
                  <a:pt x="656" y="2319"/>
                </a:lnTo>
                <a:lnTo>
                  <a:pt x="626" y="2338"/>
                </a:lnTo>
                <a:lnTo>
                  <a:pt x="595" y="2349"/>
                </a:lnTo>
                <a:lnTo>
                  <a:pt x="563" y="2353"/>
                </a:lnTo>
                <a:lnTo>
                  <a:pt x="539" y="2351"/>
                </a:lnTo>
                <a:lnTo>
                  <a:pt x="513" y="2345"/>
                </a:lnTo>
                <a:lnTo>
                  <a:pt x="490" y="2336"/>
                </a:lnTo>
                <a:lnTo>
                  <a:pt x="508" y="2402"/>
                </a:lnTo>
                <a:lnTo>
                  <a:pt x="529" y="2467"/>
                </a:lnTo>
                <a:lnTo>
                  <a:pt x="552" y="2530"/>
                </a:lnTo>
                <a:lnTo>
                  <a:pt x="576" y="2592"/>
                </a:lnTo>
                <a:lnTo>
                  <a:pt x="603" y="2652"/>
                </a:lnTo>
                <a:lnTo>
                  <a:pt x="632" y="2710"/>
                </a:lnTo>
                <a:lnTo>
                  <a:pt x="663" y="2767"/>
                </a:lnTo>
                <a:lnTo>
                  <a:pt x="696" y="2820"/>
                </a:lnTo>
                <a:lnTo>
                  <a:pt x="732" y="2872"/>
                </a:lnTo>
                <a:lnTo>
                  <a:pt x="770" y="2920"/>
                </a:lnTo>
                <a:lnTo>
                  <a:pt x="811" y="2966"/>
                </a:lnTo>
                <a:lnTo>
                  <a:pt x="854" y="3010"/>
                </a:lnTo>
                <a:lnTo>
                  <a:pt x="900" y="3049"/>
                </a:lnTo>
                <a:lnTo>
                  <a:pt x="948" y="3086"/>
                </a:lnTo>
                <a:lnTo>
                  <a:pt x="999" y="3119"/>
                </a:lnTo>
                <a:lnTo>
                  <a:pt x="1053" y="3147"/>
                </a:lnTo>
                <a:lnTo>
                  <a:pt x="1109" y="3172"/>
                </a:lnTo>
                <a:lnTo>
                  <a:pt x="1169" y="3193"/>
                </a:lnTo>
                <a:lnTo>
                  <a:pt x="1232" y="3209"/>
                </a:lnTo>
                <a:lnTo>
                  <a:pt x="1298" y="3223"/>
                </a:lnTo>
                <a:lnTo>
                  <a:pt x="1367" y="3229"/>
                </a:lnTo>
                <a:lnTo>
                  <a:pt x="1439" y="3232"/>
                </a:lnTo>
                <a:lnTo>
                  <a:pt x="1519" y="3229"/>
                </a:lnTo>
                <a:lnTo>
                  <a:pt x="1596" y="3219"/>
                </a:lnTo>
                <a:lnTo>
                  <a:pt x="1672" y="3205"/>
                </a:lnTo>
                <a:lnTo>
                  <a:pt x="1745" y="3184"/>
                </a:lnTo>
                <a:lnTo>
                  <a:pt x="1817" y="3159"/>
                </a:lnTo>
                <a:lnTo>
                  <a:pt x="1887" y="3129"/>
                </a:lnTo>
                <a:lnTo>
                  <a:pt x="1954" y="3093"/>
                </a:lnTo>
                <a:lnTo>
                  <a:pt x="2019" y="3052"/>
                </a:lnTo>
                <a:lnTo>
                  <a:pt x="2081" y="3009"/>
                </a:lnTo>
                <a:lnTo>
                  <a:pt x="2143" y="2961"/>
                </a:lnTo>
                <a:lnTo>
                  <a:pt x="2200" y="2908"/>
                </a:lnTo>
                <a:lnTo>
                  <a:pt x="2256" y="2853"/>
                </a:lnTo>
                <a:lnTo>
                  <a:pt x="2309" y="2795"/>
                </a:lnTo>
                <a:lnTo>
                  <a:pt x="2361" y="2733"/>
                </a:lnTo>
                <a:lnTo>
                  <a:pt x="2410" y="2668"/>
                </a:lnTo>
                <a:lnTo>
                  <a:pt x="2456" y="2601"/>
                </a:lnTo>
                <a:lnTo>
                  <a:pt x="2499" y="2532"/>
                </a:lnTo>
                <a:lnTo>
                  <a:pt x="2541" y="2461"/>
                </a:lnTo>
                <a:lnTo>
                  <a:pt x="2579" y="2388"/>
                </a:lnTo>
                <a:lnTo>
                  <a:pt x="2615" y="2313"/>
                </a:lnTo>
                <a:lnTo>
                  <a:pt x="2649" y="2237"/>
                </a:lnTo>
                <a:lnTo>
                  <a:pt x="2679" y="2161"/>
                </a:lnTo>
                <a:lnTo>
                  <a:pt x="2708" y="2084"/>
                </a:lnTo>
                <a:lnTo>
                  <a:pt x="2733" y="2005"/>
                </a:lnTo>
                <a:lnTo>
                  <a:pt x="2756" y="1927"/>
                </a:lnTo>
                <a:lnTo>
                  <a:pt x="2775" y="1849"/>
                </a:lnTo>
                <a:lnTo>
                  <a:pt x="2795" y="1752"/>
                </a:lnTo>
                <a:lnTo>
                  <a:pt x="2812" y="1656"/>
                </a:lnTo>
                <a:lnTo>
                  <a:pt x="2824" y="1563"/>
                </a:lnTo>
                <a:lnTo>
                  <a:pt x="2834" y="1473"/>
                </a:lnTo>
                <a:lnTo>
                  <a:pt x="2840" y="1385"/>
                </a:lnTo>
                <a:lnTo>
                  <a:pt x="2841" y="1299"/>
                </a:lnTo>
                <a:lnTo>
                  <a:pt x="2840" y="1216"/>
                </a:lnTo>
                <a:lnTo>
                  <a:pt x="2834" y="1136"/>
                </a:lnTo>
                <a:lnTo>
                  <a:pt x="2825" y="1059"/>
                </a:lnTo>
                <a:lnTo>
                  <a:pt x="2812" y="985"/>
                </a:lnTo>
                <a:lnTo>
                  <a:pt x="2797" y="915"/>
                </a:lnTo>
                <a:lnTo>
                  <a:pt x="2777" y="849"/>
                </a:lnTo>
                <a:lnTo>
                  <a:pt x="2755" y="785"/>
                </a:lnTo>
                <a:lnTo>
                  <a:pt x="2728" y="727"/>
                </a:lnTo>
                <a:lnTo>
                  <a:pt x="2699" y="671"/>
                </a:lnTo>
                <a:lnTo>
                  <a:pt x="2666" y="620"/>
                </a:lnTo>
                <a:lnTo>
                  <a:pt x="2631" y="573"/>
                </a:lnTo>
                <a:lnTo>
                  <a:pt x="2592" y="531"/>
                </a:lnTo>
                <a:lnTo>
                  <a:pt x="2549" y="493"/>
                </a:lnTo>
                <a:lnTo>
                  <a:pt x="2505" y="459"/>
                </a:lnTo>
                <a:lnTo>
                  <a:pt x="2456" y="431"/>
                </a:lnTo>
                <a:lnTo>
                  <a:pt x="2404" y="407"/>
                </a:lnTo>
                <a:lnTo>
                  <a:pt x="2350" y="388"/>
                </a:lnTo>
                <a:lnTo>
                  <a:pt x="2293" y="375"/>
                </a:lnTo>
                <a:lnTo>
                  <a:pt x="2232" y="368"/>
                </a:lnTo>
                <a:lnTo>
                  <a:pt x="2169" y="364"/>
                </a:lnTo>
                <a:close/>
                <a:moveTo>
                  <a:pt x="2264" y="0"/>
                </a:moveTo>
                <a:lnTo>
                  <a:pt x="2345" y="2"/>
                </a:lnTo>
                <a:lnTo>
                  <a:pt x="2423" y="10"/>
                </a:lnTo>
                <a:lnTo>
                  <a:pt x="2496" y="21"/>
                </a:lnTo>
                <a:lnTo>
                  <a:pt x="2567" y="36"/>
                </a:lnTo>
                <a:lnTo>
                  <a:pt x="2633" y="56"/>
                </a:lnTo>
                <a:lnTo>
                  <a:pt x="2697" y="80"/>
                </a:lnTo>
                <a:lnTo>
                  <a:pt x="2758" y="107"/>
                </a:lnTo>
                <a:lnTo>
                  <a:pt x="2815" y="139"/>
                </a:lnTo>
                <a:lnTo>
                  <a:pt x="2868" y="173"/>
                </a:lnTo>
                <a:lnTo>
                  <a:pt x="2918" y="211"/>
                </a:lnTo>
                <a:lnTo>
                  <a:pt x="2965" y="252"/>
                </a:lnTo>
                <a:lnTo>
                  <a:pt x="3009" y="297"/>
                </a:lnTo>
                <a:lnTo>
                  <a:pt x="3050" y="344"/>
                </a:lnTo>
                <a:lnTo>
                  <a:pt x="3087" y="394"/>
                </a:lnTo>
                <a:lnTo>
                  <a:pt x="3122" y="447"/>
                </a:lnTo>
                <a:lnTo>
                  <a:pt x="3154" y="502"/>
                </a:lnTo>
                <a:lnTo>
                  <a:pt x="3183" y="560"/>
                </a:lnTo>
                <a:lnTo>
                  <a:pt x="3208" y="620"/>
                </a:lnTo>
                <a:lnTo>
                  <a:pt x="3231" y="681"/>
                </a:lnTo>
                <a:lnTo>
                  <a:pt x="3252" y="745"/>
                </a:lnTo>
                <a:lnTo>
                  <a:pt x="3268" y="811"/>
                </a:lnTo>
                <a:lnTo>
                  <a:pt x="3284" y="878"/>
                </a:lnTo>
                <a:lnTo>
                  <a:pt x="3296" y="946"/>
                </a:lnTo>
                <a:lnTo>
                  <a:pt x="3304" y="1017"/>
                </a:lnTo>
                <a:lnTo>
                  <a:pt x="3311" y="1088"/>
                </a:lnTo>
                <a:lnTo>
                  <a:pt x="3314" y="1160"/>
                </a:lnTo>
                <a:lnTo>
                  <a:pt x="3315" y="1233"/>
                </a:lnTo>
                <a:lnTo>
                  <a:pt x="3313" y="1340"/>
                </a:lnTo>
                <a:lnTo>
                  <a:pt x="3305" y="1448"/>
                </a:lnTo>
                <a:lnTo>
                  <a:pt x="3292" y="1557"/>
                </a:lnTo>
                <a:lnTo>
                  <a:pt x="3274" y="1666"/>
                </a:lnTo>
                <a:lnTo>
                  <a:pt x="3250" y="1776"/>
                </a:lnTo>
                <a:lnTo>
                  <a:pt x="3221" y="1894"/>
                </a:lnTo>
                <a:lnTo>
                  <a:pt x="3188" y="2008"/>
                </a:lnTo>
                <a:lnTo>
                  <a:pt x="3151" y="2120"/>
                </a:lnTo>
                <a:lnTo>
                  <a:pt x="3109" y="2229"/>
                </a:lnTo>
                <a:lnTo>
                  <a:pt x="3064" y="2335"/>
                </a:lnTo>
                <a:lnTo>
                  <a:pt x="3015" y="2436"/>
                </a:lnTo>
                <a:lnTo>
                  <a:pt x="2963" y="2535"/>
                </a:lnTo>
                <a:lnTo>
                  <a:pt x="2906" y="2630"/>
                </a:lnTo>
                <a:lnTo>
                  <a:pt x="2846" y="2721"/>
                </a:lnTo>
                <a:lnTo>
                  <a:pt x="2783" y="2808"/>
                </a:lnTo>
                <a:lnTo>
                  <a:pt x="2716" y="2891"/>
                </a:lnTo>
                <a:lnTo>
                  <a:pt x="2647" y="2971"/>
                </a:lnTo>
                <a:lnTo>
                  <a:pt x="2573" y="3045"/>
                </a:lnTo>
                <a:lnTo>
                  <a:pt x="2497" y="3115"/>
                </a:lnTo>
                <a:lnTo>
                  <a:pt x="2417" y="3179"/>
                </a:lnTo>
                <a:lnTo>
                  <a:pt x="2336" y="3239"/>
                </a:lnTo>
                <a:lnTo>
                  <a:pt x="2251" y="3295"/>
                </a:lnTo>
                <a:lnTo>
                  <a:pt x="2162" y="3345"/>
                </a:lnTo>
                <a:lnTo>
                  <a:pt x="2072" y="3389"/>
                </a:lnTo>
                <a:lnTo>
                  <a:pt x="1978" y="3428"/>
                </a:lnTo>
                <a:lnTo>
                  <a:pt x="1882" y="3461"/>
                </a:lnTo>
                <a:lnTo>
                  <a:pt x="1784" y="3490"/>
                </a:lnTo>
                <a:lnTo>
                  <a:pt x="1682" y="3512"/>
                </a:lnTo>
                <a:lnTo>
                  <a:pt x="1579" y="3527"/>
                </a:lnTo>
                <a:lnTo>
                  <a:pt x="1474" y="3537"/>
                </a:lnTo>
                <a:lnTo>
                  <a:pt x="1366" y="3540"/>
                </a:lnTo>
                <a:lnTo>
                  <a:pt x="1277" y="3538"/>
                </a:lnTo>
                <a:lnTo>
                  <a:pt x="1192" y="3530"/>
                </a:lnTo>
                <a:lnTo>
                  <a:pt x="1112" y="3519"/>
                </a:lnTo>
                <a:lnTo>
                  <a:pt x="1034" y="3503"/>
                </a:lnTo>
                <a:lnTo>
                  <a:pt x="960" y="3482"/>
                </a:lnTo>
                <a:lnTo>
                  <a:pt x="889" y="3458"/>
                </a:lnTo>
                <a:lnTo>
                  <a:pt x="821" y="3430"/>
                </a:lnTo>
                <a:lnTo>
                  <a:pt x="757" y="3398"/>
                </a:lnTo>
                <a:lnTo>
                  <a:pt x="696" y="3362"/>
                </a:lnTo>
                <a:lnTo>
                  <a:pt x="638" y="3324"/>
                </a:lnTo>
                <a:lnTo>
                  <a:pt x="584" y="3283"/>
                </a:lnTo>
                <a:lnTo>
                  <a:pt x="531" y="3238"/>
                </a:lnTo>
                <a:lnTo>
                  <a:pt x="482" y="3190"/>
                </a:lnTo>
                <a:lnTo>
                  <a:pt x="435" y="3140"/>
                </a:lnTo>
                <a:lnTo>
                  <a:pt x="393" y="3087"/>
                </a:lnTo>
                <a:lnTo>
                  <a:pt x="351" y="3032"/>
                </a:lnTo>
                <a:lnTo>
                  <a:pt x="313" y="2975"/>
                </a:lnTo>
                <a:lnTo>
                  <a:pt x="277" y="2916"/>
                </a:lnTo>
                <a:lnTo>
                  <a:pt x="244" y="2855"/>
                </a:lnTo>
                <a:lnTo>
                  <a:pt x="214" y="2793"/>
                </a:lnTo>
                <a:lnTo>
                  <a:pt x="185" y="2728"/>
                </a:lnTo>
                <a:lnTo>
                  <a:pt x="159" y="2663"/>
                </a:lnTo>
                <a:lnTo>
                  <a:pt x="135" y="2597"/>
                </a:lnTo>
                <a:lnTo>
                  <a:pt x="113" y="2530"/>
                </a:lnTo>
                <a:lnTo>
                  <a:pt x="95" y="2462"/>
                </a:lnTo>
                <a:lnTo>
                  <a:pt x="76" y="2395"/>
                </a:lnTo>
                <a:lnTo>
                  <a:pt x="61" y="2326"/>
                </a:lnTo>
                <a:lnTo>
                  <a:pt x="48" y="2257"/>
                </a:lnTo>
                <a:lnTo>
                  <a:pt x="36" y="2187"/>
                </a:lnTo>
                <a:lnTo>
                  <a:pt x="26" y="2119"/>
                </a:lnTo>
                <a:lnTo>
                  <a:pt x="17" y="2051"/>
                </a:lnTo>
                <a:lnTo>
                  <a:pt x="11" y="1983"/>
                </a:lnTo>
                <a:lnTo>
                  <a:pt x="7" y="1916"/>
                </a:lnTo>
                <a:lnTo>
                  <a:pt x="2" y="1849"/>
                </a:lnTo>
                <a:lnTo>
                  <a:pt x="1" y="1784"/>
                </a:lnTo>
                <a:lnTo>
                  <a:pt x="0" y="1719"/>
                </a:lnTo>
                <a:lnTo>
                  <a:pt x="1" y="1634"/>
                </a:lnTo>
                <a:lnTo>
                  <a:pt x="5" y="1552"/>
                </a:lnTo>
                <a:lnTo>
                  <a:pt x="11" y="1473"/>
                </a:lnTo>
                <a:lnTo>
                  <a:pt x="19" y="1396"/>
                </a:lnTo>
                <a:lnTo>
                  <a:pt x="28" y="1325"/>
                </a:lnTo>
                <a:lnTo>
                  <a:pt x="39" y="1260"/>
                </a:lnTo>
                <a:lnTo>
                  <a:pt x="51" y="1199"/>
                </a:lnTo>
                <a:lnTo>
                  <a:pt x="60" y="1163"/>
                </a:lnTo>
                <a:lnTo>
                  <a:pt x="70" y="1127"/>
                </a:lnTo>
                <a:lnTo>
                  <a:pt x="82" y="1092"/>
                </a:lnTo>
                <a:lnTo>
                  <a:pt x="96" y="1058"/>
                </a:lnTo>
                <a:lnTo>
                  <a:pt x="111" y="1025"/>
                </a:lnTo>
                <a:lnTo>
                  <a:pt x="130" y="994"/>
                </a:lnTo>
                <a:lnTo>
                  <a:pt x="149" y="965"/>
                </a:lnTo>
                <a:lnTo>
                  <a:pt x="172" y="939"/>
                </a:lnTo>
                <a:lnTo>
                  <a:pt x="196" y="915"/>
                </a:lnTo>
                <a:lnTo>
                  <a:pt x="224" y="896"/>
                </a:lnTo>
                <a:lnTo>
                  <a:pt x="253" y="879"/>
                </a:lnTo>
                <a:lnTo>
                  <a:pt x="286" y="867"/>
                </a:lnTo>
                <a:lnTo>
                  <a:pt x="320" y="860"/>
                </a:lnTo>
                <a:lnTo>
                  <a:pt x="358" y="857"/>
                </a:lnTo>
                <a:lnTo>
                  <a:pt x="380" y="857"/>
                </a:lnTo>
                <a:lnTo>
                  <a:pt x="400" y="859"/>
                </a:lnTo>
                <a:lnTo>
                  <a:pt x="419" y="861"/>
                </a:lnTo>
                <a:lnTo>
                  <a:pt x="436" y="865"/>
                </a:lnTo>
                <a:lnTo>
                  <a:pt x="452" y="871"/>
                </a:lnTo>
                <a:lnTo>
                  <a:pt x="465" y="878"/>
                </a:lnTo>
                <a:lnTo>
                  <a:pt x="473" y="889"/>
                </a:lnTo>
                <a:lnTo>
                  <a:pt x="480" y="902"/>
                </a:lnTo>
                <a:lnTo>
                  <a:pt x="482" y="919"/>
                </a:lnTo>
                <a:lnTo>
                  <a:pt x="479" y="986"/>
                </a:lnTo>
                <a:lnTo>
                  <a:pt x="471" y="1056"/>
                </a:lnTo>
                <a:lnTo>
                  <a:pt x="460" y="1126"/>
                </a:lnTo>
                <a:lnTo>
                  <a:pt x="448" y="1198"/>
                </a:lnTo>
                <a:lnTo>
                  <a:pt x="435" y="1272"/>
                </a:lnTo>
                <a:lnTo>
                  <a:pt x="423" y="1348"/>
                </a:lnTo>
                <a:lnTo>
                  <a:pt x="415" y="1426"/>
                </a:lnTo>
                <a:lnTo>
                  <a:pt x="409" y="1507"/>
                </a:lnTo>
                <a:lnTo>
                  <a:pt x="445" y="1361"/>
                </a:lnTo>
                <a:lnTo>
                  <a:pt x="472" y="1264"/>
                </a:lnTo>
                <a:lnTo>
                  <a:pt x="506" y="1168"/>
                </a:lnTo>
                <a:lnTo>
                  <a:pt x="548" y="1073"/>
                </a:lnTo>
                <a:lnTo>
                  <a:pt x="596" y="981"/>
                </a:lnTo>
                <a:lnTo>
                  <a:pt x="650" y="890"/>
                </a:lnTo>
                <a:lnTo>
                  <a:pt x="711" y="803"/>
                </a:lnTo>
                <a:lnTo>
                  <a:pt x="778" y="718"/>
                </a:lnTo>
                <a:lnTo>
                  <a:pt x="851" y="636"/>
                </a:lnTo>
                <a:lnTo>
                  <a:pt x="928" y="557"/>
                </a:lnTo>
                <a:lnTo>
                  <a:pt x="1010" y="482"/>
                </a:lnTo>
                <a:lnTo>
                  <a:pt x="1097" y="412"/>
                </a:lnTo>
                <a:lnTo>
                  <a:pt x="1189" y="346"/>
                </a:lnTo>
                <a:lnTo>
                  <a:pt x="1284" y="285"/>
                </a:lnTo>
                <a:lnTo>
                  <a:pt x="1382" y="228"/>
                </a:lnTo>
                <a:lnTo>
                  <a:pt x="1485" y="178"/>
                </a:lnTo>
                <a:lnTo>
                  <a:pt x="1589" y="132"/>
                </a:lnTo>
                <a:lnTo>
                  <a:pt x="1697" y="94"/>
                </a:lnTo>
                <a:lnTo>
                  <a:pt x="1808" y="61"/>
                </a:lnTo>
                <a:lnTo>
                  <a:pt x="1919" y="35"/>
                </a:lnTo>
                <a:lnTo>
                  <a:pt x="2032" y="16"/>
                </a:lnTo>
                <a:lnTo>
                  <a:pt x="2148" y="4"/>
                </a:lnTo>
                <a:lnTo>
                  <a:pt x="2264" y="0"/>
                </a:lnTo>
                <a:close/>
              </a:path>
            </a:pathLst>
          </a:custGeom>
          <a:solidFill>
            <a:srgbClr val="ABC0C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Rectangle 24"/>
          <p:cNvSpPr/>
          <p:nvPr/>
        </p:nvSpPr>
        <p:spPr bwMode="auto">
          <a:xfrm>
            <a:off x="0" y="6166075"/>
            <a:ext cx="9164158" cy="69192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smtClean="0">
              <a:ln>
                <a:noFill/>
              </a:ln>
              <a:solidFill>
                <a:schemeClr val="tx1"/>
              </a:solidFill>
              <a:effectLst/>
              <a:latin typeface="Arial" charset="0"/>
            </a:endParaRPr>
          </a:p>
        </p:txBody>
      </p:sp>
      <p:sp>
        <p:nvSpPr>
          <p:cNvPr id="26" name="Rectangle 162"/>
          <p:cNvSpPr txBox="1">
            <a:spLocks noChangeArrowheads="1"/>
          </p:cNvSpPr>
          <p:nvPr/>
        </p:nvSpPr>
        <p:spPr bwMode="auto">
          <a:xfrm>
            <a:off x="6725758" y="6412108"/>
            <a:ext cx="21336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solidFill>
                  <a:schemeClr val="bg1"/>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E191445-A357-49CC-AE88-E14D3EF5070A}" type="slidenum">
              <a:rPr lang="en-US" sz="1100" b="1" smtClean="0">
                <a:solidFill>
                  <a:schemeClr val="bg1">
                    <a:lumMod val="50000"/>
                  </a:schemeClr>
                </a:solidFill>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sz="1100" b="1" i="0" u="none" strike="noStrike" kern="1200" cap="none" spc="0" normalizeH="0" baseline="0" noProof="0" dirty="0" smtClean="0">
              <a:ln>
                <a:noFill/>
              </a:ln>
              <a:solidFill>
                <a:schemeClr val="bg1">
                  <a:lumMod val="50000"/>
                </a:schemeClr>
              </a:solidFill>
              <a:effectLst/>
              <a:uLnTx/>
              <a:uFillTx/>
              <a:latin typeface="Times New Roman" pitchFamily="18" charset="0"/>
            </a:endParaRPr>
          </a:p>
        </p:txBody>
      </p:sp>
      <p:sp>
        <p:nvSpPr>
          <p:cNvPr id="215" name="Freeform 21"/>
          <p:cNvSpPr>
            <a:spLocks/>
          </p:cNvSpPr>
          <p:nvPr/>
        </p:nvSpPr>
        <p:spPr bwMode="auto">
          <a:xfrm>
            <a:off x="620528" y="1316784"/>
            <a:ext cx="226068" cy="287239"/>
          </a:xfrm>
          <a:custGeom>
            <a:avLst/>
            <a:gdLst>
              <a:gd name="T0" fmla="*/ 2147483647 w 236"/>
              <a:gd name="T1" fmla="*/ 2147483647 h 300"/>
              <a:gd name="T2" fmla="*/ 2147483647 w 236"/>
              <a:gd name="T3" fmla="*/ 2147483647 h 300"/>
              <a:gd name="T4" fmla="*/ 2147483647 w 236"/>
              <a:gd name="T5" fmla="*/ 2147483647 h 300"/>
              <a:gd name="T6" fmla="*/ 2147483647 w 236"/>
              <a:gd name="T7" fmla="*/ 2147483647 h 300"/>
              <a:gd name="T8" fmla="*/ 2147483647 w 236"/>
              <a:gd name="T9" fmla="*/ 2147483647 h 300"/>
              <a:gd name="T10" fmla="*/ 2147483647 w 236"/>
              <a:gd name="T11" fmla="*/ 2147483647 h 300"/>
              <a:gd name="T12" fmla="*/ 2147483647 w 236"/>
              <a:gd name="T13" fmla="*/ 2147483647 h 300"/>
              <a:gd name="T14" fmla="*/ 2147483647 w 236"/>
              <a:gd name="T15" fmla="*/ 2147483647 h 300"/>
              <a:gd name="T16" fmla="*/ 2147483647 w 236"/>
              <a:gd name="T17" fmla="*/ 2147483647 h 300"/>
              <a:gd name="T18" fmla="*/ 2147483647 w 236"/>
              <a:gd name="T19" fmla="*/ 2147483647 h 300"/>
              <a:gd name="T20" fmla="*/ 2147483647 w 236"/>
              <a:gd name="T21" fmla="*/ 2147483647 h 300"/>
              <a:gd name="T22" fmla="*/ 2147483647 w 236"/>
              <a:gd name="T23" fmla="*/ 2147483647 h 300"/>
              <a:gd name="T24" fmla="*/ 2147483647 w 236"/>
              <a:gd name="T25" fmla="*/ 2147483647 h 300"/>
              <a:gd name="T26" fmla="*/ 2147483647 w 236"/>
              <a:gd name="T27" fmla="*/ 2147483647 h 300"/>
              <a:gd name="T28" fmla="*/ 2147483647 w 236"/>
              <a:gd name="T29" fmla="*/ 2147483647 h 300"/>
              <a:gd name="T30" fmla="*/ 2147483647 w 236"/>
              <a:gd name="T31" fmla="*/ 2147483647 h 300"/>
              <a:gd name="T32" fmla="*/ 2147483647 w 236"/>
              <a:gd name="T33" fmla="*/ 2147483647 h 300"/>
              <a:gd name="T34" fmla="*/ 2147483647 w 236"/>
              <a:gd name="T35" fmla="*/ 2147483647 h 300"/>
              <a:gd name="T36" fmla="*/ 2147483647 w 236"/>
              <a:gd name="T37" fmla="*/ 2147483647 h 300"/>
              <a:gd name="T38" fmla="*/ 2147483647 w 236"/>
              <a:gd name="T39" fmla="*/ 2147483647 h 300"/>
              <a:gd name="T40" fmla="*/ 2147483647 w 236"/>
              <a:gd name="T41" fmla="*/ 2147483647 h 300"/>
              <a:gd name="T42" fmla="*/ 2147483647 w 236"/>
              <a:gd name="T43" fmla="*/ 2147483647 h 300"/>
              <a:gd name="T44" fmla="*/ 2147483647 w 236"/>
              <a:gd name="T45" fmla="*/ 2147483647 h 300"/>
              <a:gd name="T46" fmla="*/ 2147483647 w 236"/>
              <a:gd name="T47" fmla="*/ 2147483647 h 300"/>
              <a:gd name="T48" fmla="*/ 2147483647 w 236"/>
              <a:gd name="T49" fmla="*/ 2147483647 h 300"/>
              <a:gd name="T50" fmla="*/ 2147483647 w 236"/>
              <a:gd name="T51" fmla="*/ 2147483647 h 300"/>
              <a:gd name="T52" fmla="*/ 0 w 236"/>
              <a:gd name="T53" fmla="*/ 2147483647 h 300"/>
              <a:gd name="T54" fmla="*/ 2147483647 w 236"/>
              <a:gd name="T55" fmla="*/ 2147483647 h 300"/>
              <a:gd name="T56" fmla="*/ 2147483647 w 236"/>
              <a:gd name="T57" fmla="*/ 2147483647 h 300"/>
              <a:gd name="T58" fmla="*/ 2147483647 w 236"/>
              <a:gd name="T59" fmla="*/ 2147483647 h 300"/>
              <a:gd name="T60" fmla="*/ 2147483647 w 236"/>
              <a:gd name="T61" fmla="*/ 2147483647 h 300"/>
              <a:gd name="T62" fmla="*/ 2147483647 w 236"/>
              <a:gd name="T63" fmla="*/ 2147483647 h 300"/>
              <a:gd name="T64" fmla="*/ 2147483647 w 236"/>
              <a:gd name="T65" fmla="*/ 2147483647 h 300"/>
              <a:gd name="T66" fmla="*/ 2147483647 w 236"/>
              <a:gd name="T67" fmla="*/ 2147483647 h 300"/>
              <a:gd name="T68" fmla="*/ 2147483647 w 236"/>
              <a:gd name="T69" fmla="*/ 2147483647 h 300"/>
              <a:gd name="T70" fmla="*/ 2147483647 w 236"/>
              <a:gd name="T71" fmla="*/ 2147483647 h 300"/>
              <a:gd name="T72" fmla="*/ 2147483647 w 236"/>
              <a:gd name="T73" fmla="*/ 2147483647 h 300"/>
              <a:gd name="T74" fmla="*/ 2147483647 w 236"/>
              <a:gd name="T75" fmla="*/ 2147483647 h 300"/>
              <a:gd name="T76" fmla="*/ 2147483647 w 236"/>
              <a:gd name="T77" fmla="*/ 2147483647 h 300"/>
              <a:gd name="T78" fmla="*/ 2147483647 w 236"/>
              <a:gd name="T79" fmla="*/ 2147483647 h 300"/>
              <a:gd name="T80" fmla="*/ 2147483647 w 236"/>
              <a:gd name="T81" fmla="*/ 2147483647 h 300"/>
              <a:gd name="T82" fmla="*/ 2147483647 w 236"/>
              <a:gd name="T83" fmla="*/ 2147483647 h 300"/>
              <a:gd name="T84" fmla="*/ 2147483647 w 236"/>
              <a:gd name="T85" fmla="*/ 2147483647 h 300"/>
              <a:gd name="T86" fmla="*/ 2147483647 w 236"/>
              <a:gd name="T87" fmla="*/ 2147483647 h 300"/>
              <a:gd name="T88" fmla="*/ 2147483647 w 236"/>
              <a:gd name="T89" fmla="*/ 2147483647 h 300"/>
              <a:gd name="T90" fmla="*/ 2147483647 w 236"/>
              <a:gd name="T91" fmla="*/ 2147483647 h 300"/>
              <a:gd name="T92" fmla="*/ 2147483647 w 236"/>
              <a:gd name="T93" fmla="*/ 2147483647 h 300"/>
              <a:gd name="T94" fmla="*/ 2147483647 w 236"/>
              <a:gd name="T95" fmla="*/ 2147483647 h 300"/>
              <a:gd name="T96" fmla="*/ 2147483647 w 236"/>
              <a:gd name="T97" fmla="*/ 2147483647 h 300"/>
              <a:gd name="T98" fmla="*/ 2147483647 w 236"/>
              <a:gd name="T99" fmla="*/ 0 h 3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36" h="300">
                <a:moveTo>
                  <a:pt x="144" y="0"/>
                </a:moveTo>
                <a:lnTo>
                  <a:pt x="158" y="1"/>
                </a:lnTo>
                <a:lnTo>
                  <a:pt x="169" y="7"/>
                </a:lnTo>
                <a:lnTo>
                  <a:pt x="176" y="15"/>
                </a:lnTo>
                <a:lnTo>
                  <a:pt x="180" y="25"/>
                </a:lnTo>
                <a:lnTo>
                  <a:pt x="183" y="37"/>
                </a:lnTo>
                <a:lnTo>
                  <a:pt x="180" y="54"/>
                </a:lnTo>
                <a:lnTo>
                  <a:pt x="172" y="73"/>
                </a:lnTo>
                <a:lnTo>
                  <a:pt x="162" y="93"/>
                </a:lnTo>
                <a:lnTo>
                  <a:pt x="150" y="114"/>
                </a:lnTo>
                <a:lnTo>
                  <a:pt x="134" y="137"/>
                </a:lnTo>
                <a:lnTo>
                  <a:pt x="118" y="158"/>
                </a:lnTo>
                <a:lnTo>
                  <a:pt x="101" y="178"/>
                </a:lnTo>
                <a:lnTo>
                  <a:pt x="86" y="197"/>
                </a:lnTo>
                <a:lnTo>
                  <a:pt x="71" y="215"/>
                </a:lnTo>
                <a:lnTo>
                  <a:pt x="59" y="230"/>
                </a:lnTo>
                <a:lnTo>
                  <a:pt x="49" y="242"/>
                </a:lnTo>
                <a:lnTo>
                  <a:pt x="44" y="251"/>
                </a:lnTo>
                <a:lnTo>
                  <a:pt x="43" y="254"/>
                </a:lnTo>
                <a:lnTo>
                  <a:pt x="41" y="256"/>
                </a:lnTo>
                <a:lnTo>
                  <a:pt x="41" y="259"/>
                </a:lnTo>
                <a:lnTo>
                  <a:pt x="40" y="261"/>
                </a:lnTo>
                <a:lnTo>
                  <a:pt x="44" y="267"/>
                </a:lnTo>
                <a:lnTo>
                  <a:pt x="52" y="272"/>
                </a:lnTo>
                <a:lnTo>
                  <a:pt x="63" y="275"/>
                </a:lnTo>
                <a:lnTo>
                  <a:pt x="76" y="275"/>
                </a:lnTo>
                <a:lnTo>
                  <a:pt x="113" y="272"/>
                </a:lnTo>
                <a:lnTo>
                  <a:pt x="150" y="265"/>
                </a:lnTo>
                <a:lnTo>
                  <a:pt x="188" y="257"/>
                </a:lnTo>
                <a:lnTo>
                  <a:pt x="227" y="255"/>
                </a:lnTo>
                <a:lnTo>
                  <a:pt x="231" y="255"/>
                </a:lnTo>
                <a:lnTo>
                  <a:pt x="233" y="255"/>
                </a:lnTo>
                <a:lnTo>
                  <a:pt x="235" y="256"/>
                </a:lnTo>
                <a:lnTo>
                  <a:pt x="236" y="259"/>
                </a:lnTo>
                <a:lnTo>
                  <a:pt x="232" y="267"/>
                </a:lnTo>
                <a:lnTo>
                  <a:pt x="226" y="274"/>
                </a:lnTo>
                <a:lnTo>
                  <a:pt x="217" y="278"/>
                </a:lnTo>
                <a:lnTo>
                  <a:pt x="211" y="280"/>
                </a:lnTo>
                <a:lnTo>
                  <a:pt x="205" y="281"/>
                </a:lnTo>
                <a:lnTo>
                  <a:pt x="202" y="283"/>
                </a:lnTo>
                <a:lnTo>
                  <a:pt x="191" y="285"/>
                </a:lnTo>
                <a:lnTo>
                  <a:pt x="177" y="288"/>
                </a:lnTo>
                <a:lnTo>
                  <a:pt x="160" y="291"/>
                </a:lnTo>
                <a:lnTo>
                  <a:pt x="138" y="295"/>
                </a:lnTo>
                <a:lnTo>
                  <a:pt x="115" y="298"/>
                </a:lnTo>
                <a:lnTo>
                  <a:pt x="91" y="300"/>
                </a:lnTo>
                <a:lnTo>
                  <a:pt x="67" y="300"/>
                </a:lnTo>
                <a:lnTo>
                  <a:pt x="49" y="300"/>
                </a:lnTo>
                <a:lnTo>
                  <a:pt x="33" y="298"/>
                </a:lnTo>
                <a:lnTo>
                  <a:pt x="20" y="295"/>
                </a:lnTo>
                <a:lnTo>
                  <a:pt x="8" y="289"/>
                </a:lnTo>
                <a:lnTo>
                  <a:pt x="2" y="283"/>
                </a:lnTo>
                <a:lnTo>
                  <a:pt x="0" y="272"/>
                </a:lnTo>
                <a:lnTo>
                  <a:pt x="0" y="270"/>
                </a:lnTo>
                <a:lnTo>
                  <a:pt x="1" y="267"/>
                </a:lnTo>
                <a:lnTo>
                  <a:pt x="3" y="259"/>
                </a:lnTo>
                <a:lnTo>
                  <a:pt x="8" y="249"/>
                </a:lnTo>
                <a:lnTo>
                  <a:pt x="16" y="237"/>
                </a:lnTo>
                <a:lnTo>
                  <a:pt x="19" y="235"/>
                </a:lnTo>
                <a:lnTo>
                  <a:pt x="25" y="227"/>
                </a:lnTo>
                <a:lnTo>
                  <a:pt x="35" y="216"/>
                </a:lnTo>
                <a:lnTo>
                  <a:pt x="47" y="203"/>
                </a:lnTo>
                <a:lnTo>
                  <a:pt x="61" y="187"/>
                </a:lnTo>
                <a:lnTo>
                  <a:pt x="75" y="169"/>
                </a:lnTo>
                <a:lnTo>
                  <a:pt x="90" y="151"/>
                </a:lnTo>
                <a:lnTo>
                  <a:pt x="104" y="132"/>
                </a:lnTo>
                <a:lnTo>
                  <a:pt x="116" y="113"/>
                </a:lnTo>
                <a:lnTo>
                  <a:pt x="128" y="95"/>
                </a:lnTo>
                <a:lnTo>
                  <a:pt x="137" y="79"/>
                </a:lnTo>
                <a:lnTo>
                  <a:pt x="143" y="65"/>
                </a:lnTo>
                <a:lnTo>
                  <a:pt x="144" y="54"/>
                </a:lnTo>
                <a:lnTo>
                  <a:pt x="144" y="49"/>
                </a:lnTo>
                <a:lnTo>
                  <a:pt x="143" y="45"/>
                </a:lnTo>
                <a:lnTo>
                  <a:pt x="141" y="42"/>
                </a:lnTo>
                <a:lnTo>
                  <a:pt x="137" y="40"/>
                </a:lnTo>
                <a:lnTo>
                  <a:pt x="133" y="39"/>
                </a:lnTo>
                <a:lnTo>
                  <a:pt x="127" y="39"/>
                </a:lnTo>
                <a:lnTo>
                  <a:pt x="111" y="40"/>
                </a:lnTo>
                <a:lnTo>
                  <a:pt x="94" y="41"/>
                </a:lnTo>
                <a:lnTo>
                  <a:pt x="76" y="44"/>
                </a:lnTo>
                <a:lnTo>
                  <a:pt x="61" y="46"/>
                </a:lnTo>
                <a:lnTo>
                  <a:pt x="47" y="49"/>
                </a:lnTo>
                <a:lnTo>
                  <a:pt x="39" y="50"/>
                </a:lnTo>
                <a:lnTo>
                  <a:pt x="31" y="51"/>
                </a:lnTo>
                <a:lnTo>
                  <a:pt x="26" y="51"/>
                </a:lnTo>
                <a:lnTo>
                  <a:pt x="22" y="51"/>
                </a:lnTo>
                <a:lnTo>
                  <a:pt x="19" y="51"/>
                </a:lnTo>
                <a:lnTo>
                  <a:pt x="15" y="51"/>
                </a:lnTo>
                <a:lnTo>
                  <a:pt x="14" y="50"/>
                </a:lnTo>
                <a:lnTo>
                  <a:pt x="14" y="49"/>
                </a:lnTo>
                <a:lnTo>
                  <a:pt x="12" y="46"/>
                </a:lnTo>
                <a:lnTo>
                  <a:pt x="16" y="36"/>
                </a:lnTo>
                <a:lnTo>
                  <a:pt x="26" y="26"/>
                </a:lnTo>
                <a:lnTo>
                  <a:pt x="41" y="19"/>
                </a:lnTo>
                <a:lnTo>
                  <a:pt x="59" y="12"/>
                </a:lnTo>
                <a:lnTo>
                  <a:pt x="78" y="7"/>
                </a:lnTo>
                <a:lnTo>
                  <a:pt x="99" y="4"/>
                </a:lnTo>
                <a:lnTo>
                  <a:pt x="116" y="1"/>
                </a:lnTo>
                <a:lnTo>
                  <a:pt x="133" y="0"/>
                </a:lnTo>
                <a:lnTo>
                  <a:pt x="144" y="0"/>
                </a:lnTo>
                <a:close/>
              </a:path>
            </a:pathLst>
          </a:custGeom>
          <a:solidFill>
            <a:schemeClr val="accent6">
              <a:lumMod val="50000"/>
            </a:schemeClr>
          </a:solidFill>
          <a:ln w="0">
            <a:noFill/>
            <a:prstDash val="solid"/>
            <a:round/>
            <a:headEnd/>
            <a:tailEnd/>
          </a:ln>
        </p:spPr>
        <p:txBody>
          <a:bodyPr/>
          <a:lstStyle/>
          <a:p>
            <a:endParaRPr lang="en-GB"/>
          </a:p>
        </p:txBody>
      </p:sp>
      <p:sp>
        <p:nvSpPr>
          <p:cNvPr id="216" name="Rectangle 4"/>
          <p:cNvSpPr>
            <a:spLocks noChangeArrowheads="1"/>
          </p:cNvSpPr>
          <p:nvPr/>
        </p:nvSpPr>
        <p:spPr bwMode="gray">
          <a:xfrm>
            <a:off x="6645275" y="0"/>
            <a:ext cx="2096255" cy="227013"/>
          </a:xfrm>
          <a:prstGeom prst="rect">
            <a:avLst/>
          </a:prstGeom>
          <a:solidFill>
            <a:srgbClr val="008080"/>
          </a:solidFill>
          <a:ln>
            <a:noFill/>
          </a:ln>
        </p:spPr>
        <p:txBody>
          <a:bodyPr tIns="0" bIns="0" anchor="ctr" anchorCtr="1"/>
          <a:lstStyle/>
          <a:p>
            <a:pPr algn="ctr">
              <a:lnSpc>
                <a:spcPct val="90000"/>
              </a:lnSpc>
            </a:pPr>
            <a:r>
              <a:rPr lang="en-GB" sz="1200" b="1" dirty="0" smtClean="0">
                <a:solidFill>
                  <a:schemeClr val="bg1"/>
                </a:solidFill>
                <a:latin typeface="+mj-lt"/>
              </a:rPr>
              <a:t>WITHDRAWALS</a:t>
            </a:r>
            <a:endParaRPr lang="en-GB" sz="1200" b="1" dirty="0">
              <a:solidFill>
                <a:schemeClr val="bg1"/>
              </a:solidFill>
              <a:latin typeface="+mj-lt"/>
            </a:endParaRPr>
          </a:p>
        </p:txBody>
      </p:sp>
      <p:grpSp>
        <p:nvGrpSpPr>
          <p:cNvPr id="14" name="SHAPE-20140515215327"/>
          <p:cNvGrpSpPr>
            <a:grpSpLocks/>
          </p:cNvGrpSpPr>
          <p:nvPr/>
        </p:nvGrpSpPr>
        <p:grpSpPr bwMode="auto">
          <a:xfrm flipH="1">
            <a:off x="4411922" y="2426503"/>
            <a:ext cx="147409" cy="461853"/>
            <a:chOff x="777" y="965"/>
            <a:chExt cx="646" cy="1662"/>
          </a:xfrm>
          <a:solidFill>
            <a:srgbClr val="ABC0C9"/>
          </a:solidFill>
        </p:grpSpPr>
        <p:sp>
          <p:nvSpPr>
            <p:cNvPr id="15"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16"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17" name="SHAPE-20140515215327"/>
          <p:cNvGrpSpPr>
            <a:grpSpLocks/>
          </p:cNvGrpSpPr>
          <p:nvPr/>
        </p:nvGrpSpPr>
        <p:grpSpPr bwMode="auto">
          <a:xfrm flipH="1">
            <a:off x="4594206" y="2429491"/>
            <a:ext cx="147409" cy="461853"/>
            <a:chOff x="777" y="965"/>
            <a:chExt cx="646" cy="1662"/>
          </a:xfrm>
          <a:solidFill>
            <a:srgbClr val="ABC0C9"/>
          </a:solidFill>
        </p:grpSpPr>
        <p:sp>
          <p:nvSpPr>
            <p:cNvPr id="18"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19"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20" name="SHAPE-20140515215327"/>
          <p:cNvGrpSpPr>
            <a:grpSpLocks/>
          </p:cNvGrpSpPr>
          <p:nvPr/>
        </p:nvGrpSpPr>
        <p:grpSpPr bwMode="auto">
          <a:xfrm flipH="1">
            <a:off x="4773499" y="2429491"/>
            <a:ext cx="147409" cy="461853"/>
            <a:chOff x="777" y="965"/>
            <a:chExt cx="646" cy="1662"/>
          </a:xfrm>
          <a:solidFill>
            <a:srgbClr val="ABC0C9"/>
          </a:solidFill>
        </p:grpSpPr>
        <p:sp>
          <p:nvSpPr>
            <p:cNvPr id="21"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24"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27" name="SHAPE-20140515215327"/>
          <p:cNvGrpSpPr>
            <a:grpSpLocks/>
          </p:cNvGrpSpPr>
          <p:nvPr/>
        </p:nvGrpSpPr>
        <p:grpSpPr bwMode="auto">
          <a:xfrm flipH="1">
            <a:off x="4955783" y="2432479"/>
            <a:ext cx="147409" cy="461853"/>
            <a:chOff x="777" y="965"/>
            <a:chExt cx="646" cy="1662"/>
          </a:xfrm>
          <a:solidFill>
            <a:srgbClr val="ABC0C9"/>
          </a:solidFill>
        </p:grpSpPr>
        <p:sp>
          <p:nvSpPr>
            <p:cNvPr id="28"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29"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30" name="SHAPE-20140515215327"/>
          <p:cNvGrpSpPr>
            <a:grpSpLocks/>
          </p:cNvGrpSpPr>
          <p:nvPr/>
        </p:nvGrpSpPr>
        <p:grpSpPr bwMode="auto">
          <a:xfrm flipH="1">
            <a:off x="5132086" y="2429491"/>
            <a:ext cx="147409" cy="461853"/>
            <a:chOff x="777" y="965"/>
            <a:chExt cx="646" cy="1662"/>
          </a:xfrm>
          <a:solidFill>
            <a:srgbClr val="ABC0C9"/>
          </a:solidFill>
        </p:grpSpPr>
        <p:sp>
          <p:nvSpPr>
            <p:cNvPr id="31"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32"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33" name="SHAPE-20140515215327"/>
          <p:cNvGrpSpPr>
            <a:grpSpLocks/>
          </p:cNvGrpSpPr>
          <p:nvPr/>
        </p:nvGrpSpPr>
        <p:grpSpPr bwMode="auto">
          <a:xfrm flipH="1">
            <a:off x="4405947" y="2936675"/>
            <a:ext cx="147409" cy="461853"/>
            <a:chOff x="777" y="965"/>
            <a:chExt cx="646" cy="1662"/>
          </a:xfrm>
          <a:solidFill>
            <a:srgbClr val="ABC0C9"/>
          </a:solidFill>
        </p:grpSpPr>
        <p:sp>
          <p:nvSpPr>
            <p:cNvPr id="34"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35"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36" name="SHAPE-20140515215327"/>
          <p:cNvGrpSpPr>
            <a:grpSpLocks/>
          </p:cNvGrpSpPr>
          <p:nvPr/>
        </p:nvGrpSpPr>
        <p:grpSpPr bwMode="auto">
          <a:xfrm flipH="1">
            <a:off x="4585240" y="2936675"/>
            <a:ext cx="147409" cy="461853"/>
            <a:chOff x="777" y="965"/>
            <a:chExt cx="646" cy="1662"/>
          </a:xfrm>
          <a:solidFill>
            <a:srgbClr val="ABC0C9"/>
          </a:solidFill>
        </p:grpSpPr>
        <p:sp>
          <p:nvSpPr>
            <p:cNvPr id="37"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38"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39" name="SHAPE-20140515215327"/>
          <p:cNvGrpSpPr>
            <a:grpSpLocks/>
          </p:cNvGrpSpPr>
          <p:nvPr/>
        </p:nvGrpSpPr>
        <p:grpSpPr bwMode="auto">
          <a:xfrm flipH="1">
            <a:off x="4767524" y="2939663"/>
            <a:ext cx="147409" cy="461853"/>
            <a:chOff x="777" y="965"/>
            <a:chExt cx="646" cy="1662"/>
          </a:xfrm>
          <a:solidFill>
            <a:srgbClr val="ABC0C9"/>
          </a:solidFill>
        </p:grpSpPr>
        <p:sp>
          <p:nvSpPr>
            <p:cNvPr id="40"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41"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42" name="SHAPE-20140515215327"/>
          <p:cNvGrpSpPr>
            <a:grpSpLocks/>
          </p:cNvGrpSpPr>
          <p:nvPr/>
        </p:nvGrpSpPr>
        <p:grpSpPr bwMode="auto">
          <a:xfrm flipH="1">
            <a:off x="4955782" y="2940479"/>
            <a:ext cx="147409" cy="461853"/>
            <a:chOff x="777" y="965"/>
            <a:chExt cx="646" cy="1662"/>
          </a:xfrm>
          <a:solidFill>
            <a:srgbClr val="ABC0C9"/>
          </a:solidFill>
        </p:grpSpPr>
        <p:sp>
          <p:nvSpPr>
            <p:cNvPr id="43"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44"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45" name="SHAPE-20140515215327"/>
          <p:cNvGrpSpPr>
            <a:grpSpLocks/>
          </p:cNvGrpSpPr>
          <p:nvPr/>
        </p:nvGrpSpPr>
        <p:grpSpPr bwMode="auto">
          <a:xfrm flipH="1">
            <a:off x="5135075" y="2940479"/>
            <a:ext cx="147409" cy="461853"/>
            <a:chOff x="777" y="965"/>
            <a:chExt cx="646" cy="1662"/>
          </a:xfrm>
          <a:solidFill>
            <a:srgbClr val="ABC0C9"/>
          </a:solidFill>
        </p:grpSpPr>
        <p:sp>
          <p:nvSpPr>
            <p:cNvPr id="46"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47"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48" name="SHAPE-20140515215327"/>
          <p:cNvGrpSpPr>
            <a:grpSpLocks/>
          </p:cNvGrpSpPr>
          <p:nvPr/>
        </p:nvGrpSpPr>
        <p:grpSpPr bwMode="auto">
          <a:xfrm flipH="1">
            <a:off x="5317359" y="2943467"/>
            <a:ext cx="147409" cy="461853"/>
            <a:chOff x="777" y="965"/>
            <a:chExt cx="646" cy="1662"/>
          </a:xfrm>
          <a:solidFill>
            <a:srgbClr val="ABC0C9"/>
          </a:solidFill>
        </p:grpSpPr>
        <p:sp>
          <p:nvSpPr>
            <p:cNvPr id="49"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50"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51" name="SHAPE-20140515215327"/>
          <p:cNvGrpSpPr>
            <a:grpSpLocks/>
          </p:cNvGrpSpPr>
          <p:nvPr/>
        </p:nvGrpSpPr>
        <p:grpSpPr bwMode="auto">
          <a:xfrm flipH="1">
            <a:off x="5305405" y="2431663"/>
            <a:ext cx="147409" cy="461853"/>
            <a:chOff x="777" y="965"/>
            <a:chExt cx="646" cy="1662"/>
          </a:xfrm>
          <a:solidFill>
            <a:srgbClr val="ABC0C9"/>
          </a:solidFill>
        </p:grpSpPr>
        <p:sp>
          <p:nvSpPr>
            <p:cNvPr id="52"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53"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54" name="SHAPE-20140515215327"/>
          <p:cNvGrpSpPr>
            <a:grpSpLocks/>
          </p:cNvGrpSpPr>
          <p:nvPr/>
        </p:nvGrpSpPr>
        <p:grpSpPr bwMode="auto">
          <a:xfrm flipH="1">
            <a:off x="5487689" y="2434651"/>
            <a:ext cx="147409" cy="461853"/>
            <a:chOff x="777" y="965"/>
            <a:chExt cx="646" cy="1662"/>
          </a:xfrm>
          <a:solidFill>
            <a:srgbClr val="ABC0C9"/>
          </a:solidFill>
        </p:grpSpPr>
        <p:sp>
          <p:nvSpPr>
            <p:cNvPr id="55"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56"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57" name="SHAPE-20140515215327"/>
          <p:cNvGrpSpPr>
            <a:grpSpLocks/>
          </p:cNvGrpSpPr>
          <p:nvPr/>
        </p:nvGrpSpPr>
        <p:grpSpPr bwMode="auto">
          <a:xfrm flipH="1">
            <a:off x="5675947" y="2435467"/>
            <a:ext cx="147409" cy="461853"/>
            <a:chOff x="777" y="965"/>
            <a:chExt cx="646" cy="1662"/>
          </a:xfrm>
          <a:solidFill>
            <a:srgbClr val="ABC0C9"/>
          </a:solidFill>
        </p:grpSpPr>
        <p:sp>
          <p:nvSpPr>
            <p:cNvPr id="58"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59"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60" name="SHAPE-20140515215327"/>
          <p:cNvGrpSpPr>
            <a:grpSpLocks/>
          </p:cNvGrpSpPr>
          <p:nvPr/>
        </p:nvGrpSpPr>
        <p:grpSpPr bwMode="auto">
          <a:xfrm flipH="1">
            <a:off x="5855240" y="2435467"/>
            <a:ext cx="147409" cy="461853"/>
            <a:chOff x="777" y="965"/>
            <a:chExt cx="646" cy="1662"/>
          </a:xfrm>
          <a:solidFill>
            <a:srgbClr val="ABC0C9"/>
          </a:solidFill>
        </p:grpSpPr>
        <p:sp>
          <p:nvSpPr>
            <p:cNvPr id="61"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62"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63" name="SHAPE-20140515215327"/>
          <p:cNvGrpSpPr>
            <a:grpSpLocks/>
          </p:cNvGrpSpPr>
          <p:nvPr/>
        </p:nvGrpSpPr>
        <p:grpSpPr bwMode="auto">
          <a:xfrm flipH="1">
            <a:off x="6037524" y="2438455"/>
            <a:ext cx="147409" cy="461853"/>
            <a:chOff x="777" y="965"/>
            <a:chExt cx="646" cy="1662"/>
          </a:xfrm>
          <a:solidFill>
            <a:srgbClr val="ABC0C9"/>
          </a:solidFill>
        </p:grpSpPr>
        <p:sp>
          <p:nvSpPr>
            <p:cNvPr id="64"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65"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66" name="SHAPE-20140515215327"/>
          <p:cNvGrpSpPr>
            <a:grpSpLocks/>
          </p:cNvGrpSpPr>
          <p:nvPr/>
        </p:nvGrpSpPr>
        <p:grpSpPr bwMode="auto">
          <a:xfrm flipH="1">
            <a:off x="5490678" y="2944282"/>
            <a:ext cx="147409" cy="461853"/>
            <a:chOff x="777" y="965"/>
            <a:chExt cx="646" cy="1662"/>
          </a:xfrm>
          <a:solidFill>
            <a:srgbClr val="ABC0C9"/>
          </a:solidFill>
        </p:grpSpPr>
        <p:sp>
          <p:nvSpPr>
            <p:cNvPr id="67"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68"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69" name="SHAPE-20140515215327"/>
          <p:cNvGrpSpPr>
            <a:grpSpLocks/>
          </p:cNvGrpSpPr>
          <p:nvPr/>
        </p:nvGrpSpPr>
        <p:grpSpPr bwMode="auto">
          <a:xfrm flipH="1">
            <a:off x="5678936" y="2938306"/>
            <a:ext cx="147409" cy="461853"/>
            <a:chOff x="777" y="965"/>
            <a:chExt cx="646" cy="1662"/>
          </a:xfrm>
          <a:solidFill>
            <a:srgbClr val="ABC0C9"/>
          </a:solidFill>
        </p:grpSpPr>
        <p:sp>
          <p:nvSpPr>
            <p:cNvPr id="70"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71"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72" name="SHAPE-20140515215327"/>
          <p:cNvGrpSpPr>
            <a:grpSpLocks/>
          </p:cNvGrpSpPr>
          <p:nvPr/>
        </p:nvGrpSpPr>
        <p:grpSpPr bwMode="auto">
          <a:xfrm flipH="1">
            <a:off x="5858229" y="2938306"/>
            <a:ext cx="147409" cy="461853"/>
            <a:chOff x="777" y="965"/>
            <a:chExt cx="646" cy="1662"/>
          </a:xfrm>
          <a:solidFill>
            <a:srgbClr val="ABC0C9"/>
          </a:solidFill>
        </p:grpSpPr>
        <p:sp>
          <p:nvSpPr>
            <p:cNvPr id="73"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74"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75" name="SHAPE-20140515215327"/>
          <p:cNvGrpSpPr>
            <a:grpSpLocks/>
          </p:cNvGrpSpPr>
          <p:nvPr/>
        </p:nvGrpSpPr>
        <p:grpSpPr bwMode="auto">
          <a:xfrm flipH="1">
            <a:off x="6040513" y="2934502"/>
            <a:ext cx="147409" cy="461853"/>
            <a:chOff x="777" y="965"/>
            <a:chExt cx="646" cy="1662"/>
          </a:xfrm>
          <a:solidFill>
            <a:srgbClr val="ABC0C9"/>
          </a:solidFill>
        </p:grpSpPr>
        <p:sp>
          <p:nvSpPr>
            <p:cNvPr id="76"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77"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78" name="SHAPE-20140515215327"/>
          <p:cNvGrpSpPr>
            <a:grpSpLocks/>
          </p:cNvGrpSpPr>
          <p:nvPr/>
        </p:nvGrpSpPr>
        <p:grpSpPr bwMode="auto">
          <a:xfrm flipH="1">
            <a:off x="6936349" y="2940466"/>
            <a:ext cx="147409" cy="461853"/>
            <a:chOff x="777" y="965"/>
            <a:chExt cx="646" cy="1662"/>
          </a:xfrm>
          <a:solidFill>
            <a:srgbClr val="ABC0C9"/>
          </a:solidFill>
        </p:grpSpPr>
        <p:sp>
          <p:nvSpPr>
            <p:cNvPr id="79"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80"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81" name="SHAPE-20140515215327"/>
          <p:cNvGrpSpPr>
            <a:grpSpLocks/>
          </p:cNvGrpSpPr>
          <p:nvPr/>
        </p:nvGrpSpPr>
        <p:grpSpPr bwMode="auto">
          <a:xfrm flipH="1">
            <a:off x="7115642" y="2940466"/>
            <a:ext cx="147409" cy="461853"/>
            <a:chOff x="777" y="965"/>
            <a:chExt cx="646" cy="1662"/>
          </a:xfrm>
          <a:solidFill>
            <a:srgbClr val="ABC0C9"/>
          </a:solidFill>
        </p:grpSpPr>
        <p:sp>
          <p:nvSpPr>
            <p:cNvPr id="82"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83"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84" name="SHAPE-20140515215327"/>
          <p:cNvGrpSpPr>
            <a:grpSpLocks/>
          </p:cNvGrpSpPr>
          <p:nvPr/>
        </p:nvGrpSpPr>
        <p:grpSpPr bwMode="auto">
          <a:xfrm flipH="1">
            <a:off x="7297926" y="2943454"/>
            <a:ext cx="147409" cy="461853"/>
            <a:chOff x="777" y="965"/>
            <a:chExt cx="646" cy="1662"/>
          </a:xfrm>
          <a:solidFill>
            <a:srgbClr val="ABC0C9"/>
          </a:solidFill>
        </p:grpSpPr>
        <p:sp>
          <p:nvSpPr>
            <p:cNvPr id="85"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86"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87" name="SHAPE-20140515215327"/>
          <p:cNvGrpSpPr>
            <a:grpSpLocks/>
          </p:cNvGrpSpPr>
          <p:nvPr/>
        </p:nvGrpSpPr>
        <p:grpSpPr bwMode="auto">
          <a:xfrm flipH="1">
            <a:off x="7486184" y="2944270"/>
            <a:ext cx="147409" cy="461853"/>
            <a:chOff x="777" y="965"/>
            <a:chExt cx="646" cy="1662"/>
          </a:xfrm>
          <a:solidFill>
            <a:srgbClr val="ABC0C9"/>
          </a:solidFill>
        </p:grpSpPr>
        <p:sp>
          <p:nvSpPr>
            <p:cNvPr id="88"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89"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90" name="SHAPE-20140515215327"/>
          <p:cNvGrpSpPr>
            <a:grpSpLocks/>
          </p:cNvGrpSpPr>
          <p:nvPr/>
        </p:nvGrpSpPr>
        <p:grpSpPr bwMode="auto">
          <a:xfrm flipH="1">
            <a:off x="7665477" y="2944270"/>
            <a:ext cx="147409" cy="461853"/>
            <a:chOff x="777" y="965"/>
            <a:chExt cx="646" cy="1662"/>
          </a:xfrm>
          <a:solidFill>
            <a:srgbClr val="ABC0C9"/>
          </a:solidFill>
        </p:grpSpPr>
        <p:sp>
          <p:nvSpPr>
            <p:cNvPr id="91"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92"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93" name="SHAPE-20140515215327"/>
          <p:cNvGrpSpPr>
            <a:grpSpLocks/>
          </p:cNvGrpSpPr>
          <p:nvPr/>
        </p:nvGrpSpPr>
        <p:grpSpPr bwMode="auto">
          <a:xfrm flipH="1">
            <a:off x="7847761" y="2947258"/>
            <a:ext cx="147409" cy="461853"/>
            <a:chOff x="777" y="965"/>
            <a:chExt cx="646" cy="1662"/>
          </a:xfrm>
          <a:solidFill>
            <a:srgbClr val="ABC0C9"/>
          </a:solidFill>
        </p:grpSpPr>
        <p:sp>
          <p:nvSpPr>
            <p:cNvPr id="94"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95"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96" name="SHAPE-20140515215327"/>
          <p:cNvGrpSpPr>
            <a:grpSpLocks/>
          </p:cNvGrpSpPr>
          <p:nvPr/>
        </p:nvGrpSpPr>
        <p:grpSpPr bwMode="auto">
          <a:xfrm flipH="1">
            <a:off x="8021080" y="2948073"/>
            <a:ext cx="147409" cy="461853"/>
            <a:chOff x="777" y="965"/>
            <a:chExt cx="646" cy="1662"/>
          </a:xfrm>
          <a:solidFill>
            <a:schemeClr val="accent6">
              <a:lumMod val="50000"/>
            </a:schemeClr>
          </a:solidFill>
        </p:grpSpPr>
        <p:sp>
          <p:nvSpPr>
            <p:cNvPr id="97"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98"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99" name="SHAPE-20140515215327"/>
          <p:cNvGrpSpPr>
            <a:grpSpLocks/>
          </p:cNvGrpSpPr>
          <p:nvPr/>
        </p:nvGrpSpPr>
        <p:grpSpPr bwMode="auto">
          <a:xfrm flipH="1">
            <a:off x="8209338" y="2942097"/>
            <a:ext cx="147409" cy="461853"/>
            <a:chOff x="777" y="965"/>
            <a:chExt cx="646" cy="1662"/>
          </a:xfrm>
          <a:solidFill>
            <a:schemeClr val="accent6">
              <a:lumMod val="50000"/>
            </a:schemeClr>
          </a:solidFill>
        </p:grpSpPr>
        <p:sp>
          <p:nvSpPr>
            <p:cNvPr id="100"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101"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102" name="SHAPE-20140515215327"/>
          <p:cNvGrpSpPr>
            <a:grpSpLocks/>
          </p:cNvGrpSpPr>
          <p:nvPr/>
        </p:nvGrpSpPr>
        <p:grpSpPr bwMode="auto">
          <a:xfrm flipH="1">
            <a:off x="8388631" y="2942097"/>
            <a:ext cx="147409" cy="461853"/>
            <a:chOff x="777" y="965"/>
            <a:chExt cx="646" cy="1662"/>
          </a:xfrm>
          <a:solidFill>
            <a:schemeClr val="accent6">
              <a:lumMod val="50000"/>
            </a:schemeClr>
          </a:solidFill>
        </p:grpSpPr>
        <p:sp>
          <p:nvSpPr>
            <p:cNvPr id="103"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104"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105" name="SHAPE-20140515215327"/>
          <p:cNvGrpSpPr>
            <a:grpSpLocks/>
          </p:cNvGrpSpPr>
          <p:nvPr/>
        </p:nvGrpSpPr>
        <p:grpSpPr bwMode="auto">
          <a:xfrm flipH="1">
            <a:off x="2869392" y="2440596"/>
            <a:ext cx="147409" cy="461853"/>
            <a:chOff x="777" y="965"/>
            <a:chExt cx="646" cy="1662"/>
          </a:xfrm>
          <a:solidFill>
            <a:srgbClr val="ABC0C9"/>
          </a:solidFill>
        </p:grpSpPr>
        <p:sp>
          <p:nvSpPr>
            <p:cNvPr id="106"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107"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108" name="SHAPE-20140515215327"/>
          <p:cNvGrpSpPr>
            <a:grpSpLocks/>
          </p:cNvGrpSpPr>
          <p:nvPr/>
        </p:nvGrpSpPr>
        <p:grpSpPr bwMode="auto">
          <a:xfrm flipH="1">
            <a:off x="2873117" y="2944256"/>
            <a:ext cx="147409" cy="461853"/>
            <a:chOff x="777" y="965"/>
            <a:chExt cx="646" cy="1662"/>
          </a:xfrm>
          <a:solidFill>
            <a:schemeClr val="accent6">
              <a:lumMod val="50000"/>
            </a:schemeClr>
          </a:solidFill>
        </p:grpSpPr>
        <p:sp>
          <p:nvSpPr>
            <p:cNvPr id="109"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110"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sp>
        <p:nvSpPr>
          <p:cNvPr id="111" name="TextBox 110"/>
          <p:cNvSpPr txBox="1"/>
          <p:nvPr/>
        </p:nvSpPr>
        <p:spPr>
          <a:xfrm>
            <a:off x="2989847" y="2686304"/>
            <a:ext cx="1252807" cy="276999"/>
          </a:xfrm>
          <a:prstGeom prst="rect">
            <a:avLst/>
          </a:prstGeom>
          <a:noFill/>
        </p:spPr>
        <p:txBody>
          <a:bodyPr wrap="square" rtlCol="0">
            <a:spAutoFit/>
          </a:bodyPr>
          <a:lstStyle/>
          <a:p>
            <a:r>
              <a:rPr lang="en-US" sz="1200" b="1" dirty="0" smtClean="0">
                <a:solidFill>
                  <a:schemeClr val="accent6">
                    <a:lumMod val="50000"/>
                  </a:schemeClr>
                </a:solidFill>
              </a:rPr>
              <a:t>INSURED</a:t>
            </a:r>
            <a:endParaRPr lang="en-US" sz="1200" b="1" dirty="0">
              <a:solidFill>
                <a:schemeClr val="accent6">
                  <a:lumMod val="50000"/>
                </a:schemeClr>
              </a:solidFill>
            </a:endParaRPr>
          </a:p>
        </p:txBody>
      </p:sp>
      <p:sp>
        <p:nvSpPr>
          <p:cNvPr id="112" name="TextBox 111"/>
          <p:cNvSpPr txBox="1"/>
          <p:nvPr/>
        </p:nvSpPr>
        <p:spPr>
          <a:xfrm>
            <a:off x="2980107" y="3162944"/>
            <a:ext cx="1357128" cy="276999"/>
          </a:xfrm>
          <a:prstGeom prst="rect">
            <a:avLst/>
          </a:prstGeom>
          <a:noFill/>
        </p:spPr>
        <p:txBody>
          <a:bodyPr wrap="square" rtlCol="0">
            <a:spAutoFit/>
          </a:bodyPr>
          <a:lstStyle/>
          <a:p>
            <a:r>
              <a:rPr lang="en-US" sz="1200" b="1" dirty="0" smtClean="0">
                <a:solidFill>
                  <a:schemeClr val="accent6">
                    <a:lumMod val="50000"/>
                  </a:schemeClr>
                </a:solidFill>
              </a:rPr>
              <a:t>USES BENEFIT</a:t>
            </a:r>
            <a:endParaRPr lang="en-US" sz="1200" b="1" dirty="0">
              <a:solidFill>
                <a:schemeClr val="accent6">
                  <a:lumMod val="50000"/>
                </a:schemeClr>
              </a:solidFill>
            </a:endParaRPr>
          </a:p>
        </p:txBody>
      </p:sp>
      <p:grpSp>
        <p:nvGrpSpPr>
          <p:cNvPr id="116" name="SHAPE-20140515215327"/>
          <p:cNvGrpSpPr>
            <a:grpSpLocks/>
          </p:cNvGrpSpPr>
          <p:nvPr/>
        </p:nvGrpSpPr>
        <p:grpSpPr bwMode="auto">
          <a:xfrm flipH="1">
            <a:off x="4415694" y="4281160"/>
            <a:ext cx="147409" cy="461853"/>
            <a:chOff x="777" y="965"/>
            <a:chExt cx="646" cy="1662"/>
          </a:xfrm>
          <a:solidFill>
            <a:srgbClr val="ABC0C9"/>
          </a:solidFill>
        </p:grpSpPr>
        <p:sp>
          <p:nvSpPr>
            <p:cNvPr id="117"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118"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119" name="SHAPE-20140515215327"/>
          <p:cNvGrpSpPr>
            <a:grpSpLocks/>
          </p:cNvGrpSpPr>
          <p:nvPr/>
        </p:nvGrpSpPr>
        <p:grpSpPr bwMode="auto">
          <a:xfrm flipH="1">
            <a:off x="4597978" y="4284148"/>
            <a:ext cx="147409" cy="461853"/>
            <a:chOff x="777" y="965"/>
            <a:chExt cx="646" cy="1662"/>
          </a:xfrm>
          <a:solidFill>
            <a:srgbClr val="ABC0C9"/>
          </a:solidFill>
        </p:grpSpPr>
        <p:sp>
          <p:nvSpPr>
            <p:cNvPr id="120"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121"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122" name="SHAPE-20140515215327"/>
          <p:cNvGrpSpPr>
            <a:grpSpLocks/>
          </p:cNvGrpSpPr>
          <p:nvPr/>
        </p:nvGrpSpPr>
        <p:grpSpPr bwMode="auto">
          <a:xfrm flipH="1">
            <a:off x="4777271" y="4284148"/>
            <a:ext cx="147409" cy="461853"/>
            <a:chOff x="777" y="965"/>
            <a:chExt cx="646" cy="1662"/>
          </a:xfrm>
          <a:solidFill>
            <a:srgbClr val="ABC0C9"/>
          </a:solidFill>
        </p:grpSpPr>
        <p:sp>
          <p:nvSpPr>
            <p:cNvPr id="123"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124"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125" name="SHAPE-20140515215327"/>
          <p:cNvGrpSpPr>
            <a:grpSpLocks/>
          </p:cNvGrpSpPr>
          <p:nvPr/>
        </p:nvGrpSpPr>
        <p:grpSpPr bwMode="auto">
          <a:xfrm flipH="1">
            <a:off x="4409719" y="4791332"/>
            <a:ext cx="147409" cy="461853"/>
            <a:chOff x="777" y="965"/>
            <a:chExt cx="646" cy="1662"/>
          </a:xfrm>
          <a:solidFill>
            <a:srgbClr val="ABC0C9"/>
          </a:solidFill>
        </p:grpSpPr>
        <p:sp>
          <p:nvSpPr>
            <p:cNvPr id="126"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127"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128" name="SHAPE-20140515215327"/>
          <p:cNvGrpSpPr>
            <a:grpSpLocks/>
          </p:cNvGrpSpPr>
          <p:nvPr/>
        </p:nvGrpSpPr>
        <p:grpSpPr bwMode="auto">
          <a:xfrm flipH="1">
            <a:off x="4589012" y="4791332"/>
            <a:ext cx="147409" cy="461853"/>
            <a:chOff x="777" y="965"/>
            <a:chExt cx="646" cy="1662"/>
          </a:xfrm>
          <a:solidFill>
            <a:srgbClr val="ABC0C9"/>
          </a:solidFill>
        </p:grpSpPr>
        <p:sp>
          <p:nvSpPr>
            <p:cNvPr id="129"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130"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131" name="SHAPE-20140515215327"/>
          <p:cNvGrpSpPr>
            <a:grpSpLocks/>
          </p:cNvGrpSpPr>
          <p:nvPr/>
        </p:nvGrpSpPr>
        <p:grpSpPr bwMode="auto">
          <a:xfrm flipH="1">
            <a:off x="4771296" y="4794320"/>
            <a:ext cx="147409" cy="461853"/>
            <a:chOff x="777" y="965"/>
            <a:chExt cx="646" cy="1662"/>
          </a:xfrm>
          <a:solidFill>
            <a:srgbClr val="ABC0C9"/>
          </a:solidFill>
        </p:grpSpPr>
        <p:sp>
          <p:nvSpPr>
            <p:cNvPr id="132"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133"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134" name="SHAPE-20140515215327"/>
          <p:cNvGrpSpPr>
            <a:grpSpLocks/>
          </p:cNvGrpSpPr>
          <p:nvPr/>
        </p:nvGrpSpPr>
        <p:grpSpPr bwMode="auto">
          <a:xfrm flipH="1">
            <a:off x="4959554" y="4795136"/>
            <a:ext cx="147409" cy="461853"/>
            <a:chOff x="777" y="965"/>
            <a:chExt cx="646" cy="1662"/>
          </a:xfrm>
          <a:solidFill>
            <a:srgbClr val="ABC0C9"/>
          </a:solidFill>
        </p:grpSpPr>
        <p:sp>
          <p:nvSpPr>
            <p:cNvPr id="135"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136"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137" name="SHAPE-20140515215327"/>
          <p:cNvGrpSpPr>
            <a:grpSpLocks/>
          </p:cNvGrpSpPr>
          <p:nvPr/>
        </p:nvGrpSpPr>
        <p:grpSpPr bwMode="auto">
          <a:xfrm flipH="1">
            <a:off x="5138847" y="4795136"/>
            <a:ext cx="147409" cy="461853"/>
            <a:chOff x="777" y="965"/>
            <a:chExt cx="646" cy="1662"/>
          </a:xfrm>
          <a:solidFill>
            <a:srgbClr val="ABC0C9"/>
          </a:solidFill>
        </p:grpSpPr>
        <p:sp>
          <p:nvSpPr>
            <p:cNvPr id="138"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139"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140" name="SHAPE-20140515215327"/>
          <p:cNvGrpSpPr>
            <a:grpSpLocks/>
          </p:cNvGrpSpPr>
          <p:nvPr/>
        </p:nvGrpSpPr>
        <p:grpSpPr bwMode="auto">
          <a:xfrm flipH="1">
            <a:off x="5321131" y="4798124"/>
            <a:ext cx="147409" cy="461853"/>
            <a:chOff x="777" y="965"/>
            <a:chExt cx="646" cy="1662"/>
          </a:xfrm>
          <a:solidFill>
            <a:srgbClr val="ABC0C9"/>
          </a:solidFill>
        </p:grpSpPr>
        <p:sp>
          <p:nvSpPr>
            <p:cNvPr id="141"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142"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143" name="SHAPE-20140515215327"/>
          <p:cNvGrpSpPr>
            <a:grpSpLocks/>
          </p:cNvGrpSpPr>
          <p:nvPr/>
        </p:nvGrpSpPr>
        <p:grpSpPr bwMode="auto">
          <a:xfrm flipH="1">
            <a:off x="5494450" y="4798939"/>
            <a:ext cx="147409" cy="461853"/>
            <a:chOff x="777" y="965"/>
            <a:chExt cx="646" cy="1662"/>
          </a:xfrm>
          <a:solidFill>
            <a:srgbClr val="ABC0C9"/>
          </a:solidFill>
        </p:grpSpPr>
        <p:sp>
          <p:nvSpPr>
            <p:cNvPr id="144"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145"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146" name="SHAPE-20140515215327"/>
          <p:cNvGrpSpPr>
            <a:grpSpLocks/>
          </p:cNvGrpSpPr>
          <p:nvPr/>
        </p:nvGrpSpPr>
        <p:grpSpPr bwMode="auto">
          <a:xfrm flipH="1">
            <a:off x="5682708" y="4792963"/>
            <a:ext cx="147409" cy="461853"/>
            <a:chOff x="777" y="965"/>
            <a:chExt cx="646" cy="1662"/>
          </a:xfrm>
          <a:solidFill>
            <a:srgbClr val="ABC0C9"/>
          </a:solidFill>
        </p:grpSpPr>
        <p:sp>
          <p:nvSpPr>
            <p:cNvPr id="147"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148"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149" name="SHAPE-20140515215327"/>
          <p:cNvGrpSpPr>
            <a:grpSpLocks/>
          </p:cNvGrpSpPr>
          <p:nvPr/>
        </p:nvGrpSpPr>
        <p:grpSpPr bwMode="auto">
          <a:xfrm flipH="1">
            <a:off x="5862001" y="4792963"/>
            <a:ext cx="147409" cy="461853"/>
            <a:chOff x="777" y="965"/>
            <a:chExt cx="646" cy="1662"/>
          </a:xfrm>
          <a:solidFill>
            <a:srgbClr val="ABC0C9"/>
          </a:solidFill>
        </p:grpSpPr>
        <p:sp>
          <p:nvSpPr>
            <p:cNvPr id="150"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151"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152" name="SHAPE-20140515215327"/>
          <p:cNvGrpSpPr>
            <a:grpSpLocks/>
          </p:cNvGrpSpPr>
          <p:nvPr/>
        </p:nvGrpSpPr>
        <p:grpSpPr bwMode="auto">
          <a:xfrm flipH="1">
            <a:off x="6044285" y="4789159"/>
            <a:ext cx="147409" cy="461853"/>
            <a:chOff x="777" y="965"/>
            <a:chExt cx="646" cy="1662"/>
          </a:xfrm>
          <a:solidFill>
            <a:srgbClr val="ABC0C9"/>
          </a:solidFill>
        </p:grpSpPr>
        <p:sp>
          <p:nvSpPr>
            <p:cNvPr id="153"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154"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158" name="SHAPE-20140515215327"/>
          <p:cNvGrpSpPr>
            <a:grpSpLocks/>
          </p:cNvGrpSpPr>
          <p:nvPr/>
        </p:nvGrpSpPr>
        <p:grpSpPr bwMode="auto">
          <a:xfrm flipH="1">
            <a:off x="6940123" y="4780182"/>
            <a:ext cx="147409" cy="461853"/>
            <a:chOff x="777" y="965"/>
            <a:chExt cx="646" cy="1662"/>
          </a:xfrm>
          <a:solidFill>
            <a:srgbClr val="ABC0C9"/>
          </a:solidFill>
        </p:grpSpPr>
        <p:sp>
          <p:nvSpPr>
            <p:cNvPr id="159"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160"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161" name="SHAPE-20140515215327"/>
          <p:cNvGrpSpPr>
            <a:grpSpLocks/>
          </p:cNvGrpSpPr>
          <p:nvPr/>
        </p:nvGrpSpPr>
        <p:grpSpPr bwMode="auto">
          <a:xfrm flipH="1">
            <a:off x="7122407" y="4783170"/>
            <a:ext cx="147409" cy="461853"/>
            <a:chOff x="777" y="965"/>
            <a:chExt cx="646" cy="1662"/>
          </a:xfrm>
          <a:solidFill>
            <a:srgbClr val="ABC0C9"/>
          </a:solidFill>
        </p:grpSpPr>
        <p:sp>
          <p:nvSpPr>
            <p:cNvPr id="162"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163"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164" name="SHAPE-20140515215327"/>
          <p:cNvGrpSpPr>
            <a:grpSpLocks/>
          </p:cNvGrpSpPr>
          <p:nvPr/>
        </p:nvGrpSpPr>
        <p:grpSpPr bwMode="auto">
          <a:xfrm flipH="1">
            <a:off x="7310665" y="4783986"/>
            <a:ext cx="147409" cy="461853"/>
            <a:chOff x="777" y="965"/>
            <a:chExt cx="646" cy="1662"/>
          </a:xfrm>
          <a:solidFill>
            <a:srgbClr val="ABC0C9"/>
          </a:solidFill>
        </p:grpSpPr>
        <p:sp>
          <p:nvSpPr>
            <p:cNvPr id="165"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166"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167" name="SHAPE-20140515215327"/>
          <p:cNvGrpSpPr>
            <a:grpSpLocks/>
          </p:cNvGrpSpPr>
          <p:nvPr/>
        </p:nvGrpSpPr>
        <p:grpSpPr bwMode="auto">
          <a:xfrm flipH="1">
            <a:off x="7489958" y="4783986"/>
            <a:ext cx="147409" cy="461853"/>
            <a:chOff x="777" y="965"/>
            <a:chExt cx="646" cy="1662"/>
          </a:xfrm>
          <a:solidFill>
            <a:srgbClr val="ABC0C9"/>
          </a:solidFill>
        </p:grpSpPr>
        <p:sp>
          <p:nvSpPr>
            <p:cNvPr id="168"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169"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170" name="SHAPE-20140515215327"/>
          <p:cNvGrpSpPr>
            <a:grpSpLocks/>
          </p:cNvGrpSpPr>
          <p:nvPr/>
        </p:nvGrpSpPr>
        <p:grpSpPr bwMode="auto">
          <a:xfrm flipH="1">
            <a:off x="7672242" y="4786974"/>
            <a:ext cx="147409" cy="461853"/>
            <a:chOff x="777" y="965"/>
            <a:chExt cx="646" cy="1662"/>
          </a:xfrm>
          <a:solidFill>
            <a:schemeClr val="accent6">
              <a:lumMod val="50000"/>
            </a:schemeClr>
          </a:solidFill>
        </p:grpSpPr>
        <p:sp>
          <p:nvSpPr>
            <p:cNvPr id="171"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172"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179" name="SHAPE-20140515215327"/>
          <p:cNvGrpSpPr>
            <a:grpSpLocks/>
          </p:cNvGrpSpPr>
          <p:nvPr/>
        </p:nvGrpSpPr>
        <p:grpSpPr bwMode="auto">
          <a:xfrm flipH="1">
            <a:off x="7845561" y="4787789"/>
            <a:ext cx="147409" cy="461853"/>
            <a:chOff x="777" y="965"/>
            <a:chExt cx="646" cy="1662"/>
          </a:xfrm>
          <a:solidFill>
            <a:schemeClr val="accent6">
              <a:lumMod val="50000"/>
            </a:schemeClr>
          </a:solidFill>
        </p:grpSpPr>
        <p:sp>
          <p:nvSpPr>
            <p:cNvPr id="180"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181"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182" name="SHAPE-20140515215327"/>
          <p:cNvGrpSpPr>
            <a:grpSpLocks/>
          </p:cNvGrpSpPr>
          <p:nvPr/>
        </p:nvGrpSpPr>
        <p:grpSpPr bwMode="auto">
          <a:xfrm flipH="1">
            <a:off x="8033819" y="4781813"/>
            <a:ext cx="147409" cy="461853"/>
            <a:chOff x="777" y="965"/>
            <a:chExt cx="646" cy="1662"/>
          </a:xfrm>
          <a:solidFill>
            <a:schemeClr val="accent6">
              <a:lumMod val="50000"/>
            </a:schemeClr>
          </a:solidFill>
        </p:grpSpPr>
        <p:sp>
          <p:nvSpPr>
            <p:cNvPr id="183"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184"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185" name="SHAPE-20140515215327"/>
          <p:cNvGrpSpPr>
            <a:grpSpLocks/>
          </p:cNvGrpSpPr>
          <p:nvPr/>
        </p:nvGrpSpPr>
        <p:grpSpPr bwMode="auto">
          <a:xfrm flipH="1">
            <a:off x="8213112" y="4781813"/>
            <a:ext cx="147409" cy="461853"/>
            <a:chOff x="777" y="965"/>
            <a:chExt cx="646" cy="1662"/>
          </a:xfrm>
          <a:solidFill>
            <a:schemeClr val="accent6">
              <a:lumMod val="50000"/>
            </a:schemeClr>
          </a:solidFill>
        </p:grpSpPr>
        <p:sp>
          <p:nvSpPr>
            <p:cNvPr id="186"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187"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188" name="SHAPE-20140515215327"/>
          <p:cNvGrpSpPr>
            <a:grpSpLocks/>
          </p:cNvGrpSpPr>
          <p:nvPr/>
        </p:nvGrpSpPr>
        <p:grpSpPr bwMode="auto">
          <a:xfrm flipH="1">
            <a:off x="8395396" y="4778009"/>
            <a:ext cx="147409" cy="461853"/>
            <a:chOff x="777" y="965"/>
            <a:chExt cx="646" cy="1662"/>
          </a:xfrm>
          <a:solidFill>
            <a:schemeClr val="accent6">
              <a:lumMod val="50000"/>
            </a:schemeClr>
          </a:solidFill>
        </p:grpSpPr>
        <p:sp>
          <p:nvSpPr>
            <p:cNvPr id="189"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190"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191" name="SHAPE-20140515215327"/>
          <p:cNvGrpSpPr>
            <a:grpSpLocks/>
          </p:cNvGrpSpPr>
          <p:nvPr/>
        </p:nvGrpSpPr>
        <p:grpSpPr bwMode="auto">
          <a:xfrm flipH="1">
            <a:off x="2873164" y="4295253"/>
            <a:ext cx="147409" cy="461853"/>
            <a:chOff x="777" y="965"/>
            <a:chExt cx="646" cy="1662"/>
          </a:xfrm>
          <a:solidFill>
            <a:srgbClr val="ABC0C9"/>
          </a:solidFill>
        </p:grpSpPr>
        <p:sp>
          <p:nvSpPr>
            <p:cNvPr id="192"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193"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194" name="SHAPE-20140515215327"/>
          <p:cNvGrpSpPr>
            <a:grpSpLocks/>
          </p:cNvGrpSpPr>
          <p:nvPr/>
        </p:nvGrpSpPr>
        <p:grpSpPr bwMode="auto">
          <a:xfrm flipH="1">
            <a:off x="2876889" y="4798913"/>
            <a:ext cx="147409" cy="461853"/>
            <a:chOff x="777" y="965"/>
            <a:chExt cx="646" cy="1662"/>
          </a:xfrm>
          <a:solidFill>
            <a:schemeClr val="accent6">
              <a:lumMod val="50000"/>
            </a:schemeClr>
          </a:solidFill>
        </p:grpSpPr>
        <p:sp>
          <p:nvSpPr>
            <p:cNvPr id="195"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196"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sp>
        <p:nvSpPr>
          <p:cNvPr id="197" name="TextBox 196"/>
          <p:cNvSpPr txBox="1"/>
          <p:nvPr/>
        </p:nvSpPr>
        <p:spPr>
          <a:xfrm>
            <a:off x="2993619" y="4540961"/>
            <a:ext cx="1252807" cy="276999"/>
          </a:xfrm>
          <a:prstGeom prst="rect">
            <a:avLst/>
          </a:prstGeom>
          <a:noFill/>
        </p:spPr>
        <p:txBody>
          <a:bodyPr wrap="square" rtlCol="0">
            <a:spAutoFit/>
          </a:bodyPr>
          <a:lstStyle/>
          <a:p>
            <a:r>
              <a:rPr lang="en-US" sz="1200" b="1" dirty="0" smtClean="0">
                <a:solidFill>
                  <a:schemeClr val="accent6">
                    <a:lumMod val="50000"/>
                  </a:schemeClr>
                </a:solidFill>
              </a:rPr>
              <a:t>INSURED</a:t>
            </a:r>
            <a:endParaRPr lang="en-US" sz="1200" b="1" dirty="0">
              <a:solidFill>
                <a:schemeClr val="accent6">
                  <a:lumMod val="50000"/>
                </a:schemeClr>
              </a:solidFill>
            </a:endParaRPr>
          </a:p>
        </p:txBody>
      </p:sp>
      <p:sp>
        <p:nvSpPr>
          <p:cNvPr id="198" name="TextBox 197"/>
          <p:cNvSpPr txBox="1"/>
          <p:nvPr/>
        </p:nvSpPr>
        <p:spPr>
          <a:xfrm>
            <a:off x="2983879" y="5017601"/>
            <a:ext cx="1357128" cy="276999"/>
          </a:xfrm>
          <a:prstGeom prst="rect">
            <a:avLst/>
          </a:prstGeom>
          <a:noFill/>
        </p:spPr>
        <p:txBody>
          <a:bodyPr wrap="square" rtlCol="0">
            <a:spAutoFit/>
          </a:bodyPr>
          <a:lstStyle/>
          <a:p>
            <a:r>
              <a:rPr lang="en-US" sz="1200" b="1" dirty="0" smtClean="0">
                <a:solidFill>
                  <a:schemeClr val="accent6">
                    <a:lumMod val="50000"/>
                  </a:schemeClr>
                </a:solidFill>
              </a:rPr>
              <a:t>USES BENEFIT</a:t>
            </a:r>
            <a:endParaRPr lang="en-US" sz="1200" b="1" dirty="0">
              <a:solidFill>
                <a:schemeClr val="accent6">
                  <a:lumMod val="50000"/>
                </a:schemeClr>
              </a:solidFill>
            </a:endParaRPr>
          </a:p>
        </p:txBody>
      </p:sp>
      <p:grpSp>
        <p:nvGrpSpPr>
          <p:cNvPr id="199" name="SHAPE-20140515215327"/>
          <p:cNvGrpSpPr>
            <a:grpSpLocks/>
          </p:cNvGrpSpPr>
          <p:nvPr/>
        </p:nvGrpSpPr>
        <p:grpSpPr bwMode="auto">
          <a:xfrm flipH="1">
            <a:off x="4967083" y="4284552"/>
            <a:ext cx="147409" cy="461853"/>
            <a:chOff x="777" y="965"/>
            <a:chExt cx="646" cy="1662"/>
          </a:xfrm>
          <a:solidFill>
            <a:srgbClr val="ABC0C9"/>
          </a:solidFill>
        </p:grpSpPr>
        <p:sp>
          <p:nvSpPr>
            <p:cNvPr id="200"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201"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202" name="SHAPE-20140515215327"/>
          <p:cNvGrpSpPr>
            <a:grpSpLocks/>
          </p:cNvGrpSpPr>
          <p:nvPr/>
        </p:nvGrpSpPr>
        <p:grpSpPr bwMode="auto">
          <a:xfrm flipH="1">
            <a:off x="5146376" y="4284552"/>
            <a:ext cx="147409" cy="461853"/>
            <a:chOff x="777" y="965"/>
            <a:chExt cx="646" cy="1662"/>
          </a:xfrm>
          <a:solidFill>
            <a:srgbClr val="ABC0C9"/>
          </a:solidFill>
        </p:grpSpPr>
        <p:sp>
          <p:nvSpPr>
            <p:cNvPr id="203"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204"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205" name="SHAPE-20140515215327"/>
          <p:cNvGrpSpPr>
            <a:grpSpLocks/>
          </p:cNvGrpSpPr>
          <p:nvPr/>
        </p:nvGrpSpPr>
        <p:grpSpPr bwMode="auto">
          <a:xfrm flipH="1">
            <a:off x="5328660" y="4287540"/>
            <a:ext cx="147409" cy="461853"/>
            <a:chOff x="777" y="965"/>
            <a:chExt cx="646" cy="1662"/>
          </a:xfrm>
          <a:solidFill>
            <a:srgbClr val="ABC0C9"/>
          </a:solidFill>
        </p:grpSpPr>
        <p:sp>
          <p:nvSpPr>
            <p:cNvPr id="206"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207"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208" name="SHAPE-20140515215327"/>
          <p:cNvGrpSpPr>
            <a:grpSpLocks/>
          </p:cNvGrpSpPr>
          <p:nvPr/>
        </p:nvGrpSpPr>
        <p:grpSpPr bwMode="auto">
          <a:xfrm flipH="1">
            <a:off x="5501979" y="4288355"/>
            <a:ext cx="147409" cy="461853"/>
            <a:chOff x="777" y="965"/>
            <a:chExt cx="646" cy="1662"/>
          </a:xfrm>
          <a:solidFill>
            <a:srgbClr val="ABC0C9"/>
          </a:solidFill>
        </p:grpSpPr>
        <p:sp>
          <p:nvSpPr>
            <p:cNvPr id="209"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210"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211" name="SHAPE-20140515215327"/>
          <p:cNvGrpSpPr>
            <a:grpSpLocks/>
          </p:cNvGrpSpPr>
          <p:nvPr/>
        </p:nvGrpSpPr>
        <p:grpSpPr bwMode="auto">
          <a:xfrm flipH="1">
            <a:off x="5690237" y="4282379"/>
            <a:ext cx="147409" cy="461853"/>
            <a:chOff x="777" y="965"/>
            <a:chExt cx="646" cy="1662"/>
          </a:xfrm>
          <a:solidFill>
            <a:srgbClr val="ABC0C9"/>
          </a:solidFill>
        </p:grpSpPr>
        <p:sp>
          <p:nvSpPr>
            <p:cNvPr id="212"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213"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217" name="SHAPE-20140515215327"/>
          <p:cNvGrpSpPr>
            <a:grpSpLocks/>
          </p:cNvGrpSpPr>
          <p:nvPr/>
        </p:nvGrpSpPr>
        <p:grpSpPr bwMode="auto">
          <a:xfrm flipH="1">
            <a:off x="5869530" y="4282379"/>
            <a:ext cx="147409" cy="461853"/>
            <a:chOff x="777" y="965"/>
            <a:chExt cx="646" cy="1662"/>
          </a:xfrm>
          <a:solidFill>
            <a:srgbClr val="ABC0C9"/>
          </a:solidFill>
        </p:grpSpPr>
        <p:sp>
          <p:nvSpPr>
            <p:cNvPr id="218"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219"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grpSp>
        <p:nvGrpSpPr>
          <p:cNvPr id="220" name="SHAPE-20140515215327"/>
          <p:cNvGrpSpPr>
            <a:grpSpLocks/>
          </p:cNvGrpSpPr>
          <p:nvPr/>
        </p:nvGrpSpPr>
        <p:grpSpPr bwMode="auto">
          <a:xfrm flipH="1">
            <a:off x="6051814" y="4278575"/>
            <a:ext cx="147409" cy="461853"/>
            <a:chOff x="777" y="965"/>
            <a:chExt cx="646" cy="1662"/>
          </a:xfrm>
          <a:solidFill>
            <a:srgbClr val="ABC0C9"/>
          </a:solidFill>
        </p:grpSpPr>
        <p:sp>
          <p:nvSpPr>
            <p:cNvPr id="221"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cs typeface="+mn-cs"/>
              </a:endParaRPr>
            </a:p>
          </p:txBody>
        </p:sp>
        <p:sp>
          <p:nvSpPr>
            <p:cNvPr id="222"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cs typeface="+mn-cs"/>
              </a:endParaRPr>
            </a:p>
          </p:txBody>
        </p:sp>
      </p:grpSp>
      <p:sp>
        <p:nvSpPr>
          <p:cNvPr id="233" name="TextBox 232"/>
          <p:cNvSpPr txBox="1"/>
          <p:nvPr/>
        </p:nvSpPr>
        <p:spPr>
          <a:xfrm>
            <a:off x="789059" y="2730834"/>
            <a:ext cx="1758586" cy="338554"/>
          </a:xfrm>
          <a:prstGeom prst="rect">
            <a:avLst/>
          </a:prstGeom>
          <a:noFill/>
        </p:spPr>
        <p:txBody>
          <a:bodyPr wrap="square" rtlCol="0">
            <a:spAutoFit/>
          </a:bodyPr>
          <a:lstStyle/>
          <a:p>
            <a:r>
              <a:rPr lang="en-US" sz="1600" b="1" dirty="0" smtClean="0">
                <a:solidFill>
                  <a:schemeClr val="bg1"/>
                </a:solidFill>
              </a:rPr>
              <a:t>ASSUMPTION</a:t>
            </a:r>
            <a:endParaRPr lang="en-US" sz="1600" b="1" dirty="0">
              <a:solidFill>
                <a:schemeClr val="bg1"/>
              </a:solidFill>
            </a:endParaRPr>
          </a:p>
        </p:txBody>
      </p:sp>
      <p:sp>
        <p:nvSpPr>
          <p:cNvPr id="234" name="Right Arrow 233"/>
          <p:cNvSpPr/>
          <p:nvPr/>
        </p:nvSpPr>
        <p:spPr>
          <a:xfrm>
            <a:off x="825562" y="4344461"/>
            <a:ext cx="1814642" cy="879566"/>
          </a:xfrm>
          <a:prstGeom prst="rightArrow">
            <a:avLst/>
          </a:prstGeom>
          <a:solidFill>
            <a:srgbClr val="497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5" name="TextBox 234"/>
          <p:cNvSpPr txBox="1"/>
          <p:nvPr/>
        </p:nvSpPr>
        <p:spPr>
          <a:xfrm>
            <a:off x="780569" y="4561068"/>
            <a:ext cx="1603979" cy="461665"/>
          </a:xfrm>
          <a:prstGeom prst="rect">
            <a:avLst/>
          </a:prstGeom>
          <a:noFill/>
        </p:spPr>
        <p:txBody>
          <a:bodyPr wrap="square" rtlCol="0">
            <a:spAutoFit/>
          </a:bodyPr>
          <a:lstStyle/>
          <a:p>
            <a:r>
              <a:rPr lang="en-US" sz="2400" b="1" dirty="0" smtClean="0">
                <a:solidFill>
                  <a:schemeClr val="bg1"/>
                </a:solidFill>
              </a:rPr>
              <a:t>REALITY</a:t>
            </a:r>
            <a:endParaRPr lang="en-US" sz="2800" b="1" dirty="0">
              <a:solidFill>
                <a:schemeClr val="bg1"/>
              </a:solidFill>
            </a:endParaRPr>
          </a:p>
        </p:txBody>
      </p:sp>
      <p:sp>
        <p:nvSpPr>
          <p:cNvPr id="214" name="TextBox 213"/>
          <p:cNvSpPr txBox="1"/>
          <p:nvPr/>
        </p:nvSpPr>
        <p:spPr>
          <a:xfrm>
            <a:off x="3930504" y="2087949"/>
            <a:ext cx="3068385" cy="338554"/>
          </a:xfrm>
          <a:prstGeom prst="rect">
            <a:avLst/>
          </a:prstGeom>
          <a:noFill/>
        </p:spPr>
        <p:txBody>
          <a:bodyPr wrap="square" rtlCol="0">
            <a:spAutoFit/>
          </a:bodyPr>
          <a:lstStyle/>
          <a:p>
            <a:r>
              <a:rPr lang="en-US" sz="1600" dirty="0" smtClean="0">
                <a:solidFill>
                  <a:srgbClr val="000000"/>
                </a:solidFill>
                <a:latin typeface="Arial Narrow"/>
                <a:cs typeface="Arial Narrow"/>
              </a:rPr>
              <a:t>WHEN POLICIES ARE ISSUED</a:t>
            </a:r>
            <a:endParaRPr lang="en-US" sz="1600" dirty="0">
              <a:solidFill>
                <a:srgbClr val="000000"/>
              </a:solidFill>
              <a:latin typeface="Arial Narrow"/>
              <a:cs typeface="Arial Narrow"/>
            </a:endParaRPr>
          </a:p>
        </p:txBody>
      </p:sp>
      <p:sp>
        <p:nvSpPr>
          <p:cNvPr id="223" name="TextBox 222"/>
          <p:cNvSpPr txBox="1"/>
          <p:nvPr/>
        </p:nvSpPr>
        <p:spPr>
          <a:xfrm>
            <a:off x="6805719" y="2070427"/>
            <a:ext cx="1822273" cy="338554"/>
          </a:xfrm>
          <a:prstGeom prst="rect">
            <a:avLst/>
          </a:prstGeom>
          <a:noFill/>
        </p:spPr>
        <p:txBody>
          <a:bodyPr wrap="square" rtlCol="0">
            <a:spAutoFit/>
          </a:bodyPr>
          <a:lstStyle/>
          <a:p>
            <a:pPr algn="ctr"/>
            <a:r>
              <a:rPr lang="en-US" sz="1600" dirty="0" smtClean="0">
                <a:solidFill>
                  <a:srgbClr val="000000"/>
                </a:solidFill>
                <a:latin typeface="Arial Narrow"/>
                <a:cs typeface="Arial Narrow"/>
              </a:rPr>
              <a:t>LATER YEARS</a:t>
            </a:r>
            <a:endParaRPr lang="en-US" sz="1600" dirty="0">
              <a:solidFill>
                <a:srgbClr val="000000"/>
              </a:solidFill>
              <a:latin typeface="Arial Narrow"/>
              <a:cs typeface="Arial Narrow"/>
            </a:endParaRPr>
          </a:p>
        </p:txBody>
      </p:sp>
      <p:sp>
        <p:nvSpPr>
          <p:cNvPr id="228" name="Content Placeholder 2"/>
          <p:cNvSpPr txBox="1">
            <a:spLocks/>
          </p:cNvSpPr>
          <p:nvPr/>
        </p:nvSpPr>
        <p:spPr>
          <a:xfrm>
            <a:off x="461851" y="5580042"/>
            <a:ext cx="8707807" cy="718351"/>
          </a:xfrm>
          <a:prstGeom prst="rect">
            <a:avLst/>
          </a:prstGeom>
          <a:solidFill>
            <a:srgbClr val="515B5E"/>
          </a:solidFill>
        </p:spPr>
        <p:txBody>
          <a:bodyPr vert="horz" lIns="432000" tIns="0" rIns="91440" bIns="45720" rtlCol="0" anchor="ctr">
            <a:normAutofit/>
          </a:bodyPr>
          <a:lstStyle>
            <a:lvl1pPr marL="0" indent="0" algn="l" defTabSz="914400" rtl="0" eaLnBrk="1" latinLnBrk="0" hangingPunct="1">
              <a:spcBef>
                <a:spcPct val="20000"/>
              </a:spcBef>
              <a:buFontTx/>
              <a:buNone/>
              <a:defRPr sz="2000" b="1" kern="1200">
                <a:solidFill>
                  <a:schemeClr val="tx1"/>
                </a:solidFill>
                <a:latin typeface="+mn-lt"/>
                <a:ea typeface="+mn-ea"/>
                <a:cs typeface="+mn-cs"/>
              </a:defRPr>
            </a:lvl1pPr>
            <a:lvl2pPr marL="0" indent="0" algn="l" defTabSz="914400" rtl="0" eaLnBrk="1" latinLnBrk="0" hangingPunct="1">
              <a:spcBef>
                <a:spcPct val="20000"/>
              </a:spcBef>
              <a:buFontTx/>
              <a:buNone/>
              <a:defRPr sz="2000" kern="1200">
                <a:solidFill>
                  <a:schemeClr val="tx1"/>
                </a:solidFill>
                <a:latin typeface="+mn-lt"/>
                <a:ea typeface="+mn-ea"/>
                <a:cs typeface="+mn-cs"/>
              </a:defRPr>
            </a:lvl2pPr>
            <a:lvl3pPr marL="265113" indent="-265113" algn="l" defTabSz="914400" rtl="0" eaLnBrk="1" latinLnBrk="0" hangingPunct="1">
              <a:spcBef>
                <a:spcPct val="20000"/>
              </a:spcBef>
              <a:buClr>
                <a:schemeClr val="bg2"/>
              </a:buClr>
              <a:buSzPct val="60000"/>
              <a:buFont typeface="Wingdings" pitchFamily="2" charset="2"/>
              <a:buChar char=""/>
              <a:defRPr sz="2000" kern="1200">
                <a:solidFill>
                  <a:schemeClr val="tx1"/>
                </a:solidFill>
                <a:latin typeface="+mn-lt"/>
                <a:ea typeface="+mn-ea"/>
                <a:cs typeface="+mn-cs"/>
              </a:defRPr>
            </a:lvl3pPr>
            <a:lvl4pPr marL="542925" indent="-277813" algn="l" defTabSz="914400" rtl="0" eaLnBrk="1" latinLnBrk="0" hangingPunct="1">
              <a:spcBef>
                <a:spcPct val="20000"/>
              </a:spcBef>
              <a:buClr>
                <a:schemeClr val="tx2"/>
              </a:buClr>
              <a:buSzPct val="60000"/>
              <a:buFont typeface="Wingdings" pitchFamily="2" charset="2"/>
              <a:buChar char=""/>
              <a:defRPr sz="1800" kern="1200">
                <a:solidFill>
                  <a:schemeClr val="tx1"/>
                </a:solidFill>
                <a:latin typeface="+mn-lt"/>
                <a:ea typeface="+mn-ea"/>
                <a:cs typeface="+mn-cs"/>
              </a:defRPr>
            </a:lvl4pPr>
            <a:lvl5pPr marL="808038" indent="-265113" algn="l" defTabSz="914400" rtl="0" eaLnBrk="1" latinLnBrk="0" hangingPunct="1">
              <a:spcBef>
                <a:spcPct val="20000"/>
              </a:spcBef>
              <a:buClr>
                <a:schemeClr val="accent1"/>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229" name="TextBox 228"/>
          <p:cNvSpPr txBox="1"/>
          <p:nvPr/>
        </p:nvSpPr>
        <p:spPr>
          <a:xfrm>
            <a:off x="654280" y="5624598"/>
            <a:ext cx="8197856" cy="338554"/>
          </a:xfrm>
          <a:prstGeom prst="rect">
            <a:avLst/>
          </a:prstGeom>
          <a:noFill/>
        </p:spPr>
        <p:txBody>
          <a:bodyPr wrap="square" rtlCol="0">
            <a:spAutoFit/>
          </a:bodyPr>
          <a:lstStyle/>
          <a:p>
            <a:r>
              <a:rPr lang="en-US" sz="1600" b="1" dirty="0" smtClean="0">
                <a:solidFill>
                  <a:schemeClr val="bg1"/>
                </a:solidFill>
                <a:latin typeface="Arial Narrow"/>
                <a:cs typeface="Arial Narrow"/>
              </a:rPr>
              <a:t>Industry experience has been mixed compared to what was originally thought.</a:t>
            </a:r>
            <a:endParaRPr lang="en-US" sz="1600" b="1" dirty="0">
              <a:solidFill>
                <a:schemeClr val="bg1"/>
              </a:solidFill>
              <a:latin typeface="Arial Narrow"/>
              <a:cs typeface="Arial Narrow"/>
            </a:endParaRPr>
          </a:p>
        </p:txBody>
      </p:sp>
    </p:spTree>
    <p:extLst>
      <p:ext uri="{BB962C8B-B14F-4D97-AF65-F5344CB8AC3E}">
        <p14:creationId xmlns:p14="http://schemas.microsoft.com/office/powerpoint/2010/main" val="3908537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15"/>
                                        </p:tgtEl>
                                        <p:attrNameLst>
                                          <p:attrName>style.visibility</p:attrName>
                                        </p:attrNameLst>
                                      </p:cBhvr>
                                      <p:to>
                                        <p:strVal val="visible"/>
                                      </p:to>
                                    </p:set>
                                    <p:anim calcmode="lin" valueType="num">
                                      <p:cBhvr additive="base">
                                        <p:cTn id="19" dur="500" fill="hold"/>
                                        <p:tgtEl>
                                          <p:spTgt spid="215"/>
                                        </p:tgtEl>
                                        <p:attrNameLst>
                                          <p:attrName>ppt_x</p:attrName>
                                        </p:attrNameLst>
                                      </p:cBhvr>
                                      <p:tavLst>
                                        <p:tav tm="0">
                                          <p:val>
                                            <p:strVal val="#ppt_x"/>
                                          </p:val>
                                        </p:tav>
                                        <p:tav tm="100000">
                                          <p:val>
                                            <p:strVal val="#ppt_x"/>
                                          </p:val>
                                        </p:tav>
                                      </p:tavLst>
                                    </p:anim>
                                    <p:anim calcmode="lin" valueType="num">
                                      <p:cBhvr additive="base">
                                        <p:cTn id="20" dur="500" fill="hold"/>
                                        <p:tgtEl>
                                          <p:spTgt spid="2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31"/>
                                        </p:tgtEl>
                                        <p:attrNameLst>
                                          <p:attrName>style.visibility</p:attrName>
                                        </p:attrNameLst>
                                      </p:cBhvr>
                                      <p:to>
                                        <p:strVal val="visible"/>
                                      </p:to>
                                    </p:set>
                                    <p:animEffect transition="in" filter="wipe(left)">
                                      <p:cBhvr>
                                        <p:cTn id="25" dur="500"/>
                                        <p:tgtEl>
                                          <p:spTgt spid="231"/>
                                        </p:tgtEl>
                                      </p:cBhvr>
                                    </p:animEffect>
                                  </p:childTnLst>
                                </p:cTn>
                              </p:par>
                              <p:par>
                                <p:cTn id="26" presetID="22" presetClass="entr" presetSubtype="8"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par>
                                <p:cTn id="29" presetID="22" presetClass="entr" presetSubtype="8"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par>
                                <p:cTn id="32" presetID="22" presetClass="entr" presetSubtype="8"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left)">
                                      <p:cBhvr>
                                        <p:cTn id="34" dur="500"/>
                                        <p:tgtEl>
                                          <p:spTgt spid="20"/>
                                        </p:tgtEl>
                                      </p:cBhvr>
                                    </p:animEffect>
                                  </p:childTnLst>
                                </p:cTn>
                              </p:par>
                              <p:par>
                                <p:cTn id="35" presetID="22" presetClass="entr" presetSubtype="8"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par>
                                <p:cTn id="38" presetID="22" presetClass="entr" presetSubtype="8" fill="hold"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wipe(left)">
                                      <p:cBhvr>
                                        <p:cTn id="40" dur="500"/>
                                        <p:tgtEl>
                                          <p:spTgt spid="30"/>
                                        </p:tgtEl>
                                      </p:cBhvr>
                                    </p:animEffect>
                                  </p:childTnLst>
                                </p:cTn>
                              </p:par>
                              <p:par>
                                <p:cTn id="41" presetID="22" presetClass="entr" presetSubtype="8"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wipe(left)">
                                      <p:cBhvr>
                                        <p:cTn id="43" dur="500"/>
                                        <p:tgtEl>
                                          <p:spTgt spid="33"/>
                                        </p:tgtEl>
                                      </p:cBhvr>
                                    </p:animEffect>
                                  </p:childTnLst>
                                </p:cTn>
                              </p:par>
                              <p:par>
                                <p:cTn id="44" presetID="22" presetClass="entr" presetSubtype="8" fill="hold" nodeType="with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wipe(left)">
                                      <p:cBhvr>
                                        <p:cTn id="46" dur="500"/>
                                        <p:tgtEl>
                                          <p:spTgt spid="36"/>
                                        </p:tgtEl>
                                      </p:cBhvr>
                                    </p:animEffect>
                                  </p:childTnLst>
                                </p:cTn>
                              </p:par>
                              <p:par>
                                <p:cTn id="47" presetID="22" presetClass="entr" presetSubtype="8" fill="hold" nodeType="with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wipe(left)">
                                      <p:cBhvr>
                                        <p:cTn id="49" dur="500"/>
                                        <p:tgtEl>
                                          <p:spTgt spid="39"/>
                                        </p:tgtEl>
                                      </p:cBhvr>
                                    </p:animEffect>
                                  </p:childTnLst>
                                </p:cTn>
                              </p:par>
                              <p:par>
                                <p:cTn id="50" presetID="22" presetClass="entr" presetSubtype="8" fill="hold" nodeType="with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wipe(left)">
                                      <p:cBhvr>
                                        <p:cTn id="52" dur="500"/>
                                        <p:tgtEl>
                                          <p:spTgt spid="42"/>
                                        </p:tgtEl>
                                      </p:cBhvr>
                                    </p:animEffect>
                                  </p:childTnLst>
                                </p:cTn>
                              </p:par>
                              <p:par>
                                <p:cTn id="53" presetID="22" presetClass="entr" presetSubtype="8" fill="hold" nodeType="with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wipe(left)">
                                      <p:cBhvr>
                                        <p:cTn id="55" dur="500"/>
                                        <p:tgtEl>
                                          <p:spTgt spid="45"/>
                                        </p:tgtEl>
                                      </p:cBhvr>
                                    </p:animEffect>
                                  </p:childTnLst>
                                </p:cTn>
                              </p:par>
                              <p:par>
                                <p:cTn id="56" presetID="22" presetClass="entr" presetSubtype="8" fill="hold" nodeType="with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left)">
                                      <p:cBhvr>
                                        <p:cTn id="58" dur="500"/>
                                        <p:tgtEl>
                                          <p:spTgt spid="48"/>
                                        </p:tgtEl>
                                      </p:cBhvr>
                                    </p:animEffect>
                                  </p:childTnLst>
                                </p:cTn>
                              </p:par>
                              <p:par>
                                <p:cTn id="59" presetID="22" presetClass="entr" presetSubtype="8" fill="hold" nodeType="with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par>
                                <p:cTn id="62" presetID="22" presetClass="entr" presetSubtype="8" fill="hold" nodeType="with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wipe(left)">
                                      <p:cBhvr>
                                        <p:cTn id="64" dur="500"/>
                                        <p:tgtEl>
                                          <p:spTgt spid="54"/>
                                        </p:tgtEl>
                                      </p:cBhvr>
                                    </p:animEffect>
                                  </p:childTnLst>
                                </p:cTn>
                              </p:par>
                              <p:par>
                                <p:cTn id="65" presetID="22" presetClass="entr" presetSubtype="8" fill="hold" nodeType="withEffect">
                                  <p:stCondLst>
                                    <p:cond delay="0"/>
                                  </p:stCondLst>
                                  <p:childTnLst>
                                    <p:set>
                                      <p:cBhvr>
                                        <p:cTn id="66" dur="1" fill="hold">
                                          <p:stCondLst>
                                            <p:cond delay="0"/>
                                          </p:stCondLst>
                                        </p:cTn>
                                        <p:tgtEl>
                                          <p:spTgt spid="57"/>
                                        </p:tgtEl>
                                        <p:attrNameLst>
                                          <p:attrName>style.visibility</p:attrName>
                                        </p:attrNameLst>
                                      </p:cBhvr>
                                      <p:to>
                                        <p:strVal val="visible"/>
                                      </p:to>
                                    </p:set>
                                    <p:animEffect transition="in" filter="wipe(left)">
                                      <p:cBhvr>
                                        <p:cTn id="67" dur="500"/>
                                        <p:tgtEl>
                                          <p:spTgt spid="57"/>
                                        </p:tgtEl>
                                      </p:cBhvr>
                                    </p:animEffect>
                                  </p:childTnLst>
                                </p:cTn>
                              </p:par>
                              <p:par>
                                <p:cTn id="68" presetID="22" presetClass="entr" presetSubtype="8" fill="hold" nodeType="with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500"/>
                                        <p:tgtEl>
                                          <p:spTgt spid="60"/>
                                        </p:tgtEl>
                                      </p:cBhvr>
                                    </p:animEffect>
                                  </p:childTnLst>
                                </p:cTn>
                              </p:par>
                              <p:par>
                                <p:cTn id="71" presetID="22" presetClass="entr" presetSubtype="8" fill="hold" nodeType="withEffect">
                                  <p:stCondLst>
                                    <p:cond delay="0"/>
                                  </p:stCondLst>
                                  <p:childTnLst>
                                    <p:set>
                                      <p:cBhvr>
                                        <p:cTn id="72" dur="1" fill="hold">
                                          <p:stCondLst>
                                            <p:cond delay="0"/>
                                          </p:stCondLst>
                                        </p:cTn>
                                        <p:tgtEl>
                                          <p:spTgt spid="63"/>
                                        </p:tgtEl>
                                        <p:attrNameLst>
                                          <p:attrName>style.visibility</p:attrName>
                                        </p:attrNameLst>
                                      </p:cBhvr>
                                      <p:to>
                                        <p:strVal val="visible"/>
                                      </p:to>
                                    </p:set>
                                    <p:animEffect transition="in" filter="wipe(left)">
                                      <p:cBhvr>
                                        <p:cTn id="73" dur="500"/>
                                        <p:tgtEl>
                                          <p:spTgt spid="63"/>
                                        </p:tgtEl>
                                      </p:cBhvr>
                                    </p:animEffect>
                                  </p:childTnLst>
                                </p:cTn>
                              </p:par>
                              <p:par>
                                <p:cTn id="74" presetID="22" presetClass="entr" presetSubtype="8" fill="hold" nodeType="withEffect">
                                  <p:stCondLst>
                                    <p:cond delay="0"/>
                                  </p:stCondLst>
                                  <p:childTnLst>
                                    <p:set>
                                      <p:cBhvr>
                                        <p:cTn id="75" dur="1" fill="hold">
                                          <p:stCondLst>
                                            <p:cond delay="0"/>
                                          </p:stCondLst>
                                        </p:cTn>
                                        <p:tgtEl>
                                          <p:spTgt spid="66"/>
                                        </p:tgtEl>
                                        <p:attrNameLst>
                                          <p:attrName>style.visibility</p:attrName>
                                        </p:attrNameLst>
                                      </p:cBhvr>
                                      <p:to>
                                        <p:strVal val="visible"/>
                                      </p:to>
                                    </p:set>
                                    <p:animEffect transition="in" filter="wipe(left)">
                                      <p:cBhvr>
                                        <p:cTn id="76" dur="500"/>
                                        <p:tgtEl>
                                          <p:spTgt spid="66"/>
                                        </p:tgtEl>
                                      </p:cBhvr>
                                    </p:animEffect>
                                  </p:childTnLst>
                                </p:cTn>
                              </p:par>
                              <p:par>
                                <p:cTn id="77" presetID="22" presetClass="entr" presetSubtype="8" fill="hold" nodeType="with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wipe(left)">
                                      <p:cBhvr>
                                        <p:cTn id="79" dur="500"/>
                                        <p:tgtEl>
                                          <p:spTgt spid="69"/>
                                        </p:tgtEl>
                                      </p:cBhvr>
                                    </p:animEffect>
                                  </p:childTnLst>
                                </p:cTn>
                              </p:par>
                              <p:par>
                                <p:cTn id="80" presetID="22" presetClass="entr" presetSubtype="8" fill="hold" nodeType="with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left)">
                                      <p:cBhvr>
                                        <p:cTn id="82" dur="500"/>
                                        <p:tgtEl>
                                          <p:spTgt spid="72"/>
                                        </p:tgtEl>
                                      </p:cBhvr>
                                    </p:animEffect>
                                  </p:childTnLst>
                                </p:cTn>
                              </p:par>
                              <p:par>
                                <p:cTn id="83" presetID="22" presetClass="entr" presetSubtype="8" fill="hold" nodeType="withEffect">
                                  <p:stCondLst>
                                    <p:cond delay="0"/>
                                  </p:stCondLst>
                                  <p:childTnLst>
                                    <p:set>
                                      <p:cBhvr>
                                        <p:cTn id="84" dur="1" fill="hold">
                                          <p:stCondLst>
                                            <p:cond delay="0"/>
                                          </p:stCondLst>
                                        </p:cTn>
                                        <p:tgtEl>
                                          <p:spTgt spid="75"/>
                                        </p:tgtEl>
                                        <p:attrNameLst>
                                          <p:attrName>style.visibility</p:attrName>
                                        </p:attrNameLst>
                                      </p:cBhvr>
                                      <p:to>
                                        <p:strVal val="visible"/>
                                      </p:to>
                                    </p:set>
                                    <p:animEffect transition="in" filter="wipe(left)">
                                      <p:cBhvr>
                                        <p:cTn id="85" dur="500"/>
                                        <p:tgtEl>
                                          <p:spTgt spid="75"/>
                                        </p:tgtEl>
                                      </p:cBhvr>
                                    </p:animEffect>
                                  </p:childTnLst>
                                </p:cTn>
                              </p:par>
                              <p:par>
                                <p:cTn id="86" presetID="22" presetClass="entr" presetSubtype="8" fill="hold" nodeType="withEffect">
                                  <p:stCondLst>
                                    <p:cond delay="0"/>
                                  </p:stCondLst>
                                  <p:childTnLst>
                                    <p:set>
                                      <p:cBhvr>
                                        <p:cTn id="87" dur="1" fill="hold">
                                          <p:stCondLst>
                                            <p:cond delay="0"/>
                                          </p:stCondLst>
                                        </p:cTn>
                                        <p:tgtEl>
                                          <p:spTgt spid="105"/>
                                        </p:tgtEl>
                                        <p:attrNameLst>
                                          <p:attrName>style.visibility</p:attrName>
                                        </p:attrNameLst>
                                      </p:cBhvr>
                                      <p:to>
                                        <p:strVal val="visible"/>
                                      </p:to>
                                    </p:set>
                                    <p:animEffect transition="in" filter="wipe(left)">
                                      <p:cBhvr>
                                        <p:cTn id="88" dur="500"/>
                                        <p:tgtEl>
                                          <p:spTgt spid="105"/>
                                        </p:tgtEl>
                                      </p:cBhvr>
                                    </p:animEffect>
                                  </p:childTnLst>
                                </p:cTn>
                              </p:par>
                              <p:par>
                                <p:cTn id="89" presetID="22" presetClass="entr" presetSubtype="8" fill="hold" nodeType="with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left)">
                                      <p:cBhvr>
                                        <p:cTn id="91" dur="500"/>
                                        <p:tgtEl>
                                          <p:spTgt spid="108"/>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111"/>
                                        </p:tgtEl>
                                        <p:attrNameLst>
                                          <p:attrName>style.visibility</p:attrName>
                                        </p:attrNameLst>
                                      </p:cBhvr>
                                      <p:to>
                                        <p:strVal val="visible"/>
                                      </p:to>
                                    </p:set>
                                    <p:animEffect transition="in" filter="wipe(left)">
                                      <p:cBhvr>
                                        <p:cTn id="94" dur="500"/>
                                        <p:tgtEl>
                                          <p:spTgt spid="111"/>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112"/>
                                        </p:tgtEl>
                                        <p:attrNameLst>
                                          <p:attrName>style.visibility</p:attrName>
                                        </p:attrNameLst>
                                      </p:cBhvr>
                                      <p:to>
                                        <p:strVal val="visible"/>
                                      </p:to>
                                    </p:set>
                                    <p:animEffect transition="in" filter="wipe(left)">
                                      <p:cBhvr>
                                        <p:cTn id="97" dur="500"/>
                                        <p:tgtEl>
                                          <p:spTgt spid="112"/>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233"/>
                                        </p:tgtEl>
                                        <p:attrNameLst>
                                          <p:attrName>style.visibility</p:attrName>
                                        </p:attrNameLst>
                                      </p:cBhvr>
                                      <p:to>
                                        <p:strVal val="visible"/>
                                      </p:to>
                                    </p:set>
                                    <p:animEffect transition="in" filter="wipe(left)">
                                      <p:cBhvr>
                                        <p:cTn id="100" dur="500"/>
                                        <p:tgtEl>
                                          <p:spTgt spid="233"/>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214"/>
                                        </p:tgtEl>
                                        <p:attrNameLst>
                                          <p:attrName>style.visibility</p:attrName>
                                        </p:attrNameLst>
                                      </p:cBhvr>
                                      <p:to>
                                        <p:strVal val="visible"/>
                                      </p:to>
                                    </p:set>
                                    <p:animEffect transition="in" filter="wipe(left)">
                                      <p:cBhvr>
                                        <p:cTn id="103" dur="500"/>
                                        <p:tgtEl>
                                          <p:spTgt spid="214"/>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nodeType="clickEffect">
                                  <p:stCondLst>
                                    <p:cond delay="0"/>
                                  </p:stCondLst>
                                  <p:childTnLst>
                                    <p:set>
                                      <p:cBhvr>
                                        <p:cTn id="107" dur="1" fill="hold">
                                          <p:stCondLst>
                                            <p:cond delay="0"/>
                                          </p:stCondLst>
                                        </p:cTn>
                                        <p:tgtEl>
                                          <p:spTgt spid="78"/>
                                        </p:tgtEl>
                                        <p:attrNameLst>
                                          <p:attrName>style.visibility</p:attrName>
                                        </p:attrNameLst>
                                      </p:cBhvr>
                                      <p:to>
                                        <p:strVal val="visible"/>
                                      </p:to>
                                    </p:set>
                                    <p:animEffect transition="in" filter="wipe(left)">
                                      <p:cBhvr>
                                        <p:cTn id="108" dur="500"/>
                                        <p:tgtEl>
                                          <p:spTgt spid="78"/>
                                        </p:tgtEl>
                                      </p:cBhvr>
                                    </p:animEffect>
                                  </p:childTnLst>
                                </p:cTn>
                              </p:par>
                              <p:par>
                                <p:cTn id="109" presetID="22" presetClass="entr" presetSubtype="8" fill="hold" nodeType="with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ipe(left)">
                                      <p:cBhvr>
                                        <p:cTn id="111" dur="500"/>
                                        <p:tgtEl>
                                          <p:spTgt spid="81"/>
                                        </p:tgtEl>
                                      </p:cBhvr>
                                    </p:animEffect>
                                  </p:childTnLst>
                                </p:cTn>
                              </p:par>
                              <p:par>
                                <p:cTn id="112" presetID="22" presetClass="entr" presetSubtype="8" fill="hold" nodeType="withEffect">
                                  <p:stCondLst>
                                    <p:cond delay="0"/>
                                  </p:stCondLst>
                                  <p:childTnLst>
                                    <p:set>
                                      <p:cBhvr>
                                        <p:cTn id="113" dur="1" fill="hold">
                                          <p:stCondLst>
                                            <p:cond delay="0"/>
                                          </p:stCondLst>
                                        </p:cTn>
                                        <p:tgtEl>
                                          <p:spTgt spid="84"/>
                                        </p:tgtEl>
                                        <p:attrNameLst>
                                          <p:attrName>style.visibility</p:attrName>
                                        </p:attrNameLst>
                                      </p:cBhvr>
                                      <p:to>
                                        <p:strVal val="visible"/>
                                      </p:to>
                                    </p:set>
                                    <p:animEffect transition="in" filter="wipe(left)">
                                      <p:cBhvr>
                                        <p:cTn id="114" dur="500"/>
                                        <p:tgtEl>
                                          <p:spTgt spid="84"/>
                                        </p:tgtEl>
                                      </p:cBhvr>
                                    </p:animEffect>
                                  </p:childTnLst>
                                </p:cTn>
                              </p:par>
                              <p:par>
                                <p:cTn id="115" presetID="22" presetClass="entr" presetSubtype="8" fill="hold" nodeType="withEffect">
                                  <p:stCondLst>
                                    <p:cond delay="0"/>
                                  </p:stCondLst>
                                  <p:childTnLst>
                                    <p:set>
                                      <p:cBhvr>
                                        <p:cTn id="116" dur="1" fill="hold">
                                          <p:stCondLst>
                                            <p:cond delay="0"/>
                                          </p:stCondLst>
                                        </p:cTn>
                                        <p:tgtEl>
                                          <p:spTgt spid="87"/>
                                        </p:tgtEl>
                                        <p:attrNameLst>
                                          <p:attrName>style.visibility</p:attrName>
                                        </p:attrNameLst>
                                      </p:cBhvr>
                                      <p:to>
                                        <p:strVal val="visible"/>
                                      </p:to>
                                    </p:set>
                                    <p:animEffect transition="in" filter="wipe(left)">
                                      <p:cBhvr>
                                        <p:cTn id="117" dur="500"/>
                                        <p:tgtEl>
                                          <p:spTgt spid="87"/>
                                        </p:tgtEl>
                                      </p:cBhvr>
                                    </p:animEffect>
                                  </p:childTnLst>
                                </p:cTn>
                              </p:par>
                              <p:par>
                                <p:cTn id="118" presetID="22" presetClass="entr" presetSubtype="8" fill="hold" nodeType="withEffect">
                                  <p:stCondLst>
                                    <p:cond delay="0"/>
                                  </p:stCondLst>
                                  <p:childTnLst>
                                    <p:set>
                                      <p:cBhvr>
                                        <p:cTn id="119" dur="1" fill="hold">
                                          <p:stCondLst>
                                            <p:cond delay="0"/>
                                          </p:stCondLst>
                                        </p:cTn>
                                        <p:tgtEl>
                                          <p:spTgt spid="90"/>
                                        </p:tgtEl>
                                        <p:attrNameLst>
                                          <p:attrName>style.visibility</p:attrName>
                                        </p:attrNameLst>
                                      </p:cBhvr>
                                      <p:to>
                                        <p:strVal val="visible"/>
                                      </p:to>
                                    </p:set>
                                    <p:animEffect transition="in" filter="wipe(left)">
                                      <p:cBhvr>
                                        <p:cTn id="120" dur="500"/>
                                        <p:tgtEl>
                                          <p:spTgt spid="90"/>
                                        </p:tgtEl>
                                      </p:cBhvr>
                                    </p:animEffect>
                                  </p:childTnLst>
                                </p:cTn>
                              </p:par>
                              <p:par>
                                <p:cTn id="121" presetID="22" presetClass="entr" presetSubtype="8" fill="hold" nodeType="withEffect">
                                  <p:stCondLst>
                                    <p:cond delay="0"/>
                                  </p:stCondLst>
                                  <p:childTnLst>
                                    <p:set>
                                      <p:cBhvr>
                                        <p:cTn id="122" dur="1" fill="hold">
                                          <p:stCondLst>
                                            <p:cond delay="0"/>
                                          </p:stCondLst>
                                        </p:cTn>
                                        <p:tgtEl>
                                          <p:spTgt spid="93"/>
                                        </p:tgtEl>
                                        <p:attrNameLst>
                                          <p:attrName>style.visibility</p:attrName>
                                        </p:attrNameLst>
                                      </p:cBhvr>
                                      <p:to>
                                        <p:strVal val="visible"/>
                                      </p:to>
                                    </p:set>
                                    <p:animEffect transition="in" filter="wipe(left)">
                                      <p:cBhvr>
                                        <p:cTn id="123" dur="500"/>
                                        <p:tgtEl>
                                          <p:spTgt spid="93"/>
                                        </p:tgtEl>
                                      </p:cBhvr>
                                    </p:animEffect>
                                  </p:childTnLst>
                                </p:cTn>
                              </p:par>
                              <p:par>
                                <p:cTn id="124" presetID="22" presetClass="entr" presetSubtype="8" fill="hold" nodeType="withEffect">
                                  <p:stCondLst>
                                    <p:cond delay="0"/>
                                  </p:stCondLst>
                                  <p:childTnLst>
                                    <p:set>
                                      <p:cBhvr>
                                        <p:cTn id="125" dur="1" fill="hold">
                                          <p:stCondLst>
                                            <p:cond delay="0"/>
                                          </p:stCondLst>
                                        </p:cTn>
                                        <p:tgtEl>
                                          <p:spTgt spid="96"/>
                                        </p:tgtEl>
                                        <p:attrNameLst>
                                          <p:attrName>style.visibility</p:attrName>
                                        </p:attrNameLst>
                                      </p:cBhvr>
                                      <p:to>
                                        <p:strVal val="visible"/>
                                      </p:to>
                                    </p:set>
                                    <p:animEffect transition="in" filter="wipe(left)">
                                      <p:cBhvr>
                                        <p:cTn id="126" dur="500"/>
                                        <p:tgtEl>
                                          <p:spTgt spid="96"/>
                                        </p:tgtEl>
                                      </p:cBhvr>
                                    </p:animEffect>
                                  </p:childTnLst>
                                </p:cTn>
                              </p:par>
                              <p:par>
                                <p:cTn id="127" presetID="22" presetClass="entr" presetSubtype="8" fill="hold" nodeType="withEffect">
                                  <p:stCondLst>
                                    <p:cond delay="0"/>
                                  </p:stCondLst>
                                  <p:childTnLst>
                                    <p:set>
                                      <p:cBhvr>
                                        <p:cTn id="128" dur="1" fill="hold">
                                          <p:stCondLst>
                                            <p:cond delay="0"/>
                                          </p:stCondLst>
                                        </p:cTn>
                                        <p:tgtEl>
                                          <p:spTgt spid="99"/>
                                        </p:tgtEl>
                                        <p:attrNameLst>
                                          <p:attrName>style.visibility</p:attrName>
                                        </p:attrNameLst>
                                      </p:cBhvr>
                                      <p:to>
                                        <p:strVal val="visible"/>
                                      </p:to>
                                    </p:set>
                                    <p:animEffect transition="in" filter="wipe(left)">
                                      <p:cBhvr>
                                        <p:cTn id="129" dur="500"/>
                                        <p:tgtEl>
                                          <p:spTgt spid="99"/>
                                        </p:tgtEl>
                                      </p:cBhvr>
                                    </p:animEffect>
                                  </p:childTnLst>
                                </p:cTn>
                              </p:par>
                              <p:par>
                                <p:cTn id="130" presetID="22" presetClass="entr" presetSubtype="8" fill="hold" nodeType="withEffect">
                                  <p:stCondLst>
                                    <p:cond delay="0"/>
                                  </p:stCondLst>
                                  <p:childTnLst>
                                    <p:set>
                                      <p:cBhvr>
                                        <p:cTn id="131" dur="1" fill="hold">
                                          <p:stCondLst>
                                            <p:cond delay="0"/>
                                          </p:stCondLst>
                                        </p:cTn>
                                        <p:tgtEl>
                                          <p:spTgt spid="102"/>
                                        </p:tgtEl>
                                        <p:attrNameLst>
                                          <p:attrName>style.visibility</p:attrName>
                                        </p:attrNameLst>
                                      </p:cBhvr>
                                      <p:to>
                                        <p:strVal val="visible"/>
                                      </p:to>
                                    </p:set>
                                    <p:animEffect transition="in" filter="wipe(left)">
                                      <p:cBhvr>
                                        <p:cTn id="132" dur="500"/>
                                        <p:tgtEl>
                                          <p:spTgt spid="102"/>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223"/>
                                        </p:tgtEl>
                                        <p:attrNameLst>
                                          <p:attrName>style.visibility</p:attrName>
                                        </p:attrNameLst>
                                      </p:cBhvr>
                                      <p:to>
                                        <p:strVal val="visible"/>
                                      </p:to>
                                    </p:set>
                                    <p:animEffect transition="in" filter="wipe(left)">
                                      <p:cBhvr>
                                        <p:cTn id="135" dur="500"/>
                                        <p:tgtEl>
                                          <p:spTgt spid="223"/>
                                        </p:tgtEl>
                                      </p:cBhvr>
                                    </p:animEffect>
                                  </p:childTnLst>
                                </p:cTn>
                              </p:par>
                            </p:childTnLst>
                          </p:cTn>
                        </p:par>
                      </p:childTnLst>
                    </p:cTn>
                  </p:par>
                  <p:par>
                    <p:cTn id="136" fill="hold">
                      <p:stCondLst>
                        <p:cond delay="indefinite"/>
                      </p:stCondLst>
                      <p:childTnLst>
                        <p:par>
                          <p:cTn id="137" fill="hold">
                            <p:stCondLst>
                              <p:cond delay="0"/>
                            </p:stCondLst>
                            <p:childTnLst>
                              <p:par>
                                <p:cTn id="138" presetID="22" presetClass="entr" presetSubtype="8" fill="hold" nodeType="clickEffect">
                                  <p:stCondLst>
                                    <p:cond delay="0"/>
                                  </p:stCondLst>
                                  <p:childTnLst>
                                    <p:set>
                                      <p:cBhvr>
                                        <p:cTn id="139" dur="1" fill="hold">
                                          <p:stCondLst>
                                            <p:cond delay="0"/>
                                          </p:stCondLst>
                                        </p:cTn>
                                        <p:tgtEl>
                                          <p:spTgt spid="116"/>
                                        </p:tgtEl>
                                        <p:attrNameLst>
                                          <p:attrName>style.visibility</p:attrName>
                                        </p:attrNameLst>
                                      </p:cBhvr>
                                      <p:to>
                                        <p:strVal val="visible"/>
                                      </p:to>
                                    </p:set>
                                    <p:animEffect transition="in" filter="wipe(left)">
                                      <p:cBhvr>
                                        <p:cTn id="140" dur="500"/>
                                        <p:tgtEl>
                                          <p:spTgt spid="116"/>
                                        </p:tgtEl>
                                      </p:cBhvr>
                                    </p:animEffect>
                                  </p:childTnLst>
                                </p:cTn>
                              </p:par>
                              <p:par>
                                <p:cTn id="141" presetID="22" presetClass="entr" presetSubtype="8" fill="hold" nodeType="withEffect">
                                  <p:stCondLst>
                                    <p:cond delay="0"/>
                                  </p:stCondLst>
                                  <p:childTnLst>
                                    <p:set>
                                      <p:cBhvr>
                                        <p:cTn id="142" dur="1" fill="hold">
                                          <p:stCondLst>
                                            <p:cond delay="0"/>
                                          </p:stCondLst>
                                        </p:cTn>
                                        <p:tgtEl>
                                          <p:spTgt spid="119"/>
                                        </p:tgtEl>
                                        <p:attrNameLst>
                                          <p:attrName>style.visibility</p:attrName>
                                        </p:attrNameLst>
                                      </p:cBhvr>
                                      <p:to>
                                        <p:strVal val="visible"/>
                                      </p:to>
                                    </p:set>
                                    <p:animEffect transition="in" filter="wipe(left)">
                                      <p:cBhvr>
                                        <p:cTn id="143" dur="500"/>
                                        <p:tgtEl>
                                          <p:spTgt spid="119"/>
                                        </p:tgtEl>
                                      </p:cBhvr>
                                    </p:animEffect>
                                  </p:childTnLst>
                                </p:cTn>
                              </p:par>
                              <p:par>
                                <p:cTn id="144" presetID="22" presetClass="entr" presetSubtype="8" fill="hold" nodeType="withEffect">
                                  <p:stCondLst>
                                    <p:cond delay="0"/>
                                  </p:stCondLst>
                                  <p:childTnLst>
                                    <p:set>
                                      <p:cBhvr>
                                        <p:cTn id="145" dur="1" fill="hold">
                                          <p:stCondLst>
                                            <p:cond delay="0"/>
                                          </p:stCondLst>
                                        </p:cTn>
                                        <p:tgtEl>
                                          <p:spTgt spid="122"/>
                                        </p:tgtEl>
                                        <p:attrNameLst>
                                          <p:attrName>style.visibility</p:attrName>
                                        </p:attrNameLst>
                                      </p:cBhvr>
                                      <p:to>
                                        <p:strVal val="visible"/>
                                      </p:to>
                                    </p:set>
                                    <p:animEffect transition="in" filter="wipe(left)">
                                      <p:cBhvr>
                                        <p:cTn id="146" dur="500"/>
                                        <p:tgtEl>
                                          <p:spTgt spid="122"/>
                                        </p:tgtEl>
                                      </p:cBhvr>
                                    </p:animEffect>
                                  </p:childTnLst>
                                </p:cTn>
                              </p:par>
                              <p:par>
                                <p:cTn id="147" presetID="22" presetClass="entr" presetSubtype="8" fill="hold" nodeType="withEffect">
                                  <p:stCondLst>
                                    <p:cond delay="0"/>
                                  </p:stCondLst>
                                  <p:childTnLst>
                                    <p:set>
                                      <p:cBhvr>
                                        <p:cTn id="148" dur="1" fill="hold">
                                          <p:stCondLst>
                                            <p:cond delay="0"/>
                                          </p:stCondLst>
                                        </p:cTn>
                                        <p:tgtEl>
                                          <p:spTgt spid="125"/>
                                        </p:tgtEl>
                                        <p:attrNameLst>
                                          <p:attrName>style.visibility</p:attrName>
                                        </p:attrNameLst>
                                      </p:cBhvr>
                                      <p:to>
                                        <p:strVal val="visible"/>
                                      </p:to>
                                    </p:set>
                                    <p:animEffect transition="in" filter="wipe(left)">
                                      <p:cBhvr>
                                        <p:cTn id="149" dur="500"/>
                                        <p:tgtEl>
                                          <p:spTgt spid="125"/>
                                        </p:tgtEl>
                                      </p:cBhvr>
                                    </p:animEffect>
                                  </p:childTnLst>
                                </p:cTn>
                              </p:par>
                              <p:par>
                                <p:cTn id="150" presetID="22" presetClass="entr" presetSubtype="8" fill="hold" nodeType="withEffect">
                                  <p:stCondLst>
                                    <p:cond delay="0"/>
                                  </p:stCondLst>
                                  <p:childTnLst>
                                    <p:set>
                                      <p:cBhvr>
                                        <p:cTn id="151" dur="1" fill="hold">
                                          <p:stCondLst>
                                            <p:cond delay="0"/>
                                          </p:stCondLst>
                                        </p:cTn>
                                        <p:tgtEl>
                                          <p:spTgt spid="128"/>
                                        </p:tgtEl>
                                        <p:attrNameLst>
                                          <p:attrName>style.visibility</p:attrName>
                                        </p:attrNameLst>
                                      </p:cBhvr>
                                      <p:to>
                                        <p:strVal val="visible"/>
                                      </p:to>
                                    </p:set>
                                    <p:animEffect transition="in" filter="wipe(left)">
                                      <p:cBhvr>
                                        <p:cTn id="152" dur="500"/>
                                        <p:tgtEl>
                                          <p:spTgt spid="128"/>
                                        </p:tgtEl>
                                      </p:cBhvr>
                                    </p:animEffect>
                                  </p:childTnLst>
                                </p:cTn>
                              </p:par>
                              <p:par>
                                <p:cTn id="153" presetID="22" presetClass="entr" presetSubtype="8" fill="hold" nodeType="withEffect">
                                  <p:stCondLst>
                                    <p:cond delay="0"/>
                                  </p:stCondLst>
                                  <p:childTnLst>
                                    <p:set>
                                      <p:cBhvr>
                                        <p:cTn id="154" dur="1" fill="hold">
                                          <p:stCondLst>
                                            <p:cond delay="0"/>
                                          </p:stCondLst>
                                        </p:cTn>
                                        <p:tgtEl>
                                          <p:spTgt spid="131"/>
                                        </p:tgtEl>
                                        <p:attrNameLst>
                                          <p:attrName>style.visibility</p:attrName>
                                        </p:attrNameLst>
                                      </p:cBhvr>
                                      <p:to>
                                        <p:strVal val="visible"/>
                                      </p:to>
                                    </p:set>
                                    <p:animEffect transition="in" filter="wipe(left)">
                                      <p:cBhvr>
                                        <p:cTn id="155" dur="500"/>
                                        <p:tgtEl>
                                          <p:spTgt spid="131"/>
                                        </p:tgtEl>
                                      </p:cBhvr>
                                    </p:animEffect>
                                  </p:childTnLst>
                                </p:cTn>
                              </p:par>
                              <p:par>
                                <p:cTn id="156" presetID="22" presetClass="entr" presetSubtype="8" fill="hold" nodeType="withEffect">
                                  <p:stCondLst>
                                    <p:cond delay="0"/>
                                  </p:stCondLst>
                                  <p:childTnLst>
                                    <p:set>
                                      <p:cBhvr>
                                        <p:cTn id="157" dur="1" fill="hold">
                                          <p:stCondLst>
                                            <p:cond delay="0"/>
                                          </p:stCondLst>
                                        </p:cTn>
                                        <p:tgtEl>
                                          <p:spTgt spid="134"/>
                                        </p:tgtEl>
                                        <p:attrNameLst>
                                          <p:attrName>style.visibility</p:attrName>
                                        </p:attrNameLst>
                                      </p:cBhvr>
                                      <p:to>
                                        <p:strVal val="visible"/>
                                      </p:to>
                                    </p:set>
                                    <p:animEffect transition="in" filter="wipe(left)">
                                      <p:cBhvr>
                                        <p:cTn id="158" dur="500"/>
                                        <p:tgtEl>
                                          <p:spTgt spid="134"/>
                                        </p:tgtEl>
                                      </p:cBhvr>
                                    </p:animEffect>
                                  </p:childTnLst>
                                </p:cTn>
                              </p:par>
                              <p:par>
                                <p:cTn id="159" presetID="22" presetClass="entr" presetSubtype="8" fill="hold" nodeType="withEffect">
                                  <p:stCondLst>
                                    <p:cond delay="0"/>
                                  </p:stCondLst>
                                  <p:childTnLst>
                                    <p:set>
                                      <p:cBhvr>
                                        <p:cTn id="160" dur="1" fill="hold">
                                          <p:stCondLst>
                                            <p:cond delay="0"/>
                                          </p:stCondLst>
                                        </p:cTn>
                                        <p:tgtEl>
                                          <p:spTgt spid="137"/>
                                        </p:tgtEl>
                                        <p:attrNameLst>
                                          <p:attrName>style.visibility</p:attrName>
                                        </p:attrNameLst>
                                      </p:cBhvr>
                                      <p:to>
                                        <p:strVal val="visible"/>
                                      </p:to>
                                    </p:set>
                                    <p:animEffect transition="in" filter="wipe(left)">
                                      <p:cBhvr>
                                        <p:cTn id="161" dur="500"/>
                                        <p:tgtEl>
                                          <p:spTgt spid="137"/>
                                        </p:tgtEl>
                                      </p:cBhvr>
                                    </p:animEffect>
                                  </p:childTnLst>
                                </p:cTn>
                              </p:par>
                              <p:par>
                                <p:cTn id="162" presetID="22" presetClass="entr" presetSubtype="8" fill="hold" nodeType="withEffect">
                                  <p:stCondLst>
                                    <p:cond delay="0"/>
                                  </p:stCondLst>
                                  <p:childTnLst>
                                    <p:set>
                                      <p:cBhvr>
                                        <p:cTn id="163" dur="1" fill="hold">
                                          <p:stCondLst>
                                            <p:cond delay="0"/>
                                          </p:stCondLst>
                                        </p:cTn>
                                        <p:tgtEl>
                                          <p:spTgt spid="140"/>
                                        </p:tgtEl>
                                        <p:attrNameLst>
                                          <p:attrName>style.visibility</p:attrName>
                                        </p:attrNameLst>
                                      </p:cBhvr>
                                      <p:to>
                                        <p:strVal val="visible"/>
                                      </p:to>
                                    </p:set>
                                    <p:animEffect transition="in" filter="wipe(left)">
                                      <p:cBhvr>
                                        <p:cTn id="164" dur="500"/>
                                        <p:tgtEl>
                                          <p:spTgt spid="140"/>
                                        </p:tgtEl>
                                      </p:cBhvr>
                                    </p:animEffect>
                                  </p:childTnLst>
                                </p:cTn>
                              </p:par>
                              <p:par>
                                <p:cTn id="165" presetID="22" presetClass="entr" presetSubtype="8" fill="hold" nodeType="withEffect">
                                  <p:stCondLst>
                                    <p:cond delay="0"/>
                                  </p:stCondLst>
                                  <p:childTnLst>
                                    <p:set>
                                      <p:cBhvr>
                                        <p:cTn id="166" dur="1" fill="hold">
                                          <p:stCondLst>
                                            <p:cond delay="0"/>
                                          </p:stCondLst>
                                        </p:cTn>
                                        <p:tgtEl>
                                          <p:spTgt spid="143"/>
                                        </p:tgtEl>
                                        <p:attrNameLst>
                                          <p:attrName>style.visibility</p:attrName>
                                        </p:attrNameLst>
                                      </p:cBhvr>
                                      <p:to>
                                        <p:strVal val="visible"/>
                                      </p:to>
                                    </p:set>
                                    <p:animEffect transition="in" filter="wipe(left)">
                                      <p:cBhvr>
                                        <p:cTn id="167" dur="500"/>
                                        <p:tgtEl>
                                          <p:spTgt spid="143"/>
                                        </p:tgtEl>
                                      </p:cBhvr>
                                    </p:animEffect>
                                  </p:childTnLst>
                                </p:cTn>
                              </p:par>
                              <p:par>
                                <p:cTn id="168" presetID="22" presetClass="entr" presetSubtype="8" fill="hold" nodeType="withEffect">
                                  <p:stCondLst>
                                    <p:cond delay="0"/>
                                  </p:stCondLst>
                                  <p:childTnLst>
                                    <p:set>
                                      <p:cBhvr>
                                        <p:cTn id="169" dur="1" fill="hold">
                                          <p:stCondLst>
                                            <p:cond delay="0"/>
                                          </p:stCondLst>
                                        </p:cTn>
                                        <p:tgtEl>
                                          <p:spTgt spid="146"/>
                                        </p:tgtEl>
                                        <p:attrNameLst>
                                          <p:attrName>style.visibility</p:attrName>
                                        </p:attrNameLst>
                                      </p:cBhvr>
                                      <p:to>
                                        <p:strVal val="visible"/>
                                      </p:to>
                                    </p:set>
                                    <p:animEffect transition="in" filter="wipe(left)">
                                      <p:cBhvr>
                                        <p:cTn id="170" dur="500"/>
                                        <p:tgtEl>
                                          <p:spTgt spid="146"/>
                                        </p:tgtEl>
                                      </p:cBhvr>
                                    </p:animEffect>
                                  </p:childTnLst>
                                </p:cTn>
                              </p:par>
                              <p:par>
                                <p:cTn id="171" presetID="22" presetClass="entr" presetSubtype="8" fill="hold" nodeType="withEffect">
                                  <p:stCondLst>
                                    <p:cond delay="0"/>
                                  </p:stCondLst>
                                  <p:childTnLst>
                                    <p:set>
                                      <p:cBhvr>
                                        <p:cTn id="172" dur="1" fill="hold">
                                          <p:stCondLst>
                                            <p:cond delay="0"/>
                                          </p:stCondLst>
                                        </p:cTn>
                                        <p:tgtEl>
                                          <p:spTgt spid="149"/>
                                        </p:tgtEl>
                                        <p:attrNameLst>
                                          <p:attrName>style.visibility</p:attrName>
                                        </p:attrNameLst>
                                      </p:cBhvr>
                                      <p:to>
                                        <p:strVal val="visible"/>
                                      </p:to>
                                    </p:set>
                                    <p:animEffect transition="in" filter="wipe(left)">
                                      <p:cBhvr>
                                        <p:cTn id="173" dur="500"/>
                                        <p:tgtEl>
                                          <p:spTgt spid="149"/>
                                        </p:tgtEl>
                                      </p:cBhvr>
                                    </p:animEffect>
                                  </p:childTnLst>
                                </p:cTn>
                              </p:par>
                              <p:par>
                                <p:cTn id="174" presetID="22" presetClass="entr" presetSubtype="8" fill="hold" nodeType="withEffect">
                                  <p:stCondLst>
                                    <p:cond delay="0"/>
                                  </p:stCondLst>
                                  <p:childTnLst>
                                    <p:set>
                                      <p:cBhvr>
                                        <p:cTn id="175" dur="1" fill="hold">
                                          <p:stCondLst>
                                            <p:cond delay="0"/>
                                          </p:stCondLst>
                                        </p:cTn>
                                        <p:tgtEl>
                                          <p:spTgt spid="152"/>
                                        </p:tgtEl>
                                        <p:attrNameLst>
                                          <p:attrName>style.visibility</p:attrName>
                                        </p:attrNameLst>
                                      </p:cBhvr>
                                      <p:to>
                                        <p:strVal val="visible"/>
                                      </p:to>
                                    </p:set>
                                    <p:animEffect transition="in" filter="wipe(left)">
                                      <p:cBhvr>
                                        <p:cTn id="176" dur="500"/>
                                        <p:tgtEl>
                                          <p:spTgt spid="152"/>
                                        </p:tgtEl>
                                      </p:cBhvr>
                                    </p:animEffect>
                                  </p:childTnLst>
                                </p:cTn>
                              </p:par>
                              <p:par>
                                <p:cTn id="177" presetID="22" presetClass="entr" presetSubtype="8" fill="hold" nodeType="withEffect">
                                  <p:stCondLst>
                                    <p:cond delay="0"/>
                                  </p:stCondLst>
                                  <p:childTnLst>
                                    <p:set>
                                      <p:cBhvr>
                                        <p:cTn id="178" dur="1" fill="hold">
                                          <p:stCondLst>
                                            <p:cond delay="0"/>
                                          </p:stCondLst>
                                        </p:cTn>
                                        <p:tgtEl>
                                          <p:spTgt spid="191"/>
                                        </p:tgtEl>
                                        <p:attrNameLst>
                                          <p:attrName>style.visibility</p:attrName>
                                        </p:attrNameLst>
                                      </p:cBhvr>
                                      <p:to>
                                        <p:strVal val="visible"/>
                                      </p:to>
                                    </p:set>
                                    <p:animEffect transition="in" filter="wipe(left)">
                                      <p:cBhvr>
                                        <p:cTn id="179" dur="500"/>
                                        <p:tgtEl>
                                          <p:spTgt spid="191"/>
                                        </p:tgtEl>
                                      </p:cBhvr>
                                    </p:animEffect>
                                  </p:childTnLst>
                                </p:cTn>
                              </p:par>
                              <p:par>
                                <p:cTn id="180" presetID="22" presetClass="entr" presetSubtype="8" fill="hold" nodeType="withEffect">
                                  <p:stCondLst>
                                    <p:cond delay="0"/>
                                  </p:stCondLst>
                                  <p:childTnLst>
                                    <p:set>
                                      <p:cBhvr>
                                        <p:cTn id="181" dur="1" fill="hold">
                                          <p:stCondLst>
                                            <p:cond delay="0"/>
                                          </p:stCondLst>
                                        </p:cTn>
                                        <p:tgtEl>
                                          <p:spTgt spid="194"/>
                                        </p:tgtEl>
                                        <p:attrNameLst>
                                          <p:attrName>style.visibility</p:attrName>
                                        </p:attrNameLst>
                                      </p:cBhvr>
                                      <p:to>
                                        <p:strVal val="visible"/>
                                      </p:to>
                                    </p:set>
                                    <p:animEffect transition="in" filter="wipe(left)">
                                      <p:cBhvr>
                                        <p:cTn id="182" dur="500"/>
                                        <p:tgtEl>
                                          <p:spTgt spid="194"/>
                                        </p:tgtEl>
                                      </p:cBhvr>
                                    </p:animEffect>
                                  </p:childTnLst>
                                </p:cTn>
                              </p:par>
                              <p:par>
                                <p:cTn id="183" presetID="22" presetClass="entr" presetSubtype="8" fill="hold" grpId="0" nodeType="withEffect">
                                  <p:stCondLst>
                                    <p:cond delay="0"/>
                                  </p:stCondLst>
                                  <p:childTnLst>
                                    <p:set>
                                      <p:cBhvr>
                                        <p:cTn id="184" dur="1" fill="hold">
                                          <p:stCondLst>
                                            <p:cond delay="0"/>
                                          </p:stCondLst>
                                        </p:cTn>
                                        <p:tgtEl>
                                          <p:spTgt spid="197"/>
                                        </p:tgtEl>
                                        <p:attrNameLst>
                                          <p:attrName>style.visibility</p:attrName>
                                        </p:attrNameLst>
                                      </p:cBhvr>
                                      <p:to>
                                        <p:strVal val="visible"/>
                                      </p:to>
                                    </p:set>
                                    <p:animEffect transition="in" filter="wipe(left)">
                                      <p:cBhvr>
                                        <p:cTn id="185" dur="500"/>
                                        <p:tgtEl>
                                          <p:spTgt spid="197"/>
                                        </p:tgtEl>
                                      </p:cBhvr>
                                    </p:animEffect>
                                  </p:childTnLst>
                                </p:cTn>
                              </p:par>
                              <p:par>
                                <p:cTn id="186" presetID="22" presetClass="entr" presetSubtype="8" fill="hold" grpId="0" nodeType="withEffect">
                                  <p:stCondLst>
                                    <p:cond delay="0"/>
                                  </p:stCondLst>
                                  <p:childTnLst>
                                    <p:set>
                                      <p:cBhvr>
                                        <p:cTn id="187" dur="1" fill="hold">
                                          <p:stCondLst>
                                            <p:cond delay="0"/>
                                          </p:stCondLst>
                                        </p:cTn>
                                        <p:tgtEl>
                                          <p:spTgt spid="198"/>
                                        </p:tgtEl>
                                        <p:attrNameLst>
                                          <p:attrName>style.visibility</p:attrName>
                                        </p:attrNameLst>
                                      </p:cBhvr>
                                      <p:to>
                                        <p:strVal val="visible"/>
                                      </p:to>
                                    </p:set>
                                    <p:animEffect transition="in" filter="wipe(left)">
                                      <p:cBhvr>
                                        <p:cTn id="188" dur="500"/>
                                        <p:tgtEl>
                                          <p:spTgt spid="198"/>
                                        </p:tgtEl>
                                      </p:cBhvr>
                                    </p:animEffect>
                                  </p:childTnLst>
                                </p:cTn>
                              </p:par>
                              <p:par>
                                <p:cTn id="189" presetID="22" presetClass="entr" presetSubtype="8" fill="hold" nodeType="withEffect">
                                  <p:stCondLst>
                                    <p:cond delay="0"/>
                                  </p:stCondLst>
                                  <p:childTnLst>
                                    <p:set>
                                      <p:cBhvr>
                                        <p:cTn id="190" dur="1" fill="hold">
                                          <p:stCondLst>
                                            <p:cond delay="0"/>
                                          </p:stCondLst>
                                        </p:cTn>
                                        <p:tgtEl>
                                          <p:spTgt spid="199"/>
                                        </p:tgtEl>
                                        <p:attrNameLst>
                                          <p:attrName>style.visibility</p:attrName>
                                        </p:attrNameLst>
                                      </p:cBhvr>
                                      <p:to>
                                        <p:strVal val="visible"/>
                                      </p:to>
                                    </p:set>
                                    <p:animEffect transition="in" filter="wipe(left)">
                                      <p:cBhvr>
                                        <p:cTn id="191" dur="500"/>
                                        <p:tgtEl>
                                          <p:spTgt spid="199"/>
                                        </p:tgtEl>
                                      </p:cBhvr>
                                    </p:animEffect>
                                  </p:childTnLst>
                                </p:cTn>
                              </p:par>
                              <p:par>
                                <p:cTn id="192" presetID="22" presetClass="entr" presetSubtype="8" fill="hold" nodeType="withEffect">
                                  <p:stCondLst>
                                    <p:cond delay="0"/>
                                  </p:stCondLst>
                                  <p:childTnLst>
                                    <p:set>
                                      <p:cBhvr>
                                        <p:cTn id="193" dur="1" fill="hold">
                                          <p:stCondLst>
                                            <p:cond delay="0"/>
                                          </p:stCondLst>
                                        </p:cTn>
                                        <p:tgtEl>
                                          <p:spTgt spid="202"/>
                                        </p:tgtEl>
                                        <p:attrNameLst>
                                          <p:attrName>style.visibility</p:attrName>
                                        </p:attrNameLst>
                                      </p:cBhvr>
                                      <p:to>
                                        <p:strVal val="visible"/>
                                      </p:to>
                                    </p:set>
                                    <p:animEffect transition="in" filter="wipe(left)">
                                      <p:cBhvr>
                                        <p:cTn id="194" dur="500"/>
                                        <p:tgtEl>
                                          <p:spTgt spid="202"/>
                                        </p:tgtEl>
                                      </p:cBhvr>
                                    </p:animEffect>
                                  </p:childTnLst>
                                </p:cTn>
                              </p:par>
                              <p:par>
                                <p:cTn id="195" presetID="22" presetClass="entr" presetSubtype="8" fill="hold" nodeType="withEffect">
                                  <p:stCondLst>
                                    <p:cond delay="0"/>
                                  </p:stCondLst>
                                  <p:childTnLst>
                                    <p:set>
                                      <p:cBhvr>
                                        <p:cTn id="196" dur="1" fill="hold">
                                          <p:stCondLst>
                                            <p:cond delay="0"/>
                                          </p:stCondLst>
                                        </p:cTn>
                                        <p:tgtEl>
                                          <p:spTgt spid="205"/>
                                        </p:tgtEl>
                                        <p:attrNameLst>
                                          <p:attrName>style.visibility</p:attrName>
                                        </p:attrNameLst>
                                      </p:cBhvr>
                                      <p:to>
                                        <p:strVal val="visible"/>
                                      </p:to>
                                    </p:set>
                                    <p:animEffect transition="in" filter="wipe(left)">
                                      <p:cBhvr>
                                        <p:cTn id="197" dur="500"/>
                                        <p:tgtEl>
                                          <p:spTgt spid="205"/>
                                        </p:tgtEl>
                                      </p:cBhvr>
                                    </p:animEffect>
                                  </p:childTnLst>
                                </p:cTn>
                              </p:par>
                              <p:par>
                                <p:cTn id="198" presetID="22" presetClass="entr" presetSubtype="8" fill="hold" nodeType="withEffect">
                                  <p:stCondLst>
                                    <p:cond delay="0"/>
                                  </p:stCondLst>
                                  <p:childTnLst>
                                    <p:set>
                                      <p:cBhvr>
                                        <p:cTn id="199" dur="1" fill="hold">
                                          <p:stCondLst>
                                            <p:cond delay="0"/>
                                          </p:stCondLst>
                                        </p:cTn>
                                        <p:tgtEl>
                                          <p:spTgt spid="208"/>
                                        </p:tgtEl>
                                        <p:attrNameLst>
                                          <p:attrName>style.visibility</p:attrName>
                                        </p:attrNameLst>
                                      </p:cBhvr>
                                      <p:to>
                                        <p:strVal val="visible"/>
                                      </p:to>
                                    </p:set>
                                    <p:animEffect transition="in" filter="wipe(left)">
                                      <p:cBhvr>
                                        <p:cTn id="200" dur="500"/>
                                        <p:tgtEl>
                                          <p:spTgt spid="208"/>
                                        </p:tgtEl>
                                      </p:cBhvr>
                                    </p:animEffect>
                                  </p:childTnLst>
                                </p:cTn>
                              </p:par>
                              <p:par>
                                <p:cTn id="201" presetID="22" presetClass="entr" presetSubtype="8" fill="hold" nodeType="withEffect">
                                  <p:stCondLst>
                                    <p:cond delay="0"/>
                                  </p:stCondLst>
                                  <p:childTnLst>
                                    <p:set>
                                      <p:cBhvr>
                                        <p:cTn id="202" dur="1" fill="hold">
                                          <p:stCondLst>
                                            <p:cond delay="0"/>
                                          </p:stCondLst>
                                        </p:cTn>
                                        <p:tgtEl>
                                          <p:spTgt spid="211"/>
                                        </p:tgtEl>
                                        <p:attrNameLst>
                                          <p:attrName>style.visibility</p:attrName>
                                        </p:attrNameLst>
                                      </p:cBhvr>
                                      <p:to>
                                        <p:strVal val="visible"/>
                                      </p:to>
                                    </p:set>
                                    <p:animEffect transition="in" filter="wipe(left)">
                                      <p:cBhvr>
                                        <p:cTn id="203" dur="500"/>
                                        <p:tgtEl>
                                          <p:spTgt spid="211"/>
                                        </p:tgtEl>
                                      </p:cBhvr>
                                    </p:animEffect>
                                  </p:childTnLst>
                                </p:cTn>
                              </p:par>
                              <p:par>
                                <p:cTn id="204" presetID="22" presetClass="entr" presetSubtype="8" fill="hold" nodeType="withEffect">
                                  <p:stCondLst>
                                    <p:cond delay="0"/>
                                  </p:stCondLst>
                                  <p:childTnLst>
                                    <p:set>
                                      <p:cBhvr>
                                        <p:cTn id="205" dur="1" fill="hold">
                                          <p:stCondLst>
                                            <p:cond delay="0"/>
                                          </p:stCondLst>
                                        </p:cTn>
                                        <p:tgtEl>
                                          <p:spTgt spid="217"/>
                                        </p:tgtEl>
                                        <p:attrNameLst>
                                          <p:attrName>style.visibility</p:attrName>
                                        </p:attrNameLst>
                                      </p:cBhvr>
                                      <p:to>
                                        <p:strVal val="visible"/>
                                      </p:to>
                                    </p:set>
                                    <p:animEffect transition="in" filter="wipe(left)">
                                      <p:cBhvr>
                                        <p:cTn id="206" dur="500"/>
                                        <p:tgtEl>
                                          <p:spTgt spid="217"/>
                                        </p:tgtEl>
                                      </p:cBhvr>
                                    </p:animEffect>
                                  </p:childTnLst>
                                </p:cTn>
                              </p:par>
                              <p:par>
                                <p:cTn id="207" presetID="22" presetClass="entr" presetSubtype="8" fill="hold" nodeType="withEffect">
                                  <p:stCondLst>
                                    <p:cond delay="0"/>
                                  </p:stCondLst>
                                  <p:childTnLst>
                                    <p:set>
                                      <p:cBhvr>
                                        <p:cTn id="208" dur="1" fill="hold">
                                          <p:stCondLst>
                                            <p:cond delay="0"/>
                                          </p:stCondLst>
                                        </p:cTn>
                                        <p:tgtEl>
                                          <p:spTgt spid="220"/>
                                        </p:tgtEl>
                                        <p:attrNameLst>
                                          <p:attrName>style.visibility</p:attrName>
                                        </p:attrNameLst>
                                      </p:cBhvr>
                                      <p:to>
                                        <p:strVal val="visible"/>
                                      </p:to>
                                    </p:set>
                                    <p:animEffect transition="in" filter="wipe(left)">
                                      <p:cBhvr>
                                        <p:cTn id="209" dur="500"/>
                                        <p:tgtEl>
                                          <p:spTgt spid="220"/>
                                        </p:tgtEl>
                                      </p:cBhvr>
                                    </p:animEffect>
                                  </p:childTnLst>
                                </p:cTn>
                              </p:par>
                              <p:par>
                                <p:cTn id="210" presetID="22" presetClass="entr" presetSubtype="8" fill="hold" grpId="0" nodeType="withEffect">
                                  <p:stCondLst>
                                    <p:cond delay="0"/>
                                  </p:stCondLst>
                                  <p:childTnLst>
                                    <p:set>
                                      <p:cBhvr>
                                        <p:cTn id="211" dur="1" fill="hold">
                                          <p:stCondLst>
                                            <p:cond delay="0"/>
                                          </p:stCondLst>
                                        </p:cTn>
                                        <p:tgtEl>
                                          <p:spTgt spid="234"/>
                                        </p:tgtEl>
                                        <p:attrNameLst>
                                          <p:attrName>style.visibility</p:attrName>
                                        </p:attrNameLst>
                                      </p:cBhvr>
                                      <p:to>
                                        <p:strVal val="visible"/>
                                      </p:to>
                                    </p:set>
                                    <p:animEffect transition="in" filter="wipe(left)">
                                      <p:cBhvr>
                                        <p:cTn id="212" dur="500"/>
                                        <p:tgtEl>
                                          <p:spTgt spid="234"/>
                                        </p:tgtEl>
                                      </p:cBhvr>
                                    </p:animEffect>
                                  </p:childTnLst>
                                </p:cTn>
                              </p:par>
                              <p:par>
                                <p:cTn id="213" presetID="22" presetClass="entr" presetSubtype="8" fill="hold" grpId="0" nodeType="withEffect">
                                  <p:stCondLst>
                                    <p:cond delay="0"/>
                                  </p:stCondLst>
                                  <p:childTnLst>
                                    <p:set>
                                      <p:cBhvr>
                                        <p:cTn id="214" dur="1" fill="hold">
                                          <p:stCondLst>
                                            <p:cond delay="0"/>
                                          </p:stCondLst>
                                        </p:cTn>
                                        <p:tgtEl>
                                          <p:spTgt spid="235"/>
                                        </p:tgtEl>
                                        <p:attrNameLst>
                                          <p:attrName>style.visibility</p:attrName>
                                        </p:attrNameLst>
                                      </p:cBhvr>
                                      <p:to>
                                        <p:strVal val="visible"/>
                                      </p:to>
                                    </p:set>
                                    <p:animEffect transition="in" filter="wipe(left)">
                                      <p:cBhvr>
                                        <p:cTn id="215" dur="500"/>
                                        <p:tgtEl>
                                          <p:spTgt spid="235"/>
                                        </p:tgtEl>
                                      </p:cBhvr>
                                    </p:animEffect>
                                  </p:childTnLst>
                                </p:cTn>
                              </p:par>
                            </p:childTnLst>
                          </p:cTn>
                        </p:par>
                      </p:childTnLst>
                    </p:cTn>
                  </p:par>
                  <p:par>
                    <p:cTn id="216" fill="hold">
                      <p:stCondLst>
                        <p:cond delay="indefinite"/>
                      </p:stCondLst>
                      <p:childTnLst>
                        <p:par>
                          <p:cTn id="217" fill="hold">
                            <p:stCondLst>
                              <p:cond delay="0"/>
                            </p:stCondLst>
                            <p:childTnLst>
                              <p:par>
                                <p:cTn id="218" presetID="22" presetClass="entr" presetSubtype="8" fill="hold" nodeType="clickEffect">
                                  <p:stCondLst>
                                    <p:cond delay="0"/>
                                  </p:stCondLst>
                                  <p:childTnLst>
                                    <p:set>
                                      <p:cBhvr>
                                        <p:cTn id="219" dur="1" fill="hold">
                                          <p:stCondLst>
                                            <p:cond delay="0"/>
                                          </p:stCondLst>
                                        </p:cTn>
                                        <p:tgtEl>
                                          <p:spTgt spid="158"/>
                                        </p:tgtEl>
                                        <p:attrNameLst>
                                          <p:attrName>style.visibility</p:attrName>
                                        </p:attrNameLst>
                                      </p:cBhvr>
                                      <p:to>
                                        <p:strVal val="visible"/>
                                      </p:to>
                                    </p:set>
                                    <p:animEffect transition="in" filter="wipe(left)">
                                      <p:cBhvr>
                                        <p:cTn id="220" dur="500"/>
                                        <p:tgtEl>
                                          <p:spTgt spid="158"/>
                                        </p:tgtEl>
                                      </p:cBhvr>
                                    </p:animEffect>
                                  </p:childTnLst>
                                </p:cTn>
                              </p:par>
                              <p:par>
                                <p:cTn id="221" presetID="22" presetClass="entr" presetSubtype="8" fill="hold" nodeType="withEffect">
                                  <p:stCondLst>
                                    <p:cond delay="0"/>
                                  </p:stCondLst>
                                  <p:childTnLst>
                                    <p:set>
                                      <p:cBhvr>
                                        <p:cTn id="222" dur="1" fill="hold">
                                          <p:stCondLst>
                                            <p:cond delay="0"/>
                                          </p:stCondLst>
                                        </p:cTn>
                                        <p:tgtEl>
                                          <p:spTgt spid="161"/>
                                        </p:tgtEl>
                                        <p:attrNameLst>
                                          <p:attrName>style.visibility</p:attrName>
                                        </p:attrNameLst>
                                      </p:cBhvr>
                                      <p:to>
                                        <p:strVal val="visible"/>
                                      </p:to>
                                    </p:set>
                                    <p:animEffect transition="in" filter="wipe(left)">
                                      <p:cBhvr>
                                        <p:cTn id="223" dur="500"/>
                                        <p:tgtEl>
                                          <p:spTgt spid="161"/>
                                        </p:tgtEl>
                                      </p:cBhvr>
                                    </p:animEffect>
                                  </p:childTnLst>
                                </p:cTn>
                              </p:par>
                              <p:par>
                                <p:cTn id="224" presetID="22" presetClass="entr" presetSubtype="8" fill="hold" nodeType="withEffect">
                                  <p:stCondLst>
                                    <p:cond delay="0"/>
                                  </p:stCondLst>
                                  <p:childTnLst>
                                    <p:set>
                                      <p:cBhvr>
                                        <p:cTn id="225" dur="1" fill="hold">
                                          <p:stCondLst>
                                            <p:cond delay="0"/>
                                          </p:stCondLst>
                                        </p:cTn>
                                        <p:tgtEl>
                                          <p:spTgt spid="164"/>
                                        </p:tgtEl>
                                        <p:attrNameLst>
                                          <p:attrName>style.visibility</p:attrName>
                                        </p:attrNameLst>
                                      </p:cBhvr>
                                      <p:to>
                                        <p:strVal val="visible"/>
                                      </p:to>
                                    </p:set>
                                    <p:animEffect transition="in" filter="wipe(left)">
                                      <p:cBhvr>
                                        <p:cTn id="226" dur="500"/>
                                        <p:tgtEl>
                                          <p:spTgt spid="164"/>
                                        </p:tgtEl>
                                      </p:cBhvr>
                                    </p:animEffect>
                                  </p:childTnLst>
                                </p:cTn>
                              </p:par>
                              <p:par>
                                <p:cTn id="227" presetID="22" presetClass="entr" presetSubtype="8" fill="hold" nodeType="withEffect">
                                  <p:stCondLst>
                                    <p:cond delay="0"/>
                                  </p:stCondLst>
                                  <p:childTnLst>
                                    <p:set>
                                      <p:cBhvr>
                                        <p:cTn id="228" dur="1" fill="hold">
                                          <p:stCondLst>
                                            <p:cond delay="0"/>
                                          </p:stCondLst>
                                        </p:cTn>
                                        <p:tgtEl>
                                          <p:spTgt spid="167"/>
                                        </p:tgtEl>
                                        <p:attrNameLst>
                                          <p:attrName>style.visibility</p:attrName>
                                        </p:attrNameLst>
                                      </p:cBhvr>
                                      <p:to>
                                        <p:strVal val="visible"/>
                                      </p:to>
                                    </p:set>
                                    <p:animEffect transition="in" filter="wipe(left)">
                                      <p:cBhvr>
                                        <p:cTn id="229" dur="500"/>
                                        <p:tgtEl>
                                          <p:spTgt spid="167"/>
                                        </p:tgtEl>
                                      </p:cBhvr>
                                    </p:animEffect>
                                  </p:childTnLst>
                                </p:cTn>
                              </p:par>
                              <p:par>
                                <p:cTn id="230" presetID="22" presetClass="entr" presetSubtype="8" fill="hold" nodeType="withEffect">
                                  <p:stCondLst>
                                    <p:cond delay="0"/>
                                  </p:stCondLst>
                                  <p:childTnLst>
                                    <p:set>
                                      <p:cBhvr>
                                        <p:cTn id="231" dur="1" fill="hold">
                                          <p:stCondLst>
                                            <p:cond delay="0"/>
                                          </p:stCondLst>
                                        </p:cTn>
                                        <p:tgtEl>
                                          <p:spTgt spid="170"/>
                                        </p:tgtEl>
                                        <p:attrNameLst>
                                          <p:attrName>style.visibility</p:attrName>
                                        </p:attrNameLst>
                                      </p:cBhvr>
                                      <p:to>
                                        <p:strVal val="visible"/>
                                      </p:to>
                                    </p:set>
                                    <p:animEffect transition="in" filter="wipe(left)">
                                      <p:cBhvr>
                                        <p:cTn id="232" dur="500"/>
                                        <p:tgtEl>
                                          <p:spTgt spid="170"/>
                                        </p:tgtEl>
                                      </p:cBhvr>
                                    </p:animEffect>
                                  </p:childTnLst>
                                </p:cTn>
                              </p:par>
                              <p:par>
                                <p:cTn id="233" presetID="22" presetClass="entr" presetSubtype="8" fill="hold" nodeType="withEffect">
                                  <p:stCondLst>
                                    <p:cond delay="0"/>
                                  </p:stCondLst>
                                  <p:childTnLst>
                                    <p:set>
                                      <p:cBhvr>
                                        <p:cTn id="234" dur="1" fill="hold">
                                          <p:stCondLst>
                                            <p:cond delay="0"/>
                                          </p:stCondLst>
                                        </p:cTn>
                                        <p:tgtEl>
                                          <p:spTgt spid="179"/>
                                        </p:tgtEl>
                                        <p:attrNameLst>
                                          <p:attrName>style.visibility</p:attrName>
                                        </p:attrNameLst>
                                      </p:cBhvr>
                                      <p:to>
                                        <p:strVal val="visible"/>
                                      </p:to>
                                    </p:set>
                                    <p:animEffect transition="in" filter="wipe(left)">
                                      <p:cBhvr>
                                        <p:cTn id="235" dur="500"/>
                                        <p:tgtEl>
                                          <p:spTgt spid="179"/>
                                        </p:tgtEl>
                                      </p:cBhvr>
                                    </p:animEffect>
                                  </p:childTnLst>
                                </p:cTn>
                              </p:par>
                              <p:par>
                                <p:cTn id="236" presetID="22" presetClass="entr" presetSubtype="8" fill="hold" nodeType="withEffect">
                                  <p:stCondLst>
                                    <p:cond delay="0"/>
                                  </p:stCondLst>
                                  <p:childTnLst>
                                    <p:set>
                                      <p:cBhvr>
                                        <p:cTn id="237" dur="1" fill="hold">
                                          <p:stCondLst>
                                            <p:cond delay="0"/>
                                          </p:stCondLst>
                                        </p:cTn>
                                        <p:tgtEl>
                                          <p:spTgt spid="182"/>
                                        </p:tgtEl>
                                        <p:attrNameLst>
                                          <p:attrName>style.visibility</p:attrName>
                                        </p:attrNameLst>
                                      </p:cBhvr>
                                      <p:to>
                                        <p:strVal val="visible"/>
                                      </p:to>
                                    </p:set>
                                    <p:animEffect transition="in" filter="wipe(left)">
                                      <p:cBhvr>
                                        <p:cTn id="238" dur="500"/>
                                        <p:tgtEl>
                                          <p:spTgt spid="182"/>
                                        </p:tgtEl>
                                      </p:cBhvr>
                                    </p:animEffect>
                                  </p:childTnLst>
                                </p:cTn>
                              </p:par>
                              <p:par>
                                <p:cTn id="239" presetID="22" presetClass="entr" presetSubtype="8" fill="hold" nodeType="withEffect">
                                  <p:stCondLst>
                                    <p:cond delay="0"/>
                                  </p:stCondLst>
                                  <p:childTnLst>
                                    <p:set>
                                      <p:cBhvr>
                                        <p:cTn id="240" dur="1" fill="hold">
                                          <p:stCondLst>
                                            <p:cond delay="0"/>
                                          </p:stCondLst>
                                        </p:cTn>
                                        <p:tgtEl>
                                          <p:spTgt spid="185"/>
                                        </p:tgtEl>
                                        <p:attrNameLst>
                                          <p:attrName>style.visibility</p:attrName>
                                        </p:attrNameLst>
                                      </p:cBhvr>
                                      <p:to>
                                        <p:strVal val="visible"/>
                                      </p:to>
                                    </p:set>
                                    <p:animEffect transition="in" filter="wipe(left)">
                                      <p:cBhvr>
                                        <p:cTn id="241" dur="500"/>
                                        <p:tgtEl>
                                          <p:spTgt spid="185"/>
                                        </p:tgtEl>
                                      </p:cBhvr>
                                    </p:animEffect>
                                  </p:childTnLst>
                                </p:cTn>
                              </p:par>
                              <p:par>
                                <p:cTn id="242" presetID="22" presetClass="entr" presetSubtype="8" fill="hold" nodeType="withEffect">
                                  <p:stCondLst>
                                    <p:cond delay="0"/>
                                  </p:stCondLst>
                                  <p:childTnLst>
                                    <p:set>
                                      <p:cBhvr>
                                        <p:cTn id="243" dur="1" fill="hold">
                                          <p:stCondLst>
                                            <p:cond delay="0"/>
                                          </p:stCondLst>
                                        </p:cTn>
                                        <p:tgtEl>
                                          <p:spTgt spid="188"/>
                                        </p:tgtEl>
                                        <p:attrNameLst>
                                          <p:attrName>style.visibility</p:attrName>
                                        </p:attrNameLst>
                                      </p:cBhvr>
                                      <p:to>
                                        <p:strVal val="visible"/>
                                      </p:to>
                                    </p:set>
                                    <p:animEffect transition="in" filter="wipe(left)">
                                      <p:cBhvr>
                                        <p:cTn id="244" dur="500"/>
                                        <p:tgtEl>
                                          <p:spTgt spid="188"/>
                                        </p:tgtEl>
                                      </p:cBhvr>
                                    </p:animEffect>
                                  </p:childTnLst>
                                </p:cTn>
                              </p:par>
                            </p:childTnLst>
                          </p:cTn>
                        </p:par>
                      </p:childTnLst>
                    </p:cTn>
                  </p:par>
                  <p:par>
                    <p:cTn id="245" fill="hold">
                      <p:stCondLst>
                        <p:cond delay="indefinite"/>
                      </p:stCondLst>
                      <p:childTnLst>
                        <p:par>
                          <p:cTn id="246" fill="hold">
                            <p:stCondLst>
                              <p:cond delay="0"/>
                            </p:stCondLst>
                            <p:childTnLst>
                              <p:par>
                                <p:cTn id="247" presetID="2" presetClass="entr" presetSubtype="2" fill="hold" grpId="0" nodeType="clickEffect">
                                  <p:stCondLst>
                                    <p:cond delay="0"/>
                                  </p:stCondLst>
                                  <p:childTnLst>
                                    <p:set>
                                      <p:cBhvr>
                                        <p:cTn id="248" dur="1" fill="hold">
                                          <p:stCondLst>
                                            <p:cond delay="0"/>
                                          </p:stCondLst>
                                        </p:cTn>
                                        <p:tgtEl>
                                          <p:spTgt spid="228"/>
                                        </p:tgtEl>
                                        <p:attrNameLst>
                                          <p:attrName>style.visibility</p:attrName>
                                        </p:attrNameLst>
                                      </p:cBhvr>
                                      <p:to>
                                        <p:strVal val="visible"/>
                                      </p:to>
                                    </p:set>
                                    <p:anim calcmode="lin" valueType="num">
                                      <p:cBhvr additive="base">
                                        <p:cTn id="249" dur="500" fill="hold"/>
                                        <p:tgtEl>
                                          <p:spTgt spid="228"/>
                                        </p:tgtEl>
                                        <p:attrNameLst>
                                          <p:attrName>ppt_x</p:attrName>
                                        </p:attrNameLst>
                                      </p:cBhvr>
                                      <p:tavLst>
                                        <p:tav tm="0">
                                          <p:val>
                                            <p:strVal val="1+#ppt_w/2"/>
                                          </p:val>
                                        </p:tav>
                                        <p:tav tm="100000">
                                          <p:val>
                                            <p:strVal val="#ppt_x"/>
                                          </p:val>
                                        </p:tav>
                                      </p:tavLst>
                                    </p:anim>
                                    <p:anim calcmode="lin" valueType="num">
                                      <p:cBhvr additive="base">
                                        <p:cTn id="250" dur="500" fill="hold"/>
                                        <p:tgtEl>
                                          <p:spTgt spid="228"/>
                                        </p:tgtEl>
                                        <p:attrNameLst>
                                          <p:attrName>ppt_y</p:attrName>
                                        </p:attrNameLst>
                                      </p:cBhvr>
                                      <p:tavLst>
                                        <p:tav tm="0">
                                          <p:val>
                                            <p:strVal val="#ppt_y"/>
                                          </p:val>
                                        </p:tav>
                                        <p:tav tm="100000">
                                          <p:val>
                                            <p:strVal val="#ppt_y"/>
                                          </p:val>
                                        </p:tav>
                                      </p:tavLst>
                                    </p:anim>
                                  </p:childTnLst>
                                </p:cTn>
                              </p:par>
                              <p:par>
                                <p:cTn id="251" presetID="2" presetClass="entr" presetSubtype="2" fill="hold" grpId="0" nodeType="withEffect">
                                  <p:stCondLst>
                                    <p:cond delay="0"/>
                                  </p:stCondLst>
                                  <p:childTnLst>
                                    <p:set>
                                      <p:cBhvr>
                                        <p:cTn id="252" dur="1" fill="hold">
                                          <p:stCondLst>
                                            <p:cond delay="0"/>
                                          </p:stCondLst>
                                        </p:cTn>
                                        <p:tgtEl>
                                          <p:spTgt spid="229"/>
                                        </p:tgtEl>
                                        <p:attrNameLst>
                                          <p:attrName>style.visibility</p:attrName>
                                        </p:attrNameLst>
                                      </p:cBhvr>
                                      <p:to>
                                        <p:strVal val="visible"/>
                                      </p:to>
                                    </p:set>
                                    <p:anim calcmode="lin" valueType="num">
                                      <p:cBhvr additive="base">
                                        <p:cTn id="253" dur="500" fill="hold"/>
                                        <p:tgtEl>
                                          <p:spTgt spid="229"/>
                                        </p:tgtEl>
                                        <p:attrNameLst>
                                          <p:attrName>ppt_x</p:attrName>
                                        </p:attrNameLst>
                                      </p:cBhvr>
                                      <p:tavLst>
                                        <p:tav tm="0">
                                          <p:val>
                                            <p:strVal val="1+#ppt_w/2"/>
                                          </p:val>
                                        </p:tav>
                                        <p:tav tm="100000">
                                          <p:val>
                                            <p:strVal val="#ppt_x"/>
                                          </p:val>
                                        </p:tav>
                                      </p:tavLst>
                                    </p:anim>
                                    <p:anim calcmode="lin" valueType="num">
                                      <p:cBhvr additive="base">
                                        <p:cTn id="254" dur="500" fill="hold"/>
                                        <p:tgtEl>
                                          <p:spTgt spid="2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 grpId="0" animBg="1"/>
      <p:bldP spid="23" grpId="0" animBg="1"/>
      <p:bldP spid="22" grpId="0" animBg="1"/>
      <p:bldP spid="7" grpId="0" animBg="1"/>
      <p:bldP spid="215" grpId="0" animBg="1"/>
      <p:bldP spid="111" grpId="0"/>
      <p:bldP spid="112" grpId="0"/>
      <p:bldP spid="197" grpId="0"/>
      <p:bldP spid="198" grpId="0"/>
      <p:bldP spid="233" grpId="0"/>
      <p:bldP spid="234" grpId="0" animBg="1"/>
      <p:bldP spid="235" grpId="0"/>
      <p:bldP spid="214" grpId="0"/>
      <p:bldP spid="223" grpId="0"/>
      <p:bldP spid="228" grpId="0" animBg="1"/>
      <p:bldP spid="2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Withdrawals</a:t>
            </a:r>
            <a:r>
              <a:rPr lang="en-US" baseline="0" dirty="0" smtClean="0"/>
              <a:t> From the Savings Account</a:t>
            </a:r>
            <a:endParaRPr lang="en-US" dirty="0"/>
          </a:p>
        </p:txBody>
      </p:sp>
      <p:sp>
        <p:nvSpPr>
          <p:cNvPr id="23" name="Content Placeholder 2"/>
          <p:cNvSpPr txBox="1">
            <a:spLocks/>
          </p:cNvSpPr>
          <p:nvPr/>
        </p:nvSpPr>
        <p:spPr>
          <a:xfrm>
            <a:off x="773325" y="1050686"/>
            <a:ext cx="7956089" cy="860747"/>
          </a:xfrm>
          <a:prstGeom prst="rect">
            <a:avLst/>
          </a:prstGeom>
          <a:solidFill>
            <a:srgbClr val="ABC0C9"/>
          </a:solidFill>
        </p:spPr>
        <p:txBody>
          <a:bodyPr vert="horz" lIns="432000" tIns="0" rIns="91440" bIns="45720" rtlCol="0" anchor="ctr">
            <a:normAutofit/>
          </a:bodyPr>
          <a:lstStyle>
            <a:lvl1pPr marL="0" indent="0" algn="l" defTabSz="914400" rtl="0" eaLnBrk="1" latinLnBrk="0" hangingPunct="1">
              <a:spcBef>
                <a:spcPct val="20000"/>
              </a:spcBef>
              <a:buFontTx/>
              <a:buNone/>
              <a:defRPr sz="2000" b="1" kern="1200">
                <a:solidFill>
                  <a:schemeClr val="tx1"/>
                </a:solidFill>
                <a:latin typeface="+mn-lt"/>
                <a:ea typeface="+mn-ea"/>
                <a:cs typeface="+mn-cs"/>
              </a:defRPr>
            </a:lvl1pPr>
            <a:lvl2pPr marL="0" indent="0" algn="l" defTabSz="914400" rtl="0" eaLnBrk="1" latinLnBrk="0" hangingPunct="1">
              <a:spcBef>
                <a:spcPct val="20000"/>
              </a:spcBef>
              <a:buFontTx/>
              <a:buNone/>
              <a:defRPr sz="2000" kern="1200">
                <a:solidFill>
                  <a:schemeClr val="tx1"/>
                </a:solidFill>
                <a:latin typeface="+mn-lt"/>
                <a:ea typeface="+mn-ea"/>
                <a:cs typeface="+mn-cs"/>
              </a:defRPr>
            </a:lvl2pPr>
            <a:lvl3pPr marL="265113" indent="-265113" algn="l" defTabSz="914400" rtl="0" eaLnBrk="1" latinLnBrk="0" hangingPunct="1">
              <a:spcBef>
                <a:spcPct val="20000"/>
              </a:spcBef>
              <a:buClr>
                <a:schemeClr val="bg2"/>
              </a:buClr>
              <a:buSzPct val="60000"/>
              <a:buFont typeface="Wingdings" pitchFamily="2" charset="2"/>
              <a:buChar char=""/>
              <a:defRPr sz="2000" kern="1200">
                <a:solidFill>
                  <a:schemeClr val="tx1"/>
                </a:solidFill>
                <a:latin typeface="+mn-lt"/>
                <a:ea typeface="+mn-ea"/>
                <a:cs typeface="+mn-cs"/>
              </a:defRPr>
            </a:lvl3pPr>
            <a:lvl4pPr marL="542925" indent="-277813" algn="l" defTabSz="914400" rtl="0" eaLnBrk="1" latinLnBrk="0" hangingPunct="1">
              <a:spcBef>
                <a:spcPct val="20000"/>
              </a:spcBef>
              <a:buClr>
                <a:schemeClr val="tx2"/>
              </a:buClr>
              <a:buSzPct val="60000"/>
              <a:buFont typeface="Wingdings" pitchFamily="2" charset="2"/>
              <a:buChar char=""/>
              <a:defRPr sz="1800" kern="1200">
                <a:solidFill>
                  <a:schemeClr val="tx1"/>
                </a:solidFill>
                <a:latin typeface="+mn-lt"/>
                <a:ea typeface="+mn-ea"/>
                <a:cs typeface="+mn-cs"/>
              </a:defRPr>
            </a:lvl4pPr>
            <a:lvl5pPr marL="808038" indent="-265113" algn="l" defTabSz="914400" rtl="0" eaLnBrk="1" latinLnBrk="0" hangingPunct="1">
              <a:spcBef>
                <a:spcPct val="20000"/>
              </a:spcBef>
              <a:buClr>
                <a:schemeClr val="accent1"/>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A</a:t>
            </a:r>
            <a:r>
              <a:rPr lang="en-US" dirty="0" smtClean="0"/>
              <a:t>mount that is paid out to people who use benefits</a:t>
            </a:r>
            <a:endParaRPr lang="en-US" dirty="0"/>
          </a:p>
        </p:txBody>
      </p:sp>
      <p:sp>
        <p:nvSpPr>
          <p:cNvPr id="22" name="Freeform 21"/>
          <p:cNvSpPr>
            <a:spLocks/>
          </p:cNvSpPr>
          <p:nvPr/>
        </p:nvSpPr>
        <p:spPr bwMode="auto">
          <a:xfrm>
            <a:off x="553320" y="1123636"/>
            <a:ext cx="316866" cy="416445"/>
          </a:xfrm>
          <a:custGeom>
            <a:avLst/>
            <a:gdLst>
              <a:gd name="T0" fmla="*/ 1516 w 2341"/>
              <a:gd name="T1" fmla="*/ 4 h 3300"/>
              <a:gd name="T2" fmla="*/ 1658 w 2341"/>
              <a:gd name="T3" fmla="*/ 31 h 3300"/>
              <a:gd name="T4" fmla="*/ 1784 w 2341"/>
              <a:gd name="T5" fmla="*/ 82 h 3300"/>
              <a:gd name="T6" fmla="*/ 1897 w 2341"/>
              <a:gd name="T7" fmla="*/ 153 h 3300"/>
              <a:gd name="T8" fmla="*/ 1999 w 2341"/>
              <a:gd name="T9" fmla="*/ 245 h 3300"/>
              <a:gd name="T10" fmla="*/ 2089 w 2341"/>
              <a:gd name="T11" fmla="*/ 354 h 3300"/>
              <a:gd name="T12" fmla="*/ 2166 w 2341"/>
              <a:gd name="T13" fmla="*/ 478 h 3300"/>
              <a:gd name="T14" fmla="*/ 2229 w 2341"/>
              <a:gd name="T15" fmla="*/ 619 h 3300"/>
              <a:gd name="T16" fmla="*/ 2279 w 2341"/>
              <a:gd name="T17" fmla="*/ 772 h 3300"/>
              <a:gd name="T18" fmla="*/ 2315 w 2341"/>
              <a:gd name="T19" fmla="*/ 936 h 3300"/>
              <a:gd name="T20" fmla="*/ 2336 w 2341"/>
              <a:gd name="T21" fmla="*/ 1110 h 3300"/>
              <a:gd name="T22" fmla="*/ 2341 w 2341"/>
              <a:gd name="T23" fmla="*/ 1292 h 3300"/>
              <a:gd name="T24" fmla="*/ 2332 w 2341"/>
              <a:gd name="T25" fmla="*/ 1481 h 3300"/>
              <a:gd name="T26" fmla="*/ 2305 w 2341"/>
              <a:gd name="T27" fmla="*/ 1674 h 3300"/>
              <a:gd name="T28" fmla="*/ 2263 w 2341"/>
              <a:gd name="T29" fmla="*/ 1872 h 3300"/>
              <a:gd name="T30" fmla="*/ 2201 w 2341"/>
              <a:gd name="T31" fmla="*/ 2077 h 3300"/>
              <a:gd name="T32" fmla="*/ 2121 w 2341"/>
              <a:gd name="T33" fmla="*/ 2277 h 3300"/>
              <a:gd name="T34" fmla="*/ 2027 w 2341"/>
              <a:gd name="T35" fmla="*/ 2465 h 3300"/>
              <a:gd name="T36" fmla="*/ 1920 w 2341"/>
              <a:gd name="T37" fmla="*/ 2637 h 3300"/>
              <a:gd name="T38" fmla="*/ 1804 w 2341"/>
              <a:gd name="T39" fmla="*/ 2793 h 3300"/>
              <a:gd name="T40" fmla="*/ 1678 w 2341"/>
              <a:gd name="T41" fmla="*/ 2931 h 3300"/>
              <a:gd name="T42" fmla="*/ 1545 w 2341"/>
              <a:gd name="T43" fmla="*/ 3049 h 3300"/>
              <a:gd name="T44" fmla="*/ 1406 w 2341"/>
              <a:gd name="T45" fmla="*/ 3145 h 3300"/>
              <a:gd name="T46" fmla="*/ 1264 w 2341"/>
              <a:gd name="T47" fmla="*/ 3220 h 3300"/>
              <a:gd name="T48" fmla="*/ 1117 w 2341"/>
              <a:gd name="T49" fmla="*/ 3271 h 3300"/>
              <a:gd name="T50" fmla="*/ 972 w 2341"/>
              <a:gd name="T51" fmla="*/ 3296 h 3300"/>
              <a:gd name="T52" fmla="*/ 826 w 2341"/>
              <a:gd name="T53" fmla="*/ 3296 h 3300"/>
              <a:gd name="T54" fmla="*/ 683 w 2341"/>
              <a:gd name="T55" fmla="*/ 3268 h 3300"/>
              <a:gd name="T56" fmla="*/ 559 w 2341"/>
              <a:gd name="T57" fmla="*/ 3218 h 3300"/>
              <a:gd name="T58" fmla="*/ 444 w 2341"/>
              <a:gd name="T59" fmla="*/ 3146 h 3300"/>
              <a:gd name="T60" fmla="*/ 343 w 2341"/>
              <a:gd name="T61" fmla="*/ 3055 h 3300"/>
              <a:gd name="T62" fmla="*/ 253 w 2341"/>
              <a:gd name="T63" fmla="*/ 2946 h 3300"/>
              <a:gd name="T64" fmla="*/ 176 w 2341"/>
              <a:gd name="T65" fmla="*/ 2821 h 3300"/>
              <a:gd name="T66" fmla="*/ 113 w 2341"/>
              <a:gd name="T67" fmla="*/ 2681 h 3300"/>
              <a:gd name="T68" fmla="*/ 62 w 2341"/>
              <a:gd name="T69" fmla="*/ 2528 h 3300"/>
              <a:gd name="T70" fmla="*/ 26 w 2341"/>
              <a:gd name="T71" fmla="*/ 2364 h 3300"/>
              <a:gd name="T72" fmla="*/ 6 w 2341"/>
              <a:gd name="T73" fmla="*/ 2190 h 3300"/>
              <a:gd name="T74" fmla="*/ 0 w 2341"/>
              <a:gd name="T75" fmla="*/ 2008 h 3300"/>
              <a:gd name="T76" fmla="*/ 10 w 2341"/>
              <a:gd name="T77" fmla="*/ 1819 h 3300"/>
              <a:gd name="T78" fmla="*/ 36 w 2341"/>
              <a:gd name="T79" fmla="*/ 1625 h 3300"/>
              <a:gd name="T80" fmla="*/ 79 w 2341"/>
              <a:gd name="T81" fmla="*/ 1429 h 3300"/>
              <a:gd name="T82" fmla="*/ 141 w 2341"/>
              <a:gd name="T83" fmla="*/ 1224 h 3300"/>
              <a:gd name="T84" fmla="*/ 221 w 2341"/>
              <a:gd name="T85" fmla="*/ 1022 h 3300"/>
              <a:gd name="T86" fmla="*/ 314 w 2341"/>
              <a:gd name="T87" fmla="*/ 834 h 3300"/>
              <a:gd name="T88" fmla="*/ 421 w 2341"/>
              <a:gd name="T89" fmla="*/ 662 h 3300"/>
              <a:gd name="T90" fmla="*/ 538 w 2341"/>
              <a:gd name="T91" fmla="*/ 507 h 3300"/>
              <a:gd name="T92" fmla="*/ 664 w 2341"/>
              <a:gd name="T93" fmla="*/ 369 h 3300"/>
              <a:gd name="T94" fmla="*/ 797 w 2341"/>
              <a:gd name="T95" fmla="*/ 252 h 3300"/>
              <a:gd name="T96" fmla="*/ 936 w 2341"/>
              <a:gd name="T97" fmla="*/ 154 h 3300"/>
              <a:gd name="T98" fmla="*/ 1079 w 2341"/>
              <a:gd name="T99" fmla="*/ 80 h 3300"/>
              <a:gd name="T100" fmla="*/ 1224 w 2341"/>
              <a:gd name="T101" fmla="*/ 29 h 3300"/>
              <a:gd name="T102" fmla="*/ 1370 w 2341"/>
              <a:gd name="T103" fmla="*/ 3 h 3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41" h="3300">
                <a:moveTo>
                  <a:pt x="1444" y="0"/>
                </a:moveTo>
                <a:lnTo>
                  <a:pt x="1516" y="4"/>
                </a:lnTo>
                <a:lnTo>
                  <a:pt x="1588" y="14"/>
                </a:lnTo>
                <a:lnTo>
                  <a:pt x="1658" y="31"/>
                </a:lnTo>
                <a:lnTo>
                  <a:pt x="1723" y="54"/>
                </a:lnTo>
                <a:lnTo>
                  <a:pt x="1784" y="82"/>
                </a:lnTo>
                <a:lnTo>
                  <a:pt x="1842" y="115"/>
                </a:lnTo>
                <a:lnTo>
                  <a:pt x="1897" y="153"/>
                </a:lnTo>
                <a:lnTo>
                  <a:pt x="1950" y="197"/>
                </a:lnTo>
                <a:lnTo>
                  <a:pt x="1999" y="245"/>
                </a:lnTo>
                <a:lnTo>
                  <a:pt x="2046" y="297"/>
                </a:lnTo>
                <a:lnTo>
                  <a:pt x="2089" y="354"/>
                </a:lnTo>
                <a:lnTo>
                  <a:pt x="2129" y="414"/>
                </a:lnTo>
                <a:lnTo>
                  <a:pt x="2166" y="478"/>
                </a:lnTo>
                <a:lnTo>
                  <a:pt x="2200" y="547"/>
                </a:lnTo>
                <a:lnTo>
                  <a:pt x="2229" y="619"/>
                </a:lnTo>
                <a:lnTo>
                  <a:pt x="2256" y="693"/>
                </a:lnTo>
                <a:lnTo>
                  <a:pt x="2279" y="772"/>
                </a:lnTo>
                <a:lnTo>
                  <a:pt x="2299" y="853"/>
                </a:lnTo>
                <a:lnTo>
                  <a:pt x="2315" y="936"/>
                </a:lnTo>
                <a:lnTo>
                  <a:pt x="2327" y="1022"/>
                </a:lnTo>
                <a:lnTo>
                  <a:pt x="2336" y="1110"/>
                </a:lnTo>
                <a:lnTo>
                  <a:pt x="2340" y="1200"/>
                </a:lnTo>
                <a:lnTo>
                  <a:pt x="2341" y="1292"/>
                </a:lnTo>
                <a:lnTo>
                  <a:pt x="2339" y="1386"/>
                </a:lnTo>
                <a:lnTo>
                  <a:pt x="2332" y="1481"/>
                </a:lnTo>
                <a:lnTo>
                  <a:pt x="2321" y="1577"/>
                </a:lnTo>
                <a:lnTo>
                  <a:pt x="2305" y="1674"/>
                </a:lnTo>
                <a:lnTo>
                  <a:pt x="2287" y="1772"/>
                </a:lnTo>
                <a:lnTo>
                  <a:pt x="2263" y="1872"/>
                </a:lnTo>
                <a:lnTo>
                  <a:pt x="2236" y="1971"/>
                </a:lnTo>
                <a:lnTo>
                  <a:pt x="2201" y="2077"/>
                </a:lnTo>
                <a:lnTo>
                  <a:pt x="2162" y="2179"/>
                </a:lnTo>
                <a:lnTo>
                  <a:pt x="2121" y="2277"/>
                </a:lnTo>
                <a:lnTo>
                  <a:pt x="2075" y="2373"/>
                </a:lnTo>
                <a:lnTo>
                  <a:pt x="2027" y="2465"/>
                </a:lnTo>
                <a:lnTo>
                  <a:pt x="1975" y="2553"/>
                </a:lnTo>
                <a:lnTo>
                  <a:pt x="1920" y="2637"/>
                </a:lnTo>
                <a:lnTo>
                  <a:pt x="1864" y="2718"/>
                </a:lnTo>
                <a:lnTo>
                  <a:pt x="1804" y="2793"/>
                </a:lnTo>
                <a:lnTo>
                  <a:pt x="1742" y="2864"/>
                </a:lnTo>
                <a:lnTo>
                  <a:pt x="1678" y="2931"/>
                </a:lnTo>
                <a:lnTo>
                  <a:pt x="1613" y="2992"/>
                </a:lnTo>
                <a:lnTo>
                  <a:pt x="1545" y="3049"/>
                </a:lnTo>
                <a:lnTo>
                  <a:pt x="1476" y="3100"/>
                </a:lnTo>
                <a:lnTo>
                  <a:pt x="1406" y="3145"/>
                </a:lnTo>
                <a:lnTo>
                  <a:pt x="1336" y="3185"/>
                </a:lnTo>
                <a:lnTo>
                  <a:pt x="1264" y="3220"/>
                </a:lnTo>
                <a:lnTo>
                  <a:pt x="1190" y="3248"/>
                </a:lnTo>
                <a:lnTo>
                  <a:pt x="1117" y="3271"/>
                </a:lnTo>
                <a:lnTo>
                  <a:pt x="1045" y="3286"/>
                </a:lnTo>
                <a:lnTo>
                  <a:pt x="972" y="3296"/>
                </a:lnTo>
                <a:lnTo>
                  <a:pt x="899" y="3300"/>
                </a:lnTo>
                <a:lnTo>
                  <a:pt x="826" y="3296"/>
                </a:lnTo>
                <a:lnTo>
                  <a:pt x="754" y="3285"/>
                </a:lnTo>
                <a:lnTo>
                  <a:pt x="683" y="3268"/>
                </a:lnTo>
                <a:lnTo>
                  <a:pt x="620" y="3246"/>
                </a:lnTo>
                <a:lnTo>
                  <a:pt x="559" y="3218"/>
                </a:lnTo>
                <a:lnTo>
                  <a:pt x="500" y="3184"/>
                </a:lnTo>
                <a:lnTo>
                  <a:pt x="444" y="3146"/>
                </a:lnTo>
                <a:lnTo>
                  <a:pt x="392" y="3103"/>
                </a:lnTo>
                <a:lnTo>
                  <a:pt x="343" y="3055"/>
                </a:lnTo>
                <a:lnTo>
                  <a:pt x="296" y="3003"/>
                </a:lnTo>
                <a:lnTo>
                  <a:pt x="253" y="2946"/>
                </a:lnTo>
                <a:lnTo>
                  <a:pt x="213" y="2885"/>
                </a:lnTo>
                <a:lnTo>
                  <a:pt x="176" y="2821"/>
                </a:lnTo>
                <a:lnTo>
                  <a:pt x="142" y="2753"/>
                </a:lnTo>
                <a:lnTo>
                  <a:pt x="113" y="2681"/>
                </a:lnTo>
                <a:lnTo>
                  <a:pt x="85" y="2606"/>
                </a:lnTo>
                <a:lnTo>
                  <a:pt x="62" y="2528"/>
                </a:lnTo>
                <a:lnTo>
                  <a:pt x="43" y="2448"/>
                </a:lnTo>
                <a:lnTo>
                  <a:pt x="26" y="2364"/>
                </a:lnTo>
                <a:lnTo>
                  <a:pt x="14" y="2278"/>
                </a:lnTo>
                <a:lnTo>
                  <a:pt x="6" y="2190"/>
                </a:lnTo>
                <a:lnTo>
                  <a:pt x="1" y="2100"/>
                </a:lnTo>
                <a:lnTo>
                  <a:pt x="0" y="2008"/>
                </a:lnTo>
                <a:lnTo>
                  <a:pt x="4" y="1914"/>
                </a:lnTo>
                <a:lnTo>
                  <a:pt x="10" y="1819"/>
                </a:lnTo>
                <a:lnTo>
                  <a:pt x="21" y="1723"/>
                </a:lnTo>
                <a:lnTo>
                  <a:pt x="36" y="1625"/>
                </a:lnTo>
                <a:lnTo>
                  <a:pt x="56" y="1527"/>
                </a:lnTo>
                <a:lnTo>
                  <a:pt x="79" y="1429"/>
                </a:lnTo>
                <a:lnTo>
                  <a:pt x="107" y="1329"/>
                </a:lnTo>
                <a:lnTo>
                  <a:pt x="141" y="1224"/>
                </a:lnTo>
                <a:lnTo>
                  <a:pt x="179" y="1121"/>
                </a:lnTo>
                <a:lnTo>
                  <a:pt x="221" y="1022"/>
                </a:lnTo>
                <a:lnTo>
                  <a:pt x="266" y="926"/>
                </a:lnTo>
                <a:lnTo>
                  <a:pt x="314" y="834"/>
                </a:lnTo>
                <a:lnTo>
                  <a:pt x="367" y="746"/>
                </a:lnTo>
                <a:lnTo>
                  <a:pt x="421" y="662"/>
                </a:lnTo>
                <a:lnTo>
                  <a:pt x="478" y="582"/>
                </a:lnTo>
                <a:lnTo>
                  <a:pt x="538" y="507"/>
                </a:lnTo>
                <a:lnTo>
                  <a:pt x="600" y="436"/>
                </a:lnTo>
                <a:lnTo>
                  <a:pt x="664" y="369"/>
                </a:lnTo>
                <a:lnTo>
                  <a:pt x="729" y="308"/>
                </a:lnTo>
                <a:lnTo>
                  <a:pt x="797" y="252"/>
                </a:lnTo>
                <a:lnTo>
                  <a:pt x="865" y="200"/>
                </a:lnTo>
                <a:lnTo>
                  <a:pt x="936" y="154"/>
                </a:lnTo>
                <a:lnTo>
                  <a:pt x="1007" y="114"/>
                </a:lnTo>
                <a:lnTo>
                  <a:pt x="1079" y="80"/>
                </a:lnTo>
                <a:lnTo>
                  <a:pt x="1151" y="52"/>
                </a:lnTo>
                <a:lnTo>
                  <a:pt x="1224" y="29"/>
                </a:lnTo>
                <a:lnTo>
                  <a:pt x="1297" y="13"/>
                </a:lnTo>
                <a:lnTo>
                  <a:pt x="1370" y="3"/>
                </a:lnTo>
                <a:lnTo>
                  <a:pt x="1444" y="0"/>
                </a:lnTo>
                <a:close/>
              </a:path>
            </a:pathLst>
          </a:custGeom>
          <a:solidFill>
            <a:schemeClr val="bg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kern="1200"/>
          </a:p>
        </p:txBody>
      </p:sp>
      <p:sp>
        <p:nvSpPr>
          <p:cNvPr id="7" name="Freeform 58"/>
          <p:cNvSpPr>
            <a:spLocks noEditPoints="1"/>
          </p:cNvSpPr>
          <p:nvPr/>
        </p:nvSpPr>
        <p:spPr bwMode="auto">
          <a:xfrm>
            <a:off x="461805" y="1037399"/>
            <a:ext cx="527050" cy="561975"/>
          </a:xfrm>
          <a:custGeom>
            <a:avLst/>
            <a:gdLst>
              <a:gd name="T0" fmla="*/ 1823 w 3315"/>
              <a:gd name="T1" fmla="*/ 420 h 3540"/>
              <a:gd name="T2" fmla="*/ 1430 w 3315"/>
              <a:gd name="T3" fmla="*/ 622 h 3540"/>
              <a:gd name="T4" fmla="*/ 1113 w 3315"/>
              <a:gd name="T5" fmla="*/ 929 h 3540"/>
              <a:gd name="T6" fmla="*/ 902 w 3315"/>
              <a:gd name="T7" fmla="*/ 1300 h 3540"/>
              <a:gd name="T8" fmla="*/ 821 w 3315"/>
              <a:gd name="T9" fmla="*/ 1622 h 3540"/>
              <a:gd name="T10" fmla="*/ 799 w 3315"/>
              <a:gd name="T11" fmla="*/ 1823 h 3540"/>
              <a:gd name="T12" fmla="*/ 789 w 3315"/>
              <a:gd name="T13" fmla="*/ 1979 h 3540"/>
              <a:gd name="T14" fmla="*/ 759 w 3315"/>
              <a:gd name="T15" fmla="*/ 2146 h 3540"/>
              <a:gd name="T16" fmla="*/ 656 w 3315"/>
              <a:gd name="T17" fmla="*/ 2319 h 3540"/>
              <a:gd name="T18" fmla="*/ 513 w 3315"/>
              <a:gd name="T19" fmla="*/ 2345 h 3540"/>
              <a:gd name="T20" fmla="*/ 576 w 3315"/>
              <a:gd name="T21" fmla="*/ 2592 h 3540"/>
              <a:gd name="T22" fmla="*/ 732 w 3315"/>
              <a:gd name="T23" fmla="*/ 2872 h 3540"/>
              <a:gd name="T24" fmla="*/ 948 w 3315"/>
              <a:gd name="T25" fmla="*/ 3086 h 3540"/>
              <a:gd name="T26" fmla="*/ 1232 w 3315"/>
              <a:gd name="T27" fmla="*/ 3209 h 3540"/>
              <a:gd name="T28" fmla="*/ 1596 w 3315"/>
              <a:gd name="T29" fmla="*/ 3219 h 3540"/>
              <a:gd name="T30" fmla="*/ 1954 w 3315"/>
              <a:gd name="T31" fmla="*/ 3093 h 3540"/>
              <a:gd name="T32" fmla="*/ 2256 w 3315"/>
              <a:gd name="T33" fmla="*/ 2853 h 3540"/>
              <a:gd name="T34" fmla="*/ 2499 w 3315"/>
              <a:gd name="T35" fmla="*/ 2532 h 3540"/>
              <a:gd name="T36" fmla="*/ 2679 w 3315"/>
              <a:gd name="T37" fmla="*/ 2161 h 3540"/>
              <a:gd name="T38" fmla="*/ 2795 w 3315"/>
              <a:gd name="T39" fmla="*/ 1752 h 3540"/>
              <a:gd name="T40" fmla="*/ 2841 w 3315"/>
              <a:gd name="T41" fmla="*/ 1299 h 3540"/>
              <a:gd name="T42" fmla="*/ 2797 w 3315"/>
              <a:gd name="T43" fmla="*/ 915 h 3540"/>
              <a:gd name="T44" fmla="*/ 2666 w 3315"/>
              <a:gd name="T45" fmla="*/ 620 h 3540"/>
              <a:gd name="T46" fmla="*/ 2456 w 3315"/>
              <a:gd name="T47" fmla="*/ 431 h 3540"/>
              <a:gd name="T48" fmla="*/ 2169 w 3315"/>
              <a:gd name="T49" fmla="*/ 364 h 3540"/>
              <a:gd name="T50" fmla="*/ 2567 w 3315"/>
              <a:gd name="T51" fmla="*/ 36 h 3540"/>
              <a:gd name="T52" fmla="*/ 2868 w 3315"/>
              <a:gd name="T53" fmla="*/ 173 h 3540"/>
              <a:gd name="T54" fmla="*/ 3087 w 3315"/>
              <a:gd name="T55" fmla="*/ 394 h 3540"/>
              <a:gd name="T56" fmla="*/ 3231 w 3315"/>
              <a:gd name="T57" fmla="*/ 681 h 3540"/>
              <a:gd name="T58" fmla="*/ 3304 w 3315"/>
              <a:gd name="T59" fmla="*/ 1017 h 3540"/>
              <a:gd name="T60" fmla="*/ 3305 w 3315"/>
              <a:gd name="T61" fmla="*/ 1448 h 3540"/>
              <a:gd name="T62" fmla="*/ 3188 w 3315"/>
              <a:gd name="T63" fmla="*/ 2008 h 3540"/>
              <a:gd name="T64" fmla="*/ 2963 w 3315"/>
              <a:gd name="T65" fmla="*/ 2535 h 3540"/>
              <a:gd name="T66" fmla="*/ 2647 w 3315"/>
              <a:gd name="T67" fmla="*/ 2971 h 3540"/>
              <a:gd name="T68" fmla="*/ 2251 w 3315"/>
              <a:gd name="T69" fmla="*/ 3295 h 3540"/>
              <a:gd name="T70" fmla="*/ 1784 w 3315"/>
              <a:gd name="T71" fmla="*/ 3490 h 3540"/>
              <a:gd name="T72" fmla="*/ 1277 w 3315"/>
              <a:gd name="T73" fmla="*/ 3538 h 3540"/>
              <a:gd name="T74" fmla="*/ 889 w 3315"/>
              <a:gd name="T75" fmla="*/ 3458 h 3540"/>
              <a:gd name="T76" fmla="*/ 584 w 3315"/>
              <a:gd name="T77" fmla="*/ 3283 h 3540"/>
              <a:gd name="T78" fmla="*/ 351 w 3315"/>
              <a:gd name="T79" fmla="*/ 3032 h 3540"/>
              <a:gd name="T80" fmla="*/ 185 w 3315"/>
              <a:gd name="T81" fmla="*/ 2728 h 3540"/>
              <a:gd name="T82" fmla="*/ 76 w 3315"/>
              <a:gd name="T83" fmla="*/ 2395 h 3540"/>
              <a:gd name="T84" fmla="*/ 17 w 3315"/>
              <a:gd name="T85" fmla="*/ 2051 h 3540"/>
              <a:gd name="T86" fmla="*/ 0 w 3315"/>
              <a:gd name="T87" fmla="*/ 1719 h 3540"/>
              <a:gd name="T88" fmla="*/ 28 w 3315"/>
              <a:gd name="T89" fmla="*/ 1325 h 3540"/>
              <a:gd name="T90" fmla="*/ 82 w 3315"/>
              <a:gd name="T91" fmla="*/ 1092 h 3540"/>
              <a:gd name="T92" fmla="*/ 172 w 3315"/>
              <a:gd name="T93" fmla="*/ 939 h 3540"/>
              <a:gd name="T94" fmla="*/ 320 w 3315"/>
              <a:gd name="T95" fmla="*/ 860 h 3540"/>
              <a:gd name="T96" fmla="*/ 436 w 3315"/>
              <a:gd name="T97" fmla="*/ 865 h 3540"/>
              <a:gd name="T98" fmla="*/ 482 w 3315"/>
              <a:gd name="T99" fmla="*/ 919 h 3540"/>
              <a:gd name="T100" fmla="*/ 435 w 3315"/>
              <a:gd name="T101" fmla="*/ 1272 h 3540"/>
              <a:gd name="T102" fmla="*/ 472 w 3315"/>
              <a:gd name="T103" fmla="*/ 1264 h 3540"/>
              <a:gd name="T104" fmla="*/ 711 w 3315"/>
              <a:gd name="T105" fmla="*/ 803 h 3540"/>
              <a:gd name="T106" fmla="*/ 1097 w 3315"/>
              <a:gd name="T107" fmla="*/ 412 h 3540"/>
              <a:gd name="T108" fmla="*/ 1589 w 3315"/>
              <a:gd name="T109" fmla="*/ 132 h 3540"/>
              <a:gd name="T110" fmla="*/ 2148 w 3315"/>
              <a:gd name="T111" fmla="*/ 4 h 3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15" h="3540">
                <a:moveTo>
                  <a:pt x="2169" y="364"/>
                </a:moveTo>
                <a:lnTo>
                  <a:pt x="2080" y="368"/>
                </a:lnTo>
                <a:lnTo>
                  <a:pt x="1993" y="379"/>
                </a:lnTo>
                <a:lnTo>
                  <a:pt x="1907" y="396"/>
                </a:lnTo>
                <a:lnTo>
                  <a:pt x="1823" y="420"/>
                </a:lnTo>
                <a:lnTo>
                  <a:pt x="1740" y="449"/>
                </a:lnTo>
                <a:lnTo>
                  <a:pt x="1659" y="485"/>
                </a:lnTo>
                <a:lnTo>
                  <a:pt x="1580" y="526"/>
                </a:lnTo>
                <a:lnTo>
                  <a:pt x="1503" y="572"/>
                </a:lnTo>
                <a:lnTo>
                  <a:pt x="1430" y="622"/>
                </a:lnTo>
                <a:lnTo>
                  <a:pt x="1359" y="676"/>
                </a:lnTo>
                <a:lnTo>
                  <a:pt x="1293" y="734"/>
                </a:lnTo>
                <a:lnTo>
                  <a:pt x="1228" y="796"/>
                </a:lnTo>
                <a:lnTo>
                  <a:pt x="1168" y="862"/>
                </a:lnTo>
                <a:lnTo>
                  <a:pt x="1113" y="929"/>
                </a:lnTo>
                <a:lnTo>
                  <a:pt x="1060" y="1000"/>
                </a:lnTo>
                <a:lnTo>
                  <a:pt x="1013" y="1072"/>
                </a:lnTo>
                <a:lnTo>
                  <a:pt x="971" y="1148"/>
                </a:lnTo>
                <a:lnTo>
                  <a:pt x="934" y="1223"/>
                </a:lnTo>
                <a:lnTo>
                  <a:pt x="902" y="1300"/>
                </a:lnTo>
                <a:lnTo>
                  <a:pt x="875" y="1378"/>
                </a:lnTo>
                <a:lnTo>
                  <a:pt x="854" y="1456"/>
                </a:lnTo>
                <a:lnTo>
                  <a:pt x="841" y="1516"/>
                </a:lnTo>
                <a:lnTo>
                  <a:pt x="830" y="1571"/>
                </a:lnTo>
                <a:lnTo>
                  <a:pt x="821" y="1622"/>
                </a:lnTo>
                <a:lnTo>
                  <a:pt x="814" y="1668"/>
                </a:lnTo>
                <a:lnTo>
                  <a:pt x="808" y="1712"/>
                </a:lnTo>
                <a:lnTo>
                  <a:pt x="804" y="1751"/>
                </a:lnTo>
                <a:lnTo>
                  <a:pt x="801" y="1788"/>
                </a:lnTo>
                <a:lnTo>
                  <a:pt x="799" y="1823"/>
                </a:lnTo>
                <a:lnTo>
                  <a:pt x="796" y="1856"/>
                </a:lnTo>
                <a:lnTo>
                  <a:pt x="794" y="1887"/>
                </a:lnTo>
                <a:lnTo>
                  <a:pt x="793" y="1918"/>
                </a:lnTo>
                <a:lnTo>
                  <a:pt x="791" y="1948"/>
                </a:lnTo>
                <a:lnTo>
                  <a:pt x="789" y="1979"/>
                </a:lnTo>
                <a:lnTo>
                  <a:pt x="785" y="2009"/>
                </a:lnTo>
                <a:lnTo>
                  <a:pt x="781" y="2041"/>
                </a:lnTo>
                <a:lnTo>
                  <a:pt x="776" y="2074"/>
                </a:lnTo>
                <a:lnTo>
                  <a:pt x="768" y="2109"/>
                </a:lnTo>
                <a:lnTo>
                  <a:pt x="759" y="2146"/>
                </a:lnTo>
                <a:lnTo>
                  <a:pt x="746" y="2189"/>
                </a:lnTo>
                <a:lnTo>
                  <a:pt x="729" y="2230"/>
                </a:lnTo>
                <a:lnTo>
                  <a:pt x="707" y="2265"/>
                </a:lnTo>
                <a:lnTo>
                  <a:pt x="683" y="2295"/>
                </a:lnTo>
                <a:lnTo>
                  <a:pt x="656" y="2319"/>
                </a:lnTo>
                <a:lnTo>
                  <a:pt x="626" y="2338"/>
                </a:lnTo>
                <a:lnTo>
                  <a:pt x="595" y="2349"/>
                </a:lnTo>
                <a:lnTo>
                  <a:pt x="563" y="2353"/>
                </a:lnTo>
                <a:lnTo>
                  <a:pt x="539" y="2351"/>
                </a:lnTo>
                <a:lnTo>
                  <a:pt x="513" y="2345"/>
                </a:lnTo>
                <a:lnTo>
                  <a:pt x="490" y="2336"/>
                </a:lnTo>
                <a:lnTo>
                  <a:pt x="508" y="2402"/>
                </a:lnTo>
                <a:lnTo>
                  <a:pt x="529" y="2467"/>
                </a:lnTo>
                <a:lnTo>
                  <a:pt x="552" y="2530"/>
                </a:lnTo>
                <a:lnTo>
                  <a:pt x="576" y="2592"/>
                </a:lnTo>
                <a:lnTo>
                  <a:pt x="603" y="2652"/>
                </a:lnTo>
                <a:lnTo>
                  <a:pt x="632" y="2710"/>
                </a:lnTo>
                <a:lnTo>
                  <a:pt x="663" y="2767"/>
                </a:lnTo>
                <a:lnTo>
                  <a:pt x="696" y="2820"/>
                </a:lnTo>
                <a:lnTo>
                  <a:pt x="732" y="2872"/>
                </a:lnTo>
                <a:lnTo>
                  <a:pt x="770" y="2920"/>
                </a:lnTo>
                <a:lnTo>
                  <a:pt x="811" y="2966"/>
                </a:lnTo>
                <a:lnTo>
                  <a:pt x="854" y="3010"/>
                </a:lnTo>
                <a:lnTo>
                  <a:pt x="900" y="3049"/>
                </a:lnTo>
                <a:lnTo>
                  <a:pt x="948" y="3086"/>
                </a:lnTo>
                <a:lnTo>
                  <a:pt x="999" y="3119"/>
                </a:lnTo>
                <a:lnTo>
                  <a:pt x="1053" y="3147"/>
                </a:lnTo>
                <a:lnTo>
                  <a:pt x="1109" y="3172"/>
                </a:lnTo>
                <a:lnTo>
                  <a:pt x="1169" y="3193"/>
                </a:lnTo>
                <a:lnTo>
                  <a:pt x="1232" y="3209"/>
                </a:lnTo>
                <a:lnTo>
                  <a:pt x="1298" y="3223"/>
                </a:lnTo>
                <a:lnTo>
                  <a:pt x="1367" y="3229"/>
                </a:lnTo>
                <a:lnTo>
                  <a:pt x="1439" y="3232"/>
                </a:lnTo>
                <a:lnTo>
                  <a:pt x="1519" y="3229"/>
                </a:lnTo>
                <a:lnTo>
                  <a:pt x="1596" y="3219"/>
                </a:lnTo>
                <a:lnTo>
                  <a:pt x="1672" y="3205"/>
                </a:lnTo>
                <a:lnTo>
                  <a:pt x="1745" y="3184"/>
                </a:lnTo>
                <a:lnTo>
                  <a:pt x="1817" y="3159"/>
                </a:lnTo>
                <a:lnTo>
                  <a:pt x="1887" y="3129"/>
                </a:lnTo>
                <a:lnTo>
                  <a:pt x="1954" y="3093"/>
                </a:lnTo>
                <a:lnTo>
                  <a:pt x="2019" y="3052"/>
                </a:lnTo>
                <a:lnTo>
                  <a:pt x="2081" y="3009"/>
                </a:lnTo>
                <a:lnTo>
                  <a:pt x="2143" y="2961"/>
                </a:lnTo>
                <a:lnTo>
                  <a:pt x="2200" y="2908"/>
                </a:lnTo>
                <a:lnTo>
                  <a:pt x="2256" y="2853"/>
                </a:lnTo>
                <a:lnTo>
                  <a:pt x="2309" y="2795"/>
                </a:lnTo>
                <a:lnTo>
                  <a:pt x="2361" y="2733"/>
                </a:lnTo>
                <a:lnTo>
                  <a:pt x="2410" y="2668"/>
                </a:lnTo>
                <a:lnTo>
                  <a:pt x="2456" y="2601"/>
                </a:lnTo>
                <a:lnTo>
                  <a:pt x="2499" y="2532"/>
                </a:lnTo>
                <a:lnTo>
                  <a:pt x="2541" y="2461"/>
                </a:lnTo>
                <a:lnTo>
                  <a:pt x="2579" y="2388"/>
                </a:lnTo>
                <a:lnTo>
                  <a:pt x="2615" y="2313"/>
                </a:lnTo>
                <a:lnTo>
                  <a:pt x="2649" y="2237"/>
                </a:lnTo>
                <a:lnTo>
                  <a:pt x="2679" y="2161"/>
                </a:lnTo>
                <a:lnTo>
                  <a:pt x="2708" y="2084"/>
                </a:lnTo>
                <a:lnTo>
                  <a:pt x="2733" y="2005"/>
                </a:lnTo>
                <a:lnTo>
                  <a:pt x="2756" y="1927"/>
                </a:lnTo>
                <a:lnTo>
                  <a:pt x="2775" y="1849"/>
                </a:lnTo>
                <a:lnTo>
                  <a:pt x="2795" y="1752"/>
                </a:lnTo>
                <a:lnTo>
                  <a:pt x="2812" y="1656"/>
                </a:lnTo>
                <a:lnTo>
                  <a:pt x="2824" y="1563"/>
                </a:lnTo>
                <a:lnTo>
                  <a:pt x="2834" y="1473"/>
                </a:lnTo>
                <a:lnTo>
                  <a:pt x="2840" y="1385"/>
                </a:lnTo>
                <a:lnTo>
                  <a:pt x="2841" y="1299"/>
                </a:lnTo>
                <a:lnTo>
                  <a:pt x="2840" y="1216"/>
                </a:lnTo>
                <a:lnTo>
                  <a:pt x="2834" y="1136"/>
                </a:lnTo>
                <a:lnTo>
                  <a:pt x="2825" y="1059"/>
                </a:lnTo>
                <a:lnTo>
                  <a:pt x="2812" y="985"/>
                </a:lnTo>
                <a:lnTo>
                  <a:pt x="2797" y="915"/>
                </a:lnTo>
                <a:lnTo>
                  <a:pt x="2777" y="849"/>
                </a:lnTo>
                <a:lnTo>
                  <a:pt x="2755" y="785"/>
                </a:lnTo>
                <a:lnTo>
                  <a:pt x="2728" y="727"/>
                </a:lnTo>
                <a:lnTo>
                  <a:pt x="2699" y="671"/>
                </a:lnTo>
                <a:lnTo>
                  <a:pt x="2666" y="620"/>
                </a:lnTo>
                <a:lnTo>
                  <a:pt x="2631" y="573"/>
                </a:lnTo>
                <a:lnTo>
                  <a:pt x="2592" y="531"/>
                </a:lnTo>
                <a:lnTo>
                  <a:pt x="2549" y="493"/>
                </a:lnTo>
                <a:lnTo>
                  <a:pt x="2505" y="459"/>
                </a:lnTo>
                <a:lnTo>
                  <a:pt x="2456" y="431"/>
                </a:lnTo>
                <a:lnTo>
                  <a:pt x="2404" y="407"/>
                </a:lnTo>
                <a:lnTo>
                  <a:pt x="2350" y="388"/>
                </a:lnTo>
                <a:lnTo>
                  <a:pt x="2293" y="375"/>
                </a:lnTo>
                <a:lnTo>
                  <a:pt x="2232" y="368"/>
                </a:lnTo>
                <a:lnTo>
                  <a:pt x="2169" y="364"/>
                </a:lnTo>
                <a:close/>
                <a:moveTo>
                  <a:pt x="2264" y="0"/>
                </a:moveTo>
                <a:lnTo>
                  <a:pt x="2345" y="2"/>
                </a:lnTo>
                <a:lnTo>
                  <a:pt x="2423" y="10"/>
                </a:lnTo>
                <a:lnTo>
                  <a:pt x="2496" y="21"/>
                </a:lnTo>
                <a:lnTo>
                  <a:pt x="2567" y="36"/>
                </a:lnTo>
                <a:lnTo>
                  <a:pt x="2633" y="56"/>
                </a:lnTo>
                <a:lnTo>
                  <a:pt x="2697" y="80"/>
                </a:lnTo>
                <a:lnTo>
                  <a:pt x="2758" y="107"/>
                </a:lnTo>
                <a:lnTo>
                  <a:pt x="2815" y="139"/>
                </a:lnTo>
                <a:lnTo>
                  <a:pt x="2868" y="173"/>
                </a:lnTo>
                <a:lnTo>
                  <a:pt x="2918" y="211"/>
                </a:lnTo>
                <a:lnTo>
                  <a:pt x="2965" y="252"/>
                </a:lnTo>
                <a:lnTo>
                  <a:pt x="3009" y="297"/>
                </a:lnTo>
                <a:lnTo>
                  <a:pt x="3050" y="344"/>
                </a:lnTo>
                <a:lnTo>
                  <a:pt x="3087" y="394"/>
                </a:lnTo>
                <a:lnTo>
                  <a:pt x="3122" y="447"/>
                </a:lnTo>
                <a:lnTo>
                  <a:pt x="3154" y="502"/>
                </a:lnTo>
                <a:lnTo>
                  <a:pt x="3183" y="560"/>
                </a:lnTo>
                <a:lnTo>
                  <a:pt x="3208" y="620"/>
                </a:lnTo>
                <a:lnTo>
                  <a:pt x="3231" y="681"/>
                </a:lnTo>
                <a:lnTo>
                  <a:pt x="3252" y="745"/>
                </a:lnTo>
                <a:lnTo>
                  <a:pt x="3268" y="811"/>
                </a:lnTo>
                <a:lnTo>
                  <a:pt x="3284" y="878"/>
                </a:lnTo>
                <a:lnTo>
                  <a:pt x="3296" y="946"/>
                </a:lnTo>
                <a:lnTo>
                  <a:pt x="3304" y="1017"/>
                </a:lnTo>
                <a:lnTo>
                  <a:pt x="3311" y="1088"/>
                </a:lnTo>
                <a:lnTo>
                  <a:pt x="3314" y="1160"/>
                </a:lnTo>
                <a:lnTo>
                  <a:pt x="3315" y="1233"/>
                </a:lnTo>
                <a:lnTo>
                  <a:pt x="3313" y="1340"/>
                </a:lnTo>
                <a:lnTo>
                  <a:pt x="3305" y="1448"/>
                </a:lnTo>
                <a:lnTo>
                  <a:pt x="3292" y="1557"/>
                </a:lnTo>
                <a:lnTo>
                  <a:pt x="3274" y="1666"/>
                </a:lnTo>
                <a:lnTo>
                  <a:pt x="3250" y="1776"/>
                </a:lnTo>
                <a:lnTo>
                  <a:pt x="3221" y="1894"/>
                </a:lnTo>
                <a:lnTo>
                  <a:pt x="3188" y="2008"/>
                </a:lnTo>
                <a:lnTo>
                  <a:pt x="3151" y="2120"/>
                </a:lnTo>
                <a:lnTo>
                  <a:pt x="3109" y="2229"/>
                </a:lnTo>
                <a:lnTo>
                  <a:pt x="3064" y="2335"/>
                </a:lnTo>
                <a:lnTo>
                  <a:pt x="3015" y="2436"/>
                </a:lnTo>
                <a:lnTo>
                  <a:pt x="2963" y="2535"/>
                </a:lnTo>
                <a:lnTo>
                  <a:pt x="2906" y="2630"/>
                </a:lnTo>
                <a:lnTo>
                  <a:pt x="2846" y="2721"/>
                </a:lnTo>
                <a:lnTo>
                  <a:pt x="2783" y="2808"/>
                </a:lnTo>
                <a:lnTo>
                  <a:pt x="2716" y="2891"/>
                </a:lnTo>
                <a:lnTo>
                  <a:pt x="2647" y="2971"/>
                </a:lnTo>
                <a:lnTo>
                  <a:pt x="2573" y="3045"/>
                </a:lnTo>
                <a:lnTo>
                  <a:pt x="2497" y="3115"/>
                </a:lnTo>
                <a:lnTo>
                  <a:pt x="2417" y="3179"/>
                </a:lnTo>
                <a:lnTo>
                  <a:pt x="2336" y="3239"/>
                </a:lnTo>
                <a:lnTo>
                  <a:pt x="2251" y="3295"/>
                </a:lnTo>
                <a:lnTo>
                  <a:pt x="2162" y="3345"/>
                </a:lnTo>
                <a:lnTo>
                  <a:pt x="2072" y="3389"/>
                </a:lnTo>
                <a:lnTo>
                  <a:pt x="1978" y="3428"/>
                </a:lnTo>
                <a:lnTo>
                  <a:pt x="1882" y="3461"/>
                </a:lnTo>
                <a:lnTo>
                  <a:pt x="1784" y="3490"/>
                </a:lnTo>
                <a:lnTo>
                  <a:pt x="1682" y="3512"/>
                </a:lnTo>
                <a:lnTo>
                  <a:pt x="1579" y="3527"/>
                </a:lnTo>
                <a:lnTo>
                  <a:pt x="1474" y="3537"/>
                </a:lnTo>
                <a:lnTo>
                  <a:pt x="1366" y="3540"/>
                </a:lnTo>
                <a:lnTo>
                  <a:pt x="1277" y="3538"/>
                </a:lnTo>
                <a:lnTo>
                  <a:pt x="1192" y="3530"/>
                </a:lnTo>
                <a:lnTo>
                  <a:pt x="1112" y="3519"/>
                </a:lnTo>
                <a:lnTo>
                  <a:pt x="1034" y="3503"/>
                </a:lnTo>
                <a:lnTo>
                  <a:pt x="960" y="3482"/>
                </a:lnTo>
                <a:lnTo>
                  <a:pt x="889" y="3458"/>
                </a:lnTo>
                <a:lnTo>
                  <a:pt x="821" y="3430"/>
                </a:lnTo>
                <a:lnTo>
                  <a:pt x="757" y="3398"/>
                </a:lnTo>
                <a:lnTo>
                  <a:pt x="696" y="3362"/>
                </a:lnTo>
                <a:lnTo>
                  <a:pt x="638" y="3324"/>
                </a:lnTo>
                <a:lnTo>
                  <a:pt x="584" y="3283"/>
                </a:lnTo>
                <a:lnTo>
                  <a:pt x="531" y="3238"/>
                </a:lnTo>
                <a:lnTo>
                  <a:pt x="482" y="3190"/>
                </a:lnTo>
                <a:lnTo>
                  <a:pt x="435" y="3140"/>
                </a:lnTo>
                <a:lnTo>
                  <a:pt x="393" y="3087"/>
                </a:lnTo>
                <a:lnTo>
                  <a:pt x="351" y="3032"/>
                </a:lnTo>
                <a:lnTo>
                  <a:pt x="313" y="2975"/>
                </a:lnTo>
                <a:lnTo>
                  <a:pt x="277" y="2916"/>
                </a:lnTo>
                <a:lnTo>
                  <a:pt x="244" y="2855"/>
                </a:lnTo>
                <a:lnTo>
                  <a:pt x="214" y="2793"/>
                </a:lnTo>
                <a:lnTo>
                  <a:pt x="185" y="2728"/>
                </a:lnTo>
                <a:lnTo>
                  <a:pt x="159" y="2663"/>
                </a:lnTo>
                <a:lnTo>
                  <a:pt x="135" y="2597"/>
                </a:lnTo>
                <a:lnTo>
                  <a:pt x="113" y="2530"/>
                </a:lnTo>
                <a:lnTo>
                  <a:pt x="95" y="2462"/>
                </a:lnTo>
                <a:lnTo>
                  <a:pt x="76" y="2395"/>
                </a:lnTo>
                <a:lnTo>
                  <a:pt x="61" y="2326"/>
                </a:lnTo>
                <a:lnTo>
                  <a:pt x="48" y="2257"/>
                </a:lnTo>
                <a:lnTo>
                  <a:pt x="36" y="2187"/>
                </a:lnTo>
                <a:lnTo>
                  <a:pt x="26" y="2119"/>
                </a:lnTo>
                <a:lnTo>
                  <a:pt x="17" y="2051"/>
                </a:lnTo>
                <a:lnTo>
                  <a:pt x="11" y="1983"/>
                </a:lnTo>
                <a:lnTo>
                  <a:pt x="7" y="1916"/>
                </a:lnTo>
                <a:lnTo>
                  <a:pt x="2" y="1849"/>
                </a:lnTo>
                <a:lnTo>
                  <a:pt x="1" y="1784"/>
                </a:lnTo>
                <a:lnTo>
                  <a:pt x="0" y="1719"/>
                </a:lnTo>
                <a:lnTo>
                  <a:pt x="1" y="1634"/>
                </a:lnTo>
                <a:lnTo>
                  <a:pt x="5" y="1552"/>
                </a:lnTo>
                <a:lnTo>
                  <a:pt x="11" y="1473"/>
                </a:lnTo>
                <a:lnTo>
                  <a:pt x="19" y="1396"/>
                </a:lnTo>
                <a:lnTo>
                  <a:pt x="28" y="1325"/>
                </a:lnTo>
                <a:lnTo>
                  <a:pt x="39" y="1260"/>
                </a:lnTo>
                <a:lnTo>
                  <a:pt x="51" y="1199"/>
                </a:lnTo>
                <a:lnTo>
                  <a:pt x="60" y="1163"/>
                </a:lnTo>
                <a:lnTo>
                  <a:pt x="70" y="1127"/>
                </a:lnTo>
                <a:lnTo>
                  <a:pt x="82" y="1092"/>
                </a:lnTo>
                <a:lnTo>
                  <a:pt x="96" y="1058"/>
                </a:lnTo>
                <a:lnTo>
                  <a:pt x="111" y="1025"/>
                </a:lnTo>
                <a:lnTo>
                  <a:pt x="130" y="994"/>
                </a:lnTo>
                <a:lnTo>
                  <a:pt x="149" y="965"/>
                </a:lnTo>
                <a:lnTo>
                  <a:pt x="172" y="939"/>
                </a:lnTo>
                <a:lnTo>
                  <a:pt x="196" y="915"/>
                </a:lnTo>
                <a:lnTo>
                  <a:pt x="224" y="896"/>
                </a:lnTo>
                <a:lnTo>
                  <a:pt x="253" y="879"/>
                </a:lnTo>
                <a:lnTo>
                  <a:pt x="286" y="867"/>
                </a:lnTo>
                <a:lnTo>
                  <a:pt x="320" y="860"/>
                </a:lnTo>
                <a:lnTo>
                  <a:pt x="358" y="857"/>
                </a:lnTo>
                <a:lnTo>
                  <a:pt x="380" y="857"/>
                </a:lnTo>
                <a:lnTo>
                  <a:pt x="400" y="859"/>
                </a:lnTo>
                <a:lnTo>
                  <a:pt x="419" y="861"/>
                </a:lnTo>
                <a:lnTo>
                  <a:pt x="436" y="865"/>
                </a:lnTo>
                <a:lnTo>
                  <a:pt x="452" y="871"/>
                </a:lnTo>
                <a:lnTo>
                  <a:pt x="465" y="878"/>
                </a:lnTo>
                <a:lnTo>
                  <a:pt x="473" y="889"/>
                </a:lnTo>
                <a:lnTo>
                  <a:pt x="480" y="902"/>
                </a:lnTo>
                <a:lnTo>
                  <a:pt x="482" y="919"/>
                </a:lnTo>
                <a:lnTo>
                  <a:pt x="479" y="986"/>
                </a:lnTo>
                <a:lnTo>
                  <a:pt x="471" y="1056"/>
                </a:lnTo>
                <a:lnTo>
                  <a:pt x="460" y="1126"/>
                </a:lnTo>
                <a:lnTo>
                  <a:pt x="448" y="1198"/>
                </a:lnTo>
                <a:lnTo>
                  <a:pt x="435" y="1272"/>
                </a:lnTo>
                <a:lnTo>
                  <a:pt x="423" y="1348"/>
                </a:lnTo>
                <a:lnTo>
                  <a:pt x="415" y="1426"/>
                </a:lnTo>
                <a:lnTo>
                  <a:pt x="409" y="1507"/>
                </a:lnTo>
                <a:lnTo>
                  <a:pt x="445" y="1361"/>
                </a:lnTo>
                <a:lnTo>
                  <a:pt x="472" y="1264"/>
                </a:lnTo>
                <a:lnTo>
                  <a:pt x="506" y="1168"/>
                </a:lnTo>
                <a:lnTo>
                  <a:pt x="548" y="1073"/>
                </a:lnTo>
                <a:lnTo>
                  <a:pt x="596" y="981"/>
                </a:lnTo>
                <a:lnTo>
                  <a:pt x="650" y="890"/>
                </a:lnTo>
                <a:lnTo>
                  <a:pt x="711" y="803"/>
                </a:lnTo>
                <a:lnTo>
                  <a:pt x="778" y="718"/>
                </a:lnTo>
                <a:lnTo>
                  <a:pt x="851" y="636"/>
                </a:lnTo>
                <a:lnTo>
                  <a:pt x="928" y="557"/>
                </a:lnTo>
                <a:lnTo>
                  <a:pt x="1010" y="482"/>
                </a:lnTo>
                <a:lnTo>
                  <a:pt x="1097" y="412"/>
                </a:lnTo>
                <a:lnTo>
                  <a:pt x="1189" y="346"/>
                </a:lnTo>
                <a:lnTo>
                  <a:pt x="1284" y="285"/>
                </a:lnTo>
                <a:lnTo>
                  <a:pt x="1382" y="228"/>
                </a:lnTo>
                <a:lnTo>
                  <a:pt x="1485" y="178"/>
                </a:lnTo>
                <a:lnTo>
                  <a:pt x="1589" y="132"/>
                </a:lnTo>
                <a:lnTo>
                  <a:pt x="1697" y="94"/>
                </a:lnTo>
                <a:lnTo>
                  <a:pt x="1808" y="61"/>
                </a:lnTo>
                <a:lnTo>
                  <a:pt x="1919" y="35"/>
                </a:lnTo>
                <a:lnTo>
                  <a:pt x="2032" y="16"/>
                </a:lnTo>
                <a:lnTo>
                  <a:pt x="2148" y="4"/>
                </a:lnTo>
                <a:lnTo>
                  <a:pt x="2264" y="0"/>
                </a:lnTo>
                <a:close/>
              </a:path>
            </a:pathLst>
          </a:custGeom>
          <a:solidFill>
            <a:srgbClr val="ABC0C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Rectangle 24"/>
          <p:cNvSpPr/>
          <p:nvPr/>
        </p:nvSpPr>
        <p:spPr bwMode="auto">
          <a:xfrm>
            <a:off x="0" y="6166075"/>
            <a:ext cx="9164158" cy="69192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smtClean="0">
              <a:ln>
                <a:noFill/>
              </a:ln>
              <a:solidFill>
                <a:schemeClr val="tx1"/>
              </a:solidFill>
              <a:effectLst/>
              <a:latin typeface="Arial" charset="0"/>
            </a:endParaRPr>
          </a:p>
        </p:txBody>
      </p:sp>
      <p:sp>
        <p:nvSpPr>
          <p:cNvPr id="26" name="Rectangle 162"/>
          <p:cNvSpPr txBox="1">
            <a:spLocks noChangeArrowheads="1"/>
          </p:cNvSpPr>
          <p:nvPr/>
        </p:nvSpPr>
        <p:spPr bwMode="auto">
          <a:xfrm>
            <a:off x="6725758" y="6412108"/>
            <a:ext cx="21336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solidFill>
                  <a:schemeClr val="bg1"/>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E191445-A357-49CC-AE88-E14D3EF5070A}" type="slidenum">
              <a:rPr lang="en-US" sz="1100" b="1" smtClean="0">
                <a:solidFill>
                  <a:schemeClr val="bg1">
                    <a:lumMod val="50000"/>
                  </a:schemeClr>
                </a:solidFill>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sz="1100" b="1" i="0" u="none" strike="noStrike" kern="1200" cap="none" spc="0" normalizeH="0" baseline="0" noProof="0" dirty="0" smtClean="0">
              <a:ln>
                <a:noFill/>
              </a:ln>
              <a:solidFill>
                <a:schemeClr val="bg1">
                  <a:lumMod val="50000"/>
                </a:schemeClr>
              </a:solidFill>
              <a:effectLst/>
              <a:uLnTx/>
              <a:uFillTx/>
              <a:latin typeface="Times New Roman" pitchFamily="18" charset="0"/>
            </a:endParaRPr>
          </a:p>
        </p:txBody>
      </p:sp>
      <p:sp>
        <p:nvSpPr>
          <p:cNvPr id="214" name="Freeform 22"/>
          <p:cNvSpPr>
            <a:spLocks/>
          </p:cNvSpPr>
          <p:nvPr/>
        </p:nvSpPr>
        <p:spPr bwMode="auto">
          <a:xfrm>
            <a:off x="615357" y="1142705"/>
            <a:ext cx="230187" cy="381000"/>
          </a:xfrm>
          <a:custGeom>
            <a:avLst/>
            <a:gdLst>
              <a:gd name="T0" fmla="*/ 2147483647 w 204"/>
              <a:gd name="T1" fmla="*/ 0 h 333"/>
              <a:gd name="T2" fmla="*/ 2147483647 w 204"/>
              <a:gd name="T3" fmla="*/ 2147483647 h 333"/>
              <a:gd name="T4" fmla="*/ 2147483647 w 204"/>
              <a:gd name="T5" fmla="*/ 2147483647 h 333"/>
              <a:gd name="T6" fmla="*/ 2147483647 w 204"/>
              <a:gd name="T7" fmla="*/ 2147483647 h 333"/>
              <a:gd name="T8" fmla="*/ 2147483647 w 204"/>
              <a:gd name="T9" fmla="*/ 2147483647 h 333"/>
              <a:gd name="T10" fmla="*/ 2147483647 w 204"/>
              <a:gd name="T11" fmla="*/ 2147483647 h 333"/>
              <a:gd name="T12" fmla="*/ 2147483647 w 204"/>
              <a:gd name="T13" fmla="*/ 2147483647 h 333"/>
              <a:gd name="T14" fmla="*/ 2147483647 w 204"/>
              <a:gd name="T15" fmla="*/ 2147483647 h 333"/>
              <a:gd name="T16" fmla="*/ 2147483647 w 204"/>
              <a:gd name="T17" fmla="*/ 2147483647 h 333"/>
              <a:gd name="T18" fmla="*/ 2147483647 w 204"/>
              <a:gd name="T19" fmla="*/ 2147483647 h 333"/>
              <a:gd name="T20" fmla="*/ 2147483647 w 204"/>
              <a:gd name="T21" fmla="*/ 2147483647 h 333"/>
              <a:gd name="T22" fmla="*/ 2147483647 w 204"/>
              <a:gd name="T23" fmla="*/ 2147483647 h 333"/>
              <a:gd name="T24" fmla="*/ 2147483647 w 204"/>
              <a:gd name="T25" fmla="*/ 2147483647 h 333"/>
              <a:gd name="T26" fmla="*/ 2147483647 w 204"/>
              <a:gd name="T27" fmla="*/ 2147483647 h 333"/>
              <a:gd name="T28" fmla="*/ 2147483647 w 204"/>
              <a:gd name="T29" fmla="*/ 2147483647 h 333"/>
              <a:gd name="T30" fmla="*/ 2147483647 w 204"/>
              <a:gd name="T31" fmla="*/ 2147483647 h 333"/>
              <a:gd name="T32" fmla="*/ 2147483647 w 204"/>
              <a:gd name="T33" fmla="*/ 2147483647 h 333"/>
              <a:gd name="T34" fmla="*/ 2147483647 w 204"/>
              <a:gd name="T35" fmla="*/ 2147483647 h 333"/>
              <a:gd name="T36" fmla="*/ 2147483647 w 204"/>
              <a:gd name="T37" fmla="*/ 2147483647 h 333"/>
              <a:gd name="T38" fmla="*/ 2147483647 w 204"/>
              <a:gd name="T39" fmla="*/ 2147483647 h 333"/>
              <a:gd name="T40" fmla="*/ 2147483647 w 204"/>
              <a:gd name="T41" fmla="*/ 2147483647 h 333"/>
              <a:gd name="T42" fmla="*/ 2147483647 w 204"/>
              <a:gd name="T43" fmla="*/ 2147483647 h 333"/>
              <a:gd name="T44" fmla="*/ 2147483647 w 204"/>
              <a:gd name="T45" fmla="*/ 2147483647 h 333"/>
              <a:gd name="T46" fmla="*/ 2147483647 w 204"/>
              <a:gd name="T47" fmla="*/ 2147483647 h 333"/>
              <a:gd name="T48" fmla="*/ 2147483647 w 204"/>
              <a:gd name="T49" fmla="*/ 2147483647 h 333"/>
              <a:gd name="T50" fmla="*/ 2147483647 w 204"/>
              <a:gd name="T51" fmla="*/ 2147483647 h 333"/>
              <a:gd name="T52" fmla="*/ 2147483647 w 204"/>
              <a:gd name="T53" fmla="*/ 2147483647 h 333"/>
              <a:gd name="T54" fmla="*/ 2147483647 w 204"/>
              <a:gd name="T55" fmla="*/ 2147483647 h 333"/>
              <a:gd name="T56" fmla="*/ 2147483647 w 204"/>
              <a:gd name="T57" fmla="*/ 2147483647 h 333"/>
              <a:gd name="T58" fmla="*/ 2147483647 w 204"/>
              <a:gd name="T59" fmla="*/ 2147483647 h 333"/>
              <a:gd name="T60" fmla="*/ 2147483647 w 204"/>
              <a:gd name="T61" fmla="*/ 2147483647 h 333"/>
              <a:gd name="T62" fmla="*/ 2147483647 w 204"/>
              <a:gd name="T63" fmla="*/ 2147483647 h 333"/>
              <a:gd name="T64" fmla="*/ 2147483647 w 204"/>
              <a:gd name="T65" fmla="*/ 2147483647 h 333"/>
              <a:gd name="T66" fmla="*/ 2147483647 w 204"/>
              <a:gd name="T67" fmla="*/ 2147483647 h 333"/>
              <a:gd name="T68" fmla="*/ 2147483647 w 204"/>
              <a:gd name="T69" fmla="*/ 2147483647 h 333"/>
              <a:gd name="T70" fmla="*/ 2147483647 w 204"/>
              <a:gd name="T71" fmla="*/ 2147483647 h 333"/>
              <a:gd name="T72" fmla="*/ 2147483647 w 204"/>
              <a:gd name="T73" fmla="*/ 2147483647 h 333"/>
              <a:gd name="T74" fmla="*/ 2147483647 w 204"/>
              <a:gd name="T75" fmla="*/ 2147483647 h 333"/>
              <a:gd name="T76" fmla="*/ 2147483647 w 204"/>
              <a:gd name="T77" fmla="*/ 2147483647 h 333"/>
              <a:gd name="T78" fmla="*/ 2147483647 w 204"/>
              <a:gd name="T79" fmla="*/ 2147483647 h 333"/>
              <a:gd name="T80" fmla="*/ 2147483647 w 204"/>
              <a:gd name="T81" fmla="*/ 2147483647 h 333"/>
              <a:gd name="T82" fmla="*/ 2147483647 w 204"/>
              <a:gd name="T83" fmla="*/ 2147483647 h 333"/>
              <a:gd name="T84" fmla="*/ 2147483647 w 204"/>
              <a:gd name="T85" fmla="*/ 2147483647 h 333"/>
              <a:gd name="T86" fmla="*/ 2147483647 w 204"/>
              <a:gd name="T87" fmla="*/ 2147483647 h 333"/>
              <a:gd name="T88" fmla="*/ 2147483647 w 204"/>
              <a:gd name="T89" fmla="*/ 2147483647 h 333"/>
              <a:gd name="T90" fmla="*/ 2147483647 w 204"/>
              <a:gd name="T91" fmla="*/ 2147483647 h 333"/>
              <a:gd name="T92" fmla="*/ 2147483647 w 204"/>
              <a:gd name="T93" fmla="*/ 2147483647 h 333"/>
              <a:gd name="T94" fmla="*/ 0 w 204"/>
              <a:gd name="T95" fmla="*/ 2147483647 h 333"/>
              <a:gd name="T96" fmla="*/ 2147483647 w 204"/>
              <a:gd name="T97" fmla="*/ 2147483647 h 333"/>
              <a:gd name="T98" fmla="*/ 2147483647 w 204"/>
              <a:gd name="T99" fmla="*/ 2147483647 h 333"/>
              <a:gd name="T100" fmla="*/ 2147483647 w 204"/>
              <a:gd name="T101" fmla="*/ 0 h 33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04" h="333">
                <a:moveTo>
                  <a:pt x="82" y="0"/>
                </a:moveTo>
                <a:lnTo>
                  <a:pt x="99" y="0"/>
                </a:lnTo>
                <a:lnTo>
                  <a:pt x="119" y="2"/>
                </a:lnTo>
                <a:lnTo>
                  <a:pt x="136" y="7"/>
                </a:lnTo>
                <a:lnTo>
                  <a:pt x="152" y="14"/>
                </a:lnTo>
                <a:lnTo>
                  <a:pt x="164" y="21"/>
                </a:lnTo>
                <a:lnTo>
                  <a:pt x="173" y="31"/>
                </a:lnTo>
                <a:lnTo>
                  <a:pt x="176" y="44"/>
                </a:lnTo>
                <a:lnTo>
                  <a:pt x="173" y="58"/>
                </a:lnTo>
                <a:lnTo>
                  <a:pt x="163" y="70"/>
                </a:lnTo>
                <a:lnTo>
                  <a:pt x="150" y="83"/>
                </a:lnTo>
                <a:lnTo>
                  <a:pt x="134" y="94"/>
                </a:lnTo>
                <a:lnTo>
                  <a:pt x="116" y="105"/>
                </a:lnTo>
                <a:lnTo>
                  <a:pt x="99" y="117"/>
                </a:lnTo>
                <a:lnTo>
                  <a:pt x="86" y="126"/>
                </a:lnTo>
                <a:lnTo>
                  <a:pt x="75" y="134"/>
                </a:lnTo>
                <a:lnTo>
                  <a:pt x="72" y="142"/>
                </a:lnTo>
                <a:lnTo>
                  <a:pt x="74" y="144"/>
                </a:lnTo>
                <a:lnTo>
                  <a:pt x="82" y="147"/>
                </a:lnTo>
                <a:lnTo>
                  <a:pt x="92" y="149"/>
                </a:lnTo>
                <a:lnTo>
                  <a:pt x="106" y="151"/>
                </a:lnTo>
                <a:lnTo>
                  <a:pt x="121" y="152"/>
                </a:lnTo>
                <a:lnTo>
                  <a:pt x="138" y="154"/>
                </a:lnTo>
                <a:lnTo>
                  <a:pt x="154" y="157"/>
                </a:lnTo>
                <a:lnTo>
                  <a:pt x="169" y="161"/>
                </a:lnTo>
                <a:lnTo>
                  <a:pt x="183" y="167"/>
                </a:lnTo>
                <a:lnTo>
                  <a:pt x="195" y="175"/>
                </a:lnTo>
                <a:lnTo>
                  <a:pt x="201" y="185"/>
                </a:lnTo>
                <a:lnTo>
                  <a:pt x="204" y="197"/>
                </a:lnTo>
                <a:lnTo>
                  <a:pt x="204" y="201"/>
                </a:lnTo>
                <a:lnTo>
                  <a:pt x="204" y="205"/>
                </a:lnTo>
                <a:lnTo>
                  <a:pt x="196" y="227"/>
                </a:lnTo>
                <a:lnTo>
                  <a:pt x="182" y="249"/>
                </a:lnTo>
                <a:lnTo>
                  <a:pt x="163" y="268"/>
                </a:lnTo>
                <a:lnTo>
                  <a:pt x="141" y="284"/>
                </a:lnTo>
                <a:lnTo>
                  <a:pt x="119" y="299"/>
                </a:lnTo>
                <a:lnTo>
                  <a:pt x="94" y="310"/>
                </a:lnTo>
                <a:lnTo>
                  <a:pt x="73" y="320"/>
                </a:lnTo>
                <a:lnTo>
                  <a:pt x="54" y="327"/>
                </a:lnTo>
                <a:lnTo>
                  <a:pt x="38" y="332"/>
                </a:lnTo>
                <a:lnTo>
                  <a:pt x="30" y="333"/>
                </a:lnTo>
                <a:lnTo>
                  <a:pt x="24" y="333"/>
                </a:lnTo>
                <a:lnTo>
                  <a:pt x="22" y="332"/>
                </a:lnTo>
                <a:lnTo>
                  <a:pt x="19" y="330"/>
                </a:lnTo>
                <a:lnTo>
                  <a:pt x="19" y="329"/>
                </a:lnTo>
                <a:lnTo>
                  <a:pt x="22" y="322"/>
                </a:lnTo>
                <a:lnTo>
                  <a:pt x="31" y="315"/>
                </a:lnTo>
                <a:lnTo>
                  <a:pt x="45" y="308"/>
                </a:lnTo>
                <a:lnTo>
                  <a:pt x="61" y="300"/>
                </a:lnTo>
                <a:lnTo>
                  <a:pt x="79" y="290"/>
                </a:lnTo>
                <a:lnTo>
                  <a:pt x="98" y="280"/>
                </a:lnTo>
                <a:lnTo>
                  <a:pt x="117" y="269"/>
                </a:lnTo>
                <a:lnTo>
                  <a:pt x="134" y="256"/>
                </a:lnTo>
                <a:lnTo>
                  <a:pt x="147" y="242"/>
                </a:lnTo>
                <a:lnTo>
                  <a:pt x="155" y="226"/>
                </a:lnTo>
                <a:lnTo>
                  <a:pt x="159" y="207"/>
                </a:lnTo>
                <a:lnTo>
                  <a:pt x="155" y="196"/>
                </a:lnTo>
                <a:lnTo>
                  <a:pt x="148" y="187"/>
                </a:lnTo>
                <a:lnTo>
                  <a:pt x="136" y="182"/>
                </a:lnTo>
                <a:lnTo>
                  <a:pt x="122" y="178"/>
                </a:lnTo>
                <a:lnTo>
                  <a:pt x="106" y="177"/>
                </a:lnTo>
                <a:lnTo>
                  <a:pt x="88" y="176"/>
                </a:lnTo>
                <a:lnTo>
                  <a:pt x="70" y="176"/>
                </a:lnTo>
                <a:lnTo>
                  <a:pt x="54" y="175"/>
                </a:lnTo>
                <a:lnTo>
                  <a:pt x="38" y="173"/>
                </a:lnTo>
                <a:lnTo>
                  <a:pt x="27" y="170"/>
                </a:lnTo>
                <a:lnTo>
                  <a:pt x="19" y="165"/>
                </a:lnTo>
                <a:lnTo>
                  <a:pt x="17" y="156"/>
                </a:lnTo>
                <a:lnTo>
                  <a:pt x="21" y="144"/>
                </a:lnTo>
                <a:lnTo>
                  <a:pt x="31" y="132"/>
                </a:lnTo>
                <a:lnTo>
                  <a:pt x="47" y="121"/>
                </a:lnTo>
                <a:lnTo>
                  <a:pt x="65" y="111"/>
                </a:lnTo>
                <a:lnTo>
                  <a:pt x="86" y="99"/>
                </a:lnTo>
                <a:lnTo>
                  <a:pt x="103" y="88"/>
                </a:lnTo>
                <a:lnTo>
                  <a:pt x="120" y="77"/>
                </a:lnTo>
                <a:lnTo>
                  <a:pt x="130" y="64"/>
                </a:lnTo>
                <a:lnTo>
                  <a:pt x="134" y="53"/>
                </a:lnTo>
                <a:lnTo>
                  <a:pt x="131" y="44"/>
                </a:lnTo>
                <a:lnTo>
                  <a:pt x="125" y="38"/>
                </a:lnTo>
                <a:lnTo>
                  <a:pt x="113" y="34"/>
                </a:lnTo>
                <a:lnTo>
                  <a:pt x="98" y="31"/>
                </a:lnTo>
                <a:lnTo>
                  <a:pt x="80" y="30"/>
                </a:lnTo>
                <a:lnTo>
                  <a:pt x="66" y="31"/>
                </a:lnTo>
                <a:lnTo>
                  <a:pt x="54" y="35"/>
                </a:lnTo>
                <a:lnTo>
                  <a:pt x="41" y="39"/>
                </a:lnTo>
                <a:lnTo>
                  <a:pt x="30" y="43"/>
                </a:lnTo>
                <a:lnTo>
                  <a:pt x="22" y="46"/>
                </a:lnTo>
                <a:lnTo>
                  <a:pt x="17" y="48"/>
                </a:lnTo>
                <a:lnTo>
                  <a:pt x="16" y="48"/>
                </a:lnTo>
                <a:lnTo>
                  <a:pt x="14" y="48"/>
                </a:lnTo>
                <a:lnTo>
                  <a:pt x="12" y="46"/>
                </a:lnTo>
                <a:lnTo>
                  <a:pt x="9" y="46"/>
                </a:lnTo>
                <a:lnTo>
                  <a:pt x="7" y="44"/>
                </a:lnTo>
                <a:lnTo>
                  <a:pt x="4" y="43"/>
                </a:lnTo>
                <a:lnTo>
                  <a:pt x="2" y="39"/>
                </a:lnTo>
                <a:lnTo>
                  <a:pt x="0" y="35"/>
                </a:lnTo>
                <a:lnTo>
                  <a:pt x="0" y="30"/>
                </a:lnTo>
                <a:lnTo>
                  <a:pt x="4" y="20"/>
                </a:lnTo>
                <a:lnTo>
                  <a:pt x="16" y="11"/>
                </a:lnTo>
                <a:lnTo>
                  <a:pt x="32" y="5"/>
                </a:lnTo>
                <a:lnTo>
                  <a:pt x="55" y="1"/>
                </a:lnTo>
                <a:lnTo>
                  <a:pt x="82" y="0"/>
                </a:lnTo>
                <a:close/>
              </a:path>
            </a:pathLst>
          </a:custGeom>
          <a:solidFill>
            <a:srgbClr val="620801"/>
          </a:solidFill>
          <a:ln w="0">
            <a:noFill/>
            <a:prstDash val="solid"/>
            <a:round/>
            <a:headEnd/>
            <a:tailEnd/>
          </a:ln>
        </p:spPr>
        <p:txBody>
          <a:bodyPr/>
          <a:lstStyle/>
          <a:p>
            <a:endParaRPr lang="en-GB"/>
          </a:p>
        </p:txBody>
      </p:sp>
      <p:sp>
        <p:nvSpPr>
          <p:cNvPr id="215" name="Rectangle 4"/>
          <p:cNvSpPr>
            <a:spLocks noChangeArrowheads="1"/>
          </p:cNvSpPr>
          <p:nvPr/>
        </p:nvSpPr>
        <p:spPr bwMode="gray">
          <a:xfrm>
            <a:off x="6645275" y="0"/>
            <a:ext cx="2096255" cy="227013"/>
          </a:xfrm>
          <a:prstGeom prst="rect">
            <a:avLst/>
          </a:prstGeom>
          <a:solidFill>
            <a:srgbClr val="008080"/>
          </a:solidFill>
          <a:ln>
            <a:noFill/>
          </a:ln>
        </p:spPr>
        <p:txBody>
          <a:bodyPr tIns="0" bIns="0" anchor="ctr" anchorCtr="1"/>
          <a:lstStyle/>
          <a:p>
            <a:pPr algn="ctr">
              <a:lnSpc>
                <a:spcPct val="90000"/>
              </a:lnSpc>
            </a:pPr>
            <a:r>
              <a:rPr lang="en-GB" sz="1200" b="1" dirty="0" smtClean="0">
                <a:solidFill>
                  <a:schemeClr val="bg1"/>
                </a:solidFill>
                <a:latin typeface="+mj-lt"/>
              </a:rPr>
              <a:t>WITHDRAWALS</a:t>
            </a:r>
            <a:endParaRPr lang="en-GB" sz="1200" b="1" dirty="0">
              <a:solidFill>
                <a:schemeClr val="bg1"/>
              </a:solidFill>
              <a:latin typeface="+mj-lt"/>
            </a:endParaRPr>
          </a:p>
        </p:txBody>
      </p:sp>
      <p:sp>
        <p:nvSpPr>
          <p:cNvPr id="11" name="Rectangle 10"/>
          <p:cNvSpPr/>
          <p:nvPr/>
        </p:nvSpPr>
        <p:spPr>
          <a:xfrm>
            <a:off x="4689050" y="1961895"/>
            <a:ext cx="4049679" cy="1900868"/>
          </a:xfrm>
          <a:prstGeom prst="rect">
            <a:avLst/>
          </a:prstGeom>
          <a:solidFill>
            <a:srgbClr val="91A2AC"/>
          </a:solidFill>
          <a:ln w="25400" cap="flat" cmpd="sng" algn="ctr">
            <a:noFill/>
            <a:prstDash val="solid"/>
          </a:ln>
          <a:effectLst/>
        </p:spPr>
        <p:txBody>
          <a:bodyPr lIns="228600" rIns="228600" bIns="137160" rtlCol="0" anchor="ctr"/>
          <a:lstStyle/>
          <a:p>
            <a:pPr eaLnBrk="1" fontAlgn="auto" hangingPunct="1">
              <a:lnSpc>
                <a:spcPct val="90000"/>
              </a:lnSpc>
              <a:spcBef>
                <a:spcPts val="0"/>
              </a:spcBef>
              <a:spcAft>
                <a:spcPts val="0"/>
              </a:spcAft>
            </a:pPr>
            <a:r>
              <a:rPr lang="en-GB" sz="2300" kern="0" dirty="0">
                <a:solidFill>
                  <a:srgbClr val="000000"/>
                </a:solidFill>
                <a:latin typeface="Arial"/>
              </a:rPr>
              <a:t>A</a:t>
            </a:r>
            <a:r>
              <a:rPr lang="en-GB" sz="2300" kern="0" dirty="0" smtClean="0">
                <a:solidFill>
                  <a:srgbClr val="000000"/>
                </a:solidFill>
                <a:latin typeface="Arial"/>
              </a:rPr>
              <a:t>mount paid </a:t>
            </a:r>
            <a:r>
              <a:rPr lang="en-GB" sz="2300" b="1" kern="0" dirty="0" smtClean="0">
                <a:solidFill>
                  <a:srgbClr val="000000"/>
                </a:solidFill>
                <a:latin typeface="Arial"/>
              </a:rPr>
              <a:t>will </a:t>
            </a:r>
            <a:r>
              <a:rPr lang="en-GB" sz="2300" b="1" i="1" kern="0" dirty="0" smtClean="0">
                <a:solidFill>
                  <a:srgbClr val="000000"/>
                </a:solidFill>
                <a:latin typeface="Arial"/>
              </a:rPr>
              <a:t>not</a:t>
            </a:r>
            <a:r>
              <a:rPr lang="en-GB" sz="2300" b="1" kern="0" dirty="0" smtClean="0">
                <a:solidFill>
                  <a:srgbClr val="000000"/>
                </a:solidFill>
                <a:latin typeface="Arial"/>
              </a:rPr>
              <a:t> be known in advance.</a:t>
            </a:r>
          </a:p>
        </p:txBody>
      </p:sp>
      <p:sp>
        <p:nvSpPr>
          <p:cNvPr id="12" name="Rectangle 11"/>
          <p:cNvSpPr/>
          <p:nvPr/>
        </p:nvSpPr>
        <p:spPr>
          <a:xfrm>
            <a:off x="762000" y="1958841"/>
            <a:ext cx="3882766" cy="1900584"/>
          </a:xfrm>
          <a:prstGeom prst="rect">
            <a:avLst/>
          </a:prstGeom>
          <a:solidFill>
            <a:srgbClr val="497F82"/>
          </a:solidFill>
          <a:ln w="25400" cap="flat" cmpd="sng" algn="ctr">
            <a:noFill/>
            <a:prstDash val="solid"/>
          </a:ln>
          <a:effectLst/>
        </p:spPr>
        <p:txBody>
          <a:bodyPr lIns="228600" tIns="320040" rIns="0" rtlCol="0" anchor="t" anchorCtr="0"/>
          <a:lstStyle/>
          <a:p>
            <a:pPr eaLnBrk="1" fontAlgn="auto" hangingPunct="1">
              <a:lnSpc>
                <a:spcPct val="80000"/>
              </a:lnSpc>
              <a:spcBef>
                <a:spcPts val="0"/>
              </a:spcBef>
              <a:spcAft>
                <a:spcPts val="0"/>
              </a:spcAft>
            </a:pPr>
            <a:r>
              <a:rPr lang="en-US" sz="2100" kern="0" dirty="0" smtClean="0">
                <a:solidFill>
                  <a:schemeClr val="bg1"/>
                </a:solidFill>
                <a:latin typeface="Arial"/>
              </a:rPr>
              <a:t>Recall that a</a:t>
            </a:r>
            <a:r>
              <a:rPr lang="en-US" sz="2100" kern="0" dirty="0">
                <a:solidFill>
                  <a:schemeClr val="bg1"/>
                </a:solidFill>
                <a:latin typeface="Arial"/>
              </a:rPr>
              <a:t/>
            </a:r>
            <a:br>
              <a:rPr lang="en-US" sz="2100" kern="0" dirty="0">
                <a:solidFill>
                  <a:schemeClr val="bg1"/>
                </a:solidFill>
                <a:latin typeface="Arial"/>
              </a:rPr>
            </a:br>
            <a:r>
              <a:rPr lang="en-US" sz="2100" b="1" kern="0" dirty="0" smtClean="0">
                <a:solidFill>
                  <a:schemeClr val="bg1"/>
                </a:solidFill>
                <a:latin typeface="Arial"/>
              </a:rPr>
              <a:t>lump sum benefit</a:t>
            </a:r>
            <a:r>
              <a:rPr lang="en-US" sz="2100" kern="0" dirty="0">
                <a:solidFill>
                  <a:schemeClr val="bg1"/>
                </a:solidFill>
                <a:latin typeface="Arial"/>
              </a:rPr>
              <a:t/>
            </a:r>
            <a:br>
              <a:rPr lang="en-US" sz="2100" kern="0" dirty="0">
                <a:solidFill>
                  <a:schemeClr val="bg1"/>
                </a:solidFill>
                <a:latin typeface="Arial"/>
              </a:rPr>
            </a:br>
            <a:r>
              <a:rPr lang="en-US" sz="2100" kern="0" dirty="0" smtClean="0">
                <a:solidFill>
                  <a:schemeClr val="bg1"/>
                </a:solidFill>
                <a:latin typeface="Arial"/>
              </a:rPr>
              <a:t>is not paid when</a:t>
            </a:r>
            <a:br>
              <a:rPr lang="en-US" sz="2100" kern="0" dirty="0" smtClean="0">
                <a:solidFill>
                  <a:schemeClr val="bg1"/>
                </a:solidFill>
                <a:latin typeface="Arial"/>
              </a:rPr>
            </a:br>
            <a:r>
              <a:rPr lang="en-US" sz="2100" kern="0" dirty="0" smtClean="0">
                <a:solidFill>
                  <a:schemeClr val="bg1"/>
                </a:solidFill>
                <a:latin typeface="Arial"/>
              </a:rPr>
              <a:t>a</a:t>
            </a:r>
            <a:r>
              <a:rPr lang="en-US" sz="2100" kern="0" dirty="0">
                <a:solidFill>
                  <a:schemeClr val="bg1"/>
                </a:solidFill>
                <a:latin typeface="Arial"/>
              </a:rPr>
              <a:t> </a:t>
            </a:r>
            <a:r>
              <a:rPr lang="en-US" sz="2100" kern="0" dirty="0" smtClean="0">
                <a:solidFill>
                  <a:schemeClr val="bg1"/>
                </a:solidFill>
                <a:latin typeface="Arial"/>
              </a:rPr>
              <a:t>person becomes</a:t>
            </a:r>
            <a:br>
              <a:rPr lang="en-US" sz="2100" kern="0" dirty="0" smtClean="0">
                <a:solidFill>
                  <a:schemeClr val="bg1"/>
                </a:solidFill>
                <a:latin typeface="Arial"/>
              </a:rPr>
            </a:br>
            <a:r>
              <a:rPr lang="en-US" sz="2100" kern="0" dirty="0" smtClean="0">
                <a:solidFill>
                  <a:schemeClr val="bg1"/>
                </a:solidFill>
                <a:latin typeface="Arial"/>
              </a:rPr>
              <a:t>disabled.</a:t>
            </a:r>
          </a:p>
        </p:txBody>
      </p:sp>
      <p:sp>
        <p:nvSpPr>
          <p:cNvPr id="14" name="Rectangle 13"/>
          <p:cNvSpPr/>
          <p:nvPr/>
        </p:nvSpPr>
        <p:spPr>
          <a:xfrm>
            <a:off x="5406226" y="3850451"/>
            <a:ext cx="3334361" cy="1846737"/>
          </a:xfrm>
          <a:prstGeom prst="rect">
            <a:avLst/>
          </a:prstGeom>
          <a:solidFill>
            <a:srgbClr val="91A2AC"/>
          </a:solidFill>
          <a:ln w="25400" cap="flat" cmpd="sng" algn="ctr">
            <a:noFill/>
            <a:prstDash val="solid"/>
          </a:ln>
          <a:effectLst/>
        </p:spPr>
        <p:txBody>
          <a:bodyPr lIns="228600" rIns="228600" bIns="137160" rtlCol="0" anchor="ctr"/>
          <a:lstStyle/>
          <a:p>
            <a:pPr eaLnBrk="1" fontAlgn="auto" hangingPunct="1">
              <a:lnSpc>
                <a:spcPts val="2200"/>
              </a:lnSpc>
              <a:spcBef>
                <a:spcPts val="0"/>
              </a:spcBef>
              <a:spcAft>
                <a:spcPts val="0"/>
              </a:spcAft>
            </a:pPr>
            <a:r>
              <a:rPr lang="en-GB" sz="2400" b="1" kern="0" dirty="0" smtClean="0">
                <a:solidFill>
                  <a:srgbClr val="000000"/>
                </a:solidFill>
                <a:latin typeface="Arial"/>
              </a:rPr>
              <a:t>It will depend on:</a:t>
            </a:r>
          </a:p>
          <a:p>
            <a:pPr marL="342900" indent="-342900" eaLnBrk="1" fontAlgn="auto" hangingPunct="1">
              <a:lnSpc>
                <a:spcPts val="2200"/>
              </a:lnSpc>
              <a:spcBef>
                <a:spcPts val="0"/>
              </a:spcBef>
              <a:spcAft>
                <a:spcPts val="0"/>
              </a:spcAft>
              <a:buFont typeface="Arial"/>
              <a:buChar char="•"/>
            </a:pPr>
            <a:r>
              <a:rPr lang="en-GB" sz="2000" kern="0" dirty="0" smtClean="0">
                <a:solidFill>
                  <a:srgbClr val="000000"/>
                </a:solidFill>
                <a:latin typeface="Arial"/>
              </a:rPr>
              <a:t>Number of days</a:t>
            </a:r>
            <a:br>
              <a:rPr lang="en-GB" sz="2000" kern="0" dirty="0" smtClean="0">
                <a:solidFill>
                  <a:srgbClr val="000000"/>
                </a:solidFill>
                <a:latin typeface="Arial"/>
              </a:rPr>
            </a:br>
            <a:r>
              <a:rPr lang="en-GB" sz="2000" kern="0" dirty="0" smtClean="0">
                <a:solidFill>
                  <a:srgbClr val="000000"/>
                </a:solidFill>
                <a:latin typeface="Arial"/>
              </a:rPr>
              <a:t>of disability</a:t>
            </a:r>
          </a:p>
          <a:p>
            <a:pPr marL="342900" indent="-342900" eaLnBrk="1" fontAlgn="auto" hangingPunct="1">
              <a:lnSpc>
                <a:spcPts val="2200"/>
              </a:lnSpc>
              <a:spcBef>
                <a:spcPts val="0"/>
              </a:spcBef>
              <a:spcAft>
                <a:spcPts val="0"/>
              </a:spcAft>
              <a:buFont typeface="Arial"/>
              <a:buChar char="•"/>
            </a:pPr>
            <a:r>
              <a:rPr lang="en-GB" sz="2000" kern="0" dirty="0" smtClean="0">
                <a:solidFill>
                  <a:srgbClr val="000000"/>
                </a:solidFill>
                <a:latin typeface="Arial"/>
              </a:rPr>
              <a:t>Length of disability</a:t>
            </a:r>
          </a:p>
          <a:p>
            <a:pPr marL="342900" indent="-342900" eaLnBrk="1" fontAlgn="auto" hangingPunct="1">
              <a:lnSpc>
                <a:spcPts val="2200"/>
              </a:lnSpc>
              <a:spcBef>
                <a:spcPts val="0"/>
              </a:spcBef>
              <a:spcAft>
                <a:spcPts val="0"/>
              </a:spcAft>
              <a:buFont typeface="Arial"/>
              <a:buChar char="•"/>
            </a:pPr>
            <a:r>
              <a:rPr lang="en-GB" sz="2000" kern="0" dirty="0" smtClean="0">
                <a:solidFill>
                  <a:srgbClr val="000000"/>
                </a:solidFill>
                <a:latin typeface="Arial"/>
              </a:rPr>
              <a:t>Cost of care</a:t>
            </a:r>
            <a:endParaRPr lang="en-US" sz="2000" kern="0" dirty="0">
              <a:solidFill>
                <a:srgbClr val="000000"/>
              </a:solidFill>
              <a:latin typeface="Arial"/>
            </a:endParaRPr>
          </a:p>
        </p:txBody>
      </p:sp>
      <p:grpSp>
        <p:nvGrpSpPr>
          <p:cNvPr id="16" name="Group 15"/>
          <p:cNvGrpSpPr/>
          <p:nvPr/>
        </p:nvGrpSpPr>
        <p:grpSpPr>
          <a:xfrm>
            <a:off x="3328126" y="2355755"/>
            <a:ext cx="1195945" cy="1189903"/>
            <a:chOff x="3333914" y="2404549"/>
            <a:chExt cx="1040747" cy="1035489"/>
          </a:xfrm>
        </p:grpSpPr>
        <p:pic>
          <p:nvPicPr>
            <p:cNvPr id="17" name="Picture 16"/>
            <p:cNvPicPr>
              <a:picLocks noChangeAspect="1"/>
            </p:cNvPicPr>
            <p:nvPr/>
          </p:nvPicPr>
          <p:blipFill>
            <a:blip r:embed="rId3">
              <a:lum bright="70000" contrast="-70000"/>
              <a:extLst>
                <a:ext uri="{BEBA8EAE-BF5A-486C-A8C5-ECC9F3942E4B}">
                  <a14:imgProps xmlns:a14="http://schemas.microsoft.com/office/drawing/2010/main">
                    <a14:imgLayer r:embed="rId4">
                      <a14:imgEffect>
                        <a14:colorTemperature colorTemp="11200"/>
                      </a14:imgEffect>
                      <a14:imgEffect>
                        <a14:saturation sat="400000"/>
                      </a14:imgEffect>
                    </a14:imgLayer>
                  </a14:imgProps>
                </a:ext>
              </a:extLst>
            </a:blip>
            <a:stretch>
              <a:fillRect/>
            </a:stretch>
          </p:blipFill>
          <p:spPr>
            <a:xfrm>
              <a:off x="3422115" y="2490655"/>
              <a:ext cx="782200" cy="782200"/>
            </a:xfrm>
            <a:prstGeom prst="rect">
              <a:avLst/>
            </a:prstGeom>
          </p:spPr>
        </p:pic>
        <p:grpSp>
          <p:nvGrpSpPr>
            <p:cNvPr id="18" name="Group 17"/>
            <p:cNvGrpSpPr/>
            <p:nvPr/>
          </p:nvGrpSpPr>
          <p:grpSpPr>
            <a:xfrm>
              <a:off x="3333914" y="2404549"/>
              <a:ext cx="1040747" cy="1035489"/>
              <a:chOff x="827381" y="3173550"/>
              <a:chExt cx="1266432" cy="1266432"/>
            </a:xfrm>
          </p:grpSpPr>
          <p:sp>
            <p:nvSpPr>
              <p:cNvPr id="19" name="Oval 18"/>
              <p:cNvSpPr/>
              <p:nvPr/>
            </p:nvSpPr>
            <p:spPr>
              <a:xfrm>
                <a:off x="827381" y="3173550"/>
                <a:ext cx="1266432" cy="1266432"/>
              </a:xfrm>
              <a:prstGeom prst="ellipse">
                <a:avLst/>
              </a:prstGeom>
              <a:noFill/>
              <a:ln w="57150"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a:endParaRPr>
              </a:p>
            </p:txBody>
          </p:sp>
          <p:cxnSp>
            <p:nvCxnSpPr>
              <p:cNvPr id="20" name="Straight Connector 19"/>
              <p:cNvCxnSpPr/>
              <p:nvPr/>
            </p:nvCxnSpPr>
            <p:spPr>
              <a:xfrm>
                <a:off x="1030530" y="3376809"/>
                <a:ext cx="860717" cy="860718"/>
              </a:xfrm>
              <a:prstGeom prst="line">
                <a:avLst/>
              </a:prstGeom>
              <a:ln w="57150" cmpd="sng">
                <a:solidFill>
                  <a:srgbClr val="FFFFFF"/>
                </a:solidFill>
              </a:ln>
            </p:spPr>
            <p:style>
              <a:lnRef idx="1">
                <a:schemeClr val="accent1"/>
              </a:lnRef>
              <a:fillRef idx="0">
                <a:schemeClr val="accent1"/>
              </a:fillRef>
              <a:effectRef idx="0">
                <a:schemeClr val="accent1"/>
              </a:effectRef>
              <a:fontRef idx="minor">
                <a:schemeClr val="tx1"/>
              </a:fontRef>
            </p:style>
          </p:cxnSp>
        </p:grpSp>
      </p:grpSp>
      <p:sp>
        <p:nvSpPr>
          <p:cNvPr id="3" name="Rectangle 2"/>
          <p:cNvSpPr/>
          <p:nvPr/>
        </p:nvSpPr>
        <p:spPr bwMode="auto">
          <a:xfrm>
            <a:off x="762000" y="3904247"/>
            <a:ext cx="4601882" cy="1792941"/>
          </a:xfrm>
          <a:prstGeom prst="rect">
            <a:avLst/>
          </a:prstGeom>
          <a:solidFill>
            <a:schemeClr val="accent6">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1" fontAlgn="auto" hangingPunct="1">
              <a:lnSpc>
                <a:spcPct val="90000"/>
              </a:lnSpc>
              <a:spcBef>
                <a:spcPts val="0"/>
              </a:spcBef>
              <a:spcAft>
                <a:spcPts val="0"/>
              </a:spcAft>
            </a:pPr>
            <a:r>
              <a:rPr lang="en-GB" sz="2400" kern="0" dirty="0" smtClean="0">
                <a:solidFill>
                  <a:sysClr val="window" lastClr="FFFFFF"/>
                </a:solidFill>
                <a:latin typeface="Arial"/>
              </a:rPr>
              <a:t> This amount paid</a:t>
            </a:r>
          </a:p>
          <a:p>
            <a:pPr eaLnBrk="1" fontAlgn="auto" hangingPunct="1">
              <a:lnSpc>
                <a:spcPct val="90000"/>
              </a:lnSpc>
              <a:spcBef>
                <a:spcPts val="0"/>
              </a:spcBef>
              <a:spcAft>
                <a:spcPts val="0"/>
              </a:spcAft>
            </a:pPr>
            <a:r>
              <a:rPr lang="en-GB" sz="2400" kern="0" dirty="0" smtClean="0">
                <a:solidFill>
                  <a:sysClr val="window" lastClr="FFFFFF"/>
                </a:solidFill>
                <a:latin typeface="Arial"/>
              </a:rPr>
              <a:t> is estimated</a:t>
            </a:r>
          </a:p>
          <a:p>
            <a:pPr eaLnBrk="1" fontAlgn="auto" hangingPunct="1">
              <a:lnSpc>
                <a:spcPct val="90000"/>
              </a:lnSpc>
              <a:spcBef>
                <a:spcPts val="0"/>
              </a:spcBef>
              <a:spcAft>
                <a:spcPts val="0"/>
              </a:spcAft>
            </a:pPr>
            <a:r>
              <a:rPr lang="en-GB" sz="2400" kern="0" dirty="0" smtClean="0">
                <a:solidFill>
                  <a:sysClr val="window" lastClr="FFFFFF"/>
                </a:solidFill>
                <a:latin typeface="Arial"/>
              </a:rPr>
              <a:t> based </a:t>
            </a:r>
            <a:r>
              <a:rPr lang="en-GB" sz="2400" kern="0" dirty="0">
                <a:solidFill>
                  <a:sysClr val="window" lastClr="FFFFFF"/>
                </a:solidFill>
                <a:latin typeface="Arial"/>
              </a:rPr>
              <a:t>on </a:t>
            </a:r>
            <a:r>
              <a:rPr lang="en-GB" sz="2400" kern="0" dirty="0" smtClean="0">
                <a:solidFill>
                  <a:sysClr val="window" lastClr="FFFFFF"/>
                </a:solidFill>
                <a:latin typeface="Arial"/>
              </a:rPr>
              <a:t>past</a:t>
            </a:r>
            <a:br>
              <a:rPr lang="en-GB" sz="2400" kern="0" dirty="0" smtClean="0">
                <a:solidFill>
                  <a:sysClr val="window" lastClr="FFFFFF"/>
                </a:solidFill>
                <a:latin typeface="Arial"/>
              </a:rPr>
            </a:br>
            <a:r>
              <a:rPr lang="en-GB" sz="2400" kern="0" dirty="0" smtClean="0">
                <a:solidFill>
                  <a:sysClr val="window" lastClr="FFFFFF"/>
                </a:solidFill>
                <a:latin typeface="Arial"/>
              </a:rPr>
              <a:t> observations</a:t>
            </a:r>
            <a:r>
              <a:rPr lang="en-GB" sz="2400" kern="0" dirty="0">
                <a:solidFill>
                  <a:sysClr val="window" lastClr="FFFFFF"/>
                </a:solidFill>
                <a:latin typeface="Arial"/>
              </a:rPr>
              <a:t>.</a:t>
            </a:r>
          </a:p>
        </p:txBody>
      </p:sp>
      <p:grpSp>
        <p:nvGrpSpPr>
          <p:cNvPr id="4" name="Group 3"/>
          <p:cNvGrpSpPr/>
          <p:nvPr/>
        </p:nvGrpSpPr>
        <p:grpSpPr>
          <a:xfrm>
            <a:off x="3535659" y="4507685"/>
            <a:ext cx="1542354" cy="964330"/>
            <a:chOff x="3505775" y="4831792"/>
            <a:chExt cx="1542354" cy="964330"/>
          </a:xfrm>
        </p:grpSpPr>
        <p:sp>
          <p:nvSpPr>
            <p:cNvPr id="21" name="Freeform 5"/>
            <p:cNvSpPr>
              <a:spLocks/>
            </p:cNvSpPr>
            <p:nvPr/>
          </p:nvSpPr>
          <p:spPr bwMode="auto">
            <a:xfrm rot="16200000">
              <a:off x="4810822" y="4825321"/>
              <a:ext cx="224363" cy="241622"/>
            </a:xfrm>
            <a:custGeom>
              <a:avLst/>
              <a:gdLst>
                <a:gd name="T0" fmla="*/ 0 w 104"/>
                <a:gd name="T1" fmla="*/ 112 h 112"/>
                <a:gd name="T2" fmla="*/ 0 w 104"/>
                <a:gd name="T3" fmla="*/ 0 h 112"/>
                <a:gd name="T4" fmla="*/ 104 w 104"/>
                <a:gd name="T5" fmla="*/ 3 h 112"/>
                <a:gd name="T6" fmla="*/ 0 w 104"/>
                <a:gd name="T7" fmla="*/ 112 h 112"/>
              </a:gdLst>
              <a:ahLst/>
              <a:cxnLst>
                <a:cxn ang="0">
                  <a:pos x="T0" y="T1"/>
                </a:cxn>
                <a:cxn ang="0">
                  <a:pos x="T2" y="T3"/>
                </a:cxn>
                <a:cxn ang="0">
                  <a:pos x="T4" y="T5"/>
                </a:cxn>
                <a:cxn ang="0">
                  <a:pos x="T6" y="T7"/>
                </a:cxn>
              </a:cxnLst>
              <a:rect l="0" t="0" r="r" b="b"/>
              <a:pathLst>
                <a:path w="104" h="112">
                  <a:moveTo>
                    <a:pt x="0" y="112"/>
                  </a:moveTo>
                  <a:lnTo>
                    <a:pt x="0" y="0"/>
                  </a:lnTo>
                  <a:lnTo>
                    <a:pt x="104" y="3"/>
                  </a:lnTo>
                  <a:lnTo>
                    <a:pt x="0" y="112"/>
                  </a:ln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 name="Freeform 7"/>
            <p:cNvSpPr>
              <a:spLocks/>
            </p:cNvSpPr>
            <p:nvPr/>
          </p:nvSpPr>
          <p:spPr bwMode="auto">
            <a:xfrm rot="16200000">
              <a:off x="3968382" y="4716375"/>
              <a:ext cx="964330" cy="1195164"/>
            </a:xfrm>
            <a:custGeom>
              <a:avLst/>
              <a:gdLst>
                <a:gd name="T0" fmla="*/ 342 w 447"/>
                <a:gd name="T1" fmla="*/ 550 h 554"/>
                <a:gd name="T2" fmla="*/ 342 w 447"/>
                <a:gd name="T3" fmla="*/ 546 h 554"/>
                <a:gd name="T4" fmla="*/ 8 w 447"/>
                <a:gd name="T5" fmla="*/ 546 h 554"/>
                <a:gd name="T6" fmla="*/ 8 w 447"/>
                <a:gd name="T7" fmla="*/ 7 h 554"/>
                <a:gd name="T8" fmla="*/ 439 w 447"/>
                <a:gd name="T9" fmla="*/ 7 h 554"/>
                <a:gd name="T10" fmla="*/ 439 w 447"/>
                <a:gd name="T11" fmla="*/ 439 h 554"/>
                <a:gd name="T12" fmla="*/ 338 w 447"/>
                <a:gd name="T13" fmla="*/ 547 h 554"/>
                <a:gd name="T14" fmla="*/ 342 w 447"/>
                <a:gd name="T15" fmla="*/ 550 h 554"/>
                <a:gd name="T16" fmla="*/ 342 w 447"/>
                <a:gd name="T17" fmla="*/ 546 h 554"/>
                <a:gd name="T18" fmla="*/ 342 w 447"/>
                <a:gd name="T19" fmla="*/ 550 h 554"/>
                <a:gd name="T20" fmla="*/ 344 w 447"/>
                <a:gd name="T21" fmla="*/ 552 h 554"/>
                <a:gd name="T22" fmla="*/ 447 w 447"/>
                <a:gd name="T23" fmla="*/ 443 h 554"/>
                <a:gd name="T24" fmla="*/ 447 w 447"/>
                <a:gd name="T25" fmla="*/ 0 h 554"/>
                <a:gd name="T26" fmla="*/ 0 w 447"/>
                <a:gd name="T27" fmla="*/ 0 h 554"/>
                <a:gd name="T28" fmla="*/ 0 w 447"/>
                <a:gd name="T29" fmla="*/ 554 h 554"/>
                <a:gd name="T30" fmla="*/ 343 w 447"/>
                <a:gd name="T31" fmla="*/ 554 h 554"/>
                <a:gd name="T32" fmla="*/ 344 w 447"/>
                <a:gd name="T33" fmla="*/ 552 h 554"/>
                <a:gd name="T34" fmla="*/ 342 w 447"/>
                <a:gd name="T35" fmla="*/ 550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7" h="554">
                  <a:moveTo>
                    <a:pt x="342" y="550"/>
                  </a:moveTo>
                  <a:lnTo>
                    <a:pt x="342" y="546"/>
                  </a:lnTo>
                  <a:lnTo>
                    <a:pt x="8" y="546"/>
                  </a:lnTo>
                  <a:lnTo>
                    <a:pt x="8" y="7"/>
                  </a:lnTo>
                  <a:lnTo>
                    <a:pt x="439" y="7"/>
                  </a:lnTo>
                  <a:lnTo>
                    <a:pt x="439" y="439"/>
                  </a:lnTo>
                  <a:lnTo>
                    <a:pt x="338" y="547"/>
                  </a:lnTo>
                  <a:lnTo>
                    <a:pt x="342" y="550"/>
                  </a:lnTo>
                  <a:lnTo>
                    <a:pt x="342" y="546"/>
                  </a:lnTo>
                  <a:lnTo>
                    <a:pt x="342" y="550"/>
                  </a:lnTo>
                  <a:lnTo>
                    <a:pt x="344" y="552"/>
                  </a:lnTo>
                  <a:lnTo>
                    <a:pt x="447" y="443"/>
                  </a:lnTo>
                  <a:lnTo>
                    <a:pt x="447" y="0"/>
                  </a:lnTo>
                  <a:lnTo>
                    <a:pt x="0" y="0"/>
                  </a:lnTo>
                  <a:lnTo>
                    <a:pt x="0" y="554"/>
                  </a:lnTo>
                  <a:lnTo>
                    <a:pt x="343" y="554"/>
                  </a:lnTo>
                  <a:lnTo>
                    <a:pt x="344" y="552"/>
                  </a:lnTo>
                  <a:lnTo>
                    <a:pt x="342" y="550"/>
                  </a:lnTo>
                  <a:close/>
                </a:path>
              </a:pathLst>
            </a:custGeom>
            <a:solidFill>
              <a:schemeClr val="tx2"/>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15"/>
            <p:cNvSpPr>
              <a:spLocks/>
            </p:cNvSpPr>
            <p:nvPr/>
          </p:nvSpPr>
          <p:spPr bwMode="auto">
            <a:xfrm rot="2700000">
              <a:off x="3704212" y="5288264"/>
              <a:ext cx="300038" cy="696912"/>
            </a:xfrm>
            <a:custGeom>
              <a:avLst/>
              <a:gdLst>
                <a:gd name="T0" fmla="*/ 83 w 228"/>
                <a:gd name="T1" fmla="*/ 520 h 533"/>
                <a:gd name="T2" fmla="*/ 38 w 228"/>
                <a:gd name="T3" fmla="*/ 526 h 533"/>
                <a:gd name="T4" fmla="*/ 3 w 228"/>
                <a:gd name="T5" fmla="*/ 496 h 533"/>
                <a:gd name="T6" fmla="*/ 145 w 228"/>
                <a:gd name="T7" fmla="*/ 13 h 533"/>
                <a:gd name="T8" fmla="*/ 191 w 228"/>
                <a:gd name="T9" fmla="*/ 6 h 533"/>
                <a:gd name="T10" fmla="*/ 225 w 228"/>
                <a:gd name="T11" fmla="*/ 37 h 533"/>
                <a:gd name="T12" fmla="*/ 83 w 228"/>
                <a:gd name="T13" fmla="*/ 520 h 533"/>
              </a:gdLst>
              <a:ahLst/>
              <a:cxnLst>
                <a:cxn ang="0">
                  <a:pos x="T0" y="T1"/>
                </a:cxn>
                <a:cxn ang="0">
                  <a:pos x="T2" y="T3"/>
                </a:cxn>
                <a:cxn ang="0">
                  <a:pos x="T4" y="T5"/>
                </a:cxn>
                <a:cxn ang="0">
                  <a:pos x="T6" y="T7"/>
                </a:cxn>
                <a:cxn ang="0">
                  <a:pos x="T8" y="T9"/>
                </a:cxn>
                <a:cxn ang="0">
                  <a:pos x="T10" y="T11"/>
                </a:cxn>
                <a:cxn ang="0">
                  <a:pos x="T12" y="T13"/>
                </a:cxn>
              </a:cxnLst>
              <a:rect l="0" t="0" r="r" b="b"/>
              <a:pathLst>
                <a:path w="228" h="533">
                  <a:moveTo>
                    <a:pt x="83" y="520"/>
                  </a:moveTo>
                  <a:cubicBezTo>
                    <a:pt x="80" y="530"/>
                    <a:pt x="60" y="533"/>
                    <a:pt x="38" y="526"/>
                  </a:cubicBezTo>
                  <a:cubicBezTo>
                    <a:pt x="16" y="520"/>
                    <a:pt x="0" y="506"/>
                    <a:pt x="3" y="496"/>
                  </a:cubicBezTo>
                  <a:cubicBezTo>
                    <a:pt x="145" y="13"/>
                    <a:pt x="145" y="13"/>
                    <a:pt x="145" y="13"/>
                  </a:cubicBezTo>
                  <a:cubicBezTo>
                    <a:pt x="148" y="3"/>
                    <a:pt x="169" y="0"/>
                    <a:pt x="191" y="6"/>
                  </a:cubicBezTo>
                  <a:cubicBezTo>
                    <a:pt x="213" y="13"/>
                    <a:pt x="228" y="27"/>
                    <a:pt x="225" y="37"/>
                  </a:cubicBezTo>
                  <a:lnTo>
                    <a:pt x="83" y="52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6"/>
            <p:cNvSpPr>
              <a:spLocks noEditPoints="1"/>
            </p:cNvSpPr>
            <p:nvPr/>
          </p:nvSpPr>
          <p:spPr bwMode="auto">
            <a:xfrm rot="2700000">
              <a:off x="4077053" y="5014004"/>
              <a:ext cx="647700" cy="657225"/>
            </a:xfrm>
            <a:custGeom>
              <a:avLst/>
              <a:gdLst>
                <a:gd name="T0" fmla="*/ 157 w 493"/>
                <a:gd name="T1" fmla="*/ 476 h 502"/>
                <a:gd name="T2" fmla="*/ 157 w 493"/>
                <a:gd name="T3" fmla="*/ 476 h 502"/>
                <a:gd name="T4" fmla="*/ 31 w 493"/>
                <a:gd name="T5" fmla="*/ 357 h 502"/>
                <a:gd name="T6" fmla="*/ 17 w 493"/>
                <a:gd name="T7" fmla="*/ 182 h 502"/>
                <a:gd name="T8" fmla="*/ 133 w 493"/>
                <a:gd name="T9" fmla="*/ 38 h 502"/>
                <a:gd name="T10" fmla="*/ 315 w 493"/>
                <a:gd name="T11" fmla="*/ 19 h 502"/>
                <a:gd name="T12" fmla="*/ 337 w 493"/>
                <a:gd name="T13" fmla="*/ 26 h 502"/>
                <a:gd name="T14" fmla="*/ 462 w 493"/>
                <a:gd name="T15" fmla="*/ 145 h 502"/>
                <a:gd name="T16" fmla="*/ 476 w 493"/>
                <a:gd name="T17" fmla="*/ 320 h 502"/>
                <a:gd name="T18" fmla="*/ 360 w 493"/>
                <a:gd name="T19" fmla="*/ 464 h 502"/>
                <a:gd name="T20" fmla="*/ 178 w 493"/>
                <a:gd name="T21" fmla="*/ 483 h 502"/>
                <a:gd name="T22" fmla="*/ 157 w 493"/>
                <a:gd name="T23" fmla="*/ 476 h 502"/>
                <a:gd name="T24" fmla="*/ 321 w 493"/>
                <a:gd name="T25" fmla="*/ 65 h 502"/>
                <a:gd name="T26" fmla="*/ 303 w 493"/>
                <a:gd name="T27" fmla="*/ 58 h 502"/>
                <a:gd name="T28" fmla="*/ 152 w 493"/>
                <a:gd name="T29" fmla="*/ 74 h 502"/>
                <a:gd name="T30" fmla="*/ 57 w 493"/>
                <a:gd name="T31" fmla="*/ 194 h 502"/>
                <a:gd name="T32" fmla="*/ 172 w 493"/>
                <a:gd name="T33" fmla="*/ 437 h 502"/>
                <a:gd name="T34" fmla="*/ 190 w 493"/>
                <a:gd name="T35" fmla="*/ 444 h 502"/>
                <a:gd name="T36" fmla="*/ 341 w 493"/>
                <a:gd name="T37" fmla="*/ 428 h 502"/>
                <a:gd name="T38" fmla="*/ 436 w 493"/>
                <a:gd name="T39" fmla="*/ 308 h 502"/>
                <a:gd name="T40" fmla="*/ 321 w 493"/>
                <a:gd name="T41" fmla="*/ 65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3" h="502">
                  <a:moveTo>
                    <a:pt x="157" y="476"/>
                  </a:moveTo>
                  <a:cubicBezTo>
                    <a:pt x="157" y="476"/>
                    <a:pt x="157" y="476"/>
                    <a:pt x="157" y="476"/>
                  </a:cubicBezTo>
                  <a:cubicBezTo>
                    <a:pt x="102" y="453"/>
                    <a:pt x="57" y="411"/>
                    <a:pt x="31" y="357"/>
                  </a:cubicBezTo>
                  <a:cubicBezTo>
                    <a:pt x="5" y="302"/>
                    <a:pt x="0" y="240"/>
                    <a:pt x="17" y="182"/>
                  </a:cubicBezTo>
                  <a:cubicBezTo>
                    <a:pt x="36" y="120"/>
                    <a:pt x="77" y="69"/>
                    <a:pt x="133" y="38"/>
                  </a:cubicBezTo>
                  <a:cubicBezTo>
                    <a:pt x="189" y="7"/>
                    <a:pt x="254" y="0"/>
                    <a:pt x="315" y="19"/>
                  </a:cubicBezTo>
                  <a:cubicBezTo>
                    <a:pt x="322" y="21"/>
                    <a:pt x="329" y="24"/>
                    <a:pt x="337" y="26"/>
                  </a:cubicBezTo>
                  <a:cubicBezTo>
                    <a:pt x="391" y="49"/>
                    <a:pt x="436" y="91"/>
                    <a:pt x="462" y="145"/>
                  </a:cubicBezTo>
                  <a:cubicBezTo>
                    <a:pt x="488" y="200"/>
                    <a:pt x="493" y="262"/>
                    <a:pt x="476" y="320"/>
                  </a:cubicBezTo>
                  <a:cubicBezTo>
                    <a:pt x="457" y="382"/>
                    <a:pt x="416" y="433"/>
                    <a:pt x="360" y="464"/>
                  </a:cubicBezTo>
                  <a:cubicBezTo>
                    <a:pt x="304" y="495"/>
                    <a:pt x="239" y="502"/>
                    <a:pt x="178" y="483"/>
                  </a:cubicBezTo>
                  <a:cubicBezTo>
                    <a:pt x="171" y="481"/>
                    <a:pt x="164" y="478"/>
                    <a:pt x="157" y="476"/>
                  </a:cubicBezTo>
                  <a:close/>
                  <a:moveTo>
                    <a:pt x="321" y="65"/>
                  </a:moveTo>
                  <a:cubicBezTo>
                    <a:pt x="315" y="62"/>
                    <a:pt x="309" y="60"/>
                    <a:pt x="303" y="58"/>
                  </a:cubicBezTo>
                  <a:cubicBezTo>
                    <a:pt x="252" y="43"/>
                    <a:pt x="199" y="49"/>
                    <a:pt x="152" y="74"/>
                  </a:cubicBezTo>
                  <a:cubicBezTo>
                    <a:pt x="106" y="100"/>
                    <a:pt x="72" y="142"/>
                    <a:pt x="57" y="194"/>
                  </a:cubicBezTo>
                  <a:cubicBezTo>
                    <a:pt x="27" y="293"/>
                    <a:pt x="77" y="398"/>
                    <a:pt x="172" y="437"/>
                  </a:cubicBezTo>
                  <a:cubicBezTo>
                    <a:pt x="178" y="440"/>
                    <a:pt x="184" y="442"/>
                    <a:pt x="190" y="444"/>
                  </a:cubicBezTo>
                  <a:cubicBezTo>
                    <a:pt x="241" y="459"/>
                    <a:pt x="294" y="453"/>
                    <a:pt x="341" y="428"/>
                  </a:cubicBezTo>
                  <a:cubicBezTo>
                    <a:pt x="387" y="402"/>
                    <a:pt x="421" y="360"/>
                    <a:pt x="436" y="308"/>
                  </a:cubicBezTo>
                  <a:cubicBezTo>
                    <a:pt x="466" y="209"/>
                    <a:pt x="416" y="104"/>
                    <a:pt x="321" y="65"/>
                  </a:cubicBezTo>
                  <a:close/>
                </a:path>
              </a:pathLst>
            </a:custGeom>
            <a:solidFill>
              <a:schemeClr val="tx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Content Placeholder 2"/>
          <p:cNvSpPr txBox="1">
            <a:spLocks/>
          </p:cNvSpPr>
          <p:nvPr/>
        </p:nvSpPr>
        <p:spPr>
          <a:xfrm>
            <a:off x="762000" y="5759625"/>
            <a:ext cx="7979530" cy="652483"/>
          </a:xfrm>
          <a:prstGeom prst="rect">
            <a:avLst/>
          </a:prstGeom>
          <a:solidFill>
            <a:srgbClr val="515B5E"/>
          </a:solidFill>
        </p:spPr>
        <p:txBody>
          <a:bodyPr vert="horz" lIns="432000" tIns="0" rIns="91440" bIns="45720" rtlCol="0" anchor="ctr">
            <a:normAutofit/>
          </a:bodyPr>
          <a:lstStyle>
            <a:lvl1pPr marL="0" indent="0" algn="l" defTabSz="914400" rtl="0" eaLnBrk="1" latinLnBrk="0" hangingPunct="1">
              <a:spcBef>
                <a:spcPct val="20000"/>
              </a:spcBef>
              <a:buFontTx/>
              <a:buNone/>
              <a:defRPr sz="2000" b="1" kern="1200">
                <a:solidFill>
                  <a:schemeClr val="tx1"/>
                </a:solidFill>
                <a:latin typeface="+mn-lt"/>
                <a:ea typeface="+mn-ea"/>
                <a:cs typeface="+mn-cs"/>
              </a:defRPr>
            </a:lvl1pPr>
            <a:lvl2pPr marL="0" indent="0" algn="l" defTabSz="914400" rtl="0" eaLnBrk="1" latinLnBrk="0" hangingPunct="1">
              <a:spcBef>
                <a:spcPct val="20000"/>
              </a:spcBef>
              <a:buFontTx/>
              <a:buNone/>
              <a:defRPr sz="2000" kern="1200">
                <a:solidFill>
                  <a:schemeClr val="tx1"/>
                </a:solidFill>
                <a:latin typeface="+mn-lt"/>
                <a:ea typeface="+mn-ea"/>
                <a:cs typeface="+mn-cs"/>
              </a:defRPr>
            </a:lvl2pPr>
            <a:lvl3pPr marL="265113" indent="-265113" algn="l" defTabSz="914400" rtl="0" eaLnBrk="1" latinLnBrk="0" hangingPunct="1">
              <a:spcBef>
                <a:spcPct val="20000"/>
              </a:spcBef>
              <a:buClr>
                <a:schemeClr val="bg2"/>
              </a:buClr>
              <a:buSzPct val="60000"/>
              <a:buFont typeface="Wingdings" pitchFamily="2" charset="2"/>
              <a:buChar char=""/>
              <a:defRPr sz="2000" kern="1200">
                <a:solidFill>
                  <a:schemeClr val="tx1"/>
                </a:solidFill>
                <a:latin typeface="+mn-lt"/>
                <a:ea typeface="+mn-ea"/>
                <a:cs typeface="+mn-cs"/>
              </a:defRPr>
            </a:lvl3pPr>
            <a:lvl4pPr marL="542925" indent="-277813" algn="l" defTabSz="914400" rtl="0" eaLnBrk="1" latinLnBrk="0" hangingPunct="1">
              <a:spcBef>
                <a:spcPct val="20000"/>
              </a:spcBef>
              <a:buClr>
                <a:schemeClr val="tx2"/>
              </a:buClr>
              <a:buSzPct val="60000"/>
              <a:buFont typeface="Wingdings" pitchFamily="2" charset="2"/>
              <a:buChar char=""/>
              <a:defRPr sz="1800" kern="1200">
                <a:solidFill>
                  <a:schemeClr val="tx1"/>
                </a:solidFill>
                <a:latin typeface="+mn-lt"/>
                <a:ea typeface="+mn-ea"/>
                <a:cs typeface="+mn-cs"/>
              </a:defRPr>
            </a:lvl4pPr>
            <a:lvl5pPr marL="808038" indent="-265113" algn="l" defTabSz="914400" rtl="0" eaLnBrk="1" latinLnBrk="0" hangingPunct="1">
              <a:spcBef>
                <a:spcPct val="20000"/>
              </a:spcBef>
              <a:buClr>
                <a:schemeClr val="accent1"/>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33" name="TextBox 32"/>
          <p:cNvSpPr txBox="1"/>
          <p:nvPr/>
        </p:nvSpPr>
        <p:spPr>
          <a:xfrm>
            <a:off x="731259" y="5759625"/>
            <a:ext cx="8197848" cy="584776"/>
          </a:xfrm>
          <a:prstGeom prst="rect">
            <a:avLst/>
          </a:prstGeom>
          <a:noFill/>
        </p:spPr>
        <p:txBody>
          <a:bodyPr wrap="square" rtlCol="0">
            <a:spAutoFit/>
          </a:bodyPr>
          <a:lstStyle/>
          <a:p>
            <a:r>
              <a:rPr lang="en-US" sz="1600" dirty="0">
                <a:solidFill>
                  <a:srgbClr val="FFFFFF"/>
                </a:solidFill>
                <a:latin typeface="Arial Narrow"/>
                <a:cs typeface="Arial Narrow"/>
              </a:rPr>
              <a:t>Length of time in nursing homes has not changed much. </a:t>
            </a:r>
            <a:r>
              <a:rPr lang="en-US" sz="1600" b="1" dirty="0">
                <a:solidFill>
                  <a:srgbClr val="FFFFFF"/>
                </a:solidFill>
                <a:latin typeface="Arial Narrow"/>
                <a:cs typeface="Arial Narrow"/>
              </a:rPr>
              <a:t>However, more people are receiving care in assisted living facilities, where people live longer. </a:t>
            </a:r>
            <a:r>
              <a:rPr lang="en-US" sz="1600" dirty="0">
                <a:solidFill>
                  <a:srgbClr val="FFFFFF"/>
                </a:solidFill>
                <a:latin typeface="Arial Narrow"/>
                <a:cs typeface="Arial Narrow"/>
              </a:rPr>
              <a:t>This has led to higher benefits being paid</a:t>
            </a:r>
            <a:r>
              <a:rPr lang="en-US" sz="1600" dirty="0" smtClean="0">
                <a:solidFill>
                  <a:srgbClr val="FFFFFF"/>
                </a:solidFill>
                <a:latin typeface="Arial Narrow"/>
                <a:cs typeface="Arial Narrow"/>
              </a:rPr>
              <a:t>.</a:t>
            </a:r>
            <a:endParaRPr lang="en-US" sz="1600" dirty="0">
              <a:solidFill>
                <a:srgbClr val="FFFFFF"/>
              </a:solidFill>
              <a:latin typeface="Arial Narrow"/>
              <a:cs typeface="Arial Narrow"/>
            </a:endParaRPr>
          </a:p>
        </p:txBody>
      </p:sp>
    </p:spTree>
    <p:extLst>
      <p:ext uri="{BB962C8B-B14F-4D97-AF65-F5344CB8AC3E}">
        <p14:creationId xmlns:p14="http://schemas.microsoft.com/office/powerpoint/2010/main" val="2493567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14"/>
                                        </p:tgtEl>
                                        <p:attrNameLst>
                                          <p:attrName>style.visibility</p:attrName>
                                        </p:attrNameLst>
                                      </p:cBhvr>
                                      <p:to>
                                        <p:strVal val="visible"/>
                                      </p:to>
                                    </p:set>
                                    <p:anim calcmode="lin" valueType="num">
                                      <p:cBhvr additive="base">
                                        <p:cTn id="19" dur="500" fill="hold"/>
                                        <p:tgtEl>
                                          <p:spTgt spid="214"/>
                                        </p:tgtEl>
                                        <p:attrNameLst>
                                          <p:attrName>ppt_x</p:attrName>
                                        </p:attrNameLst>
                                      </p:cBhvr>
                                      <p:tavLst>
                                        <p:tav tm="0">
                                          <p:val>
                                            <p:strVal val="#ppt_x"/>
                                          </p:val>
                                        </p:tav>
                                        <p:tav tm="100000">
                                          <p:val>
                                            <p:strVal val="#ppt_x"/>
                                          </p:val>
                                        </p:tav>
                                      </p:tavLst>
                                    </p:anim>
                                    <p:anim calcmode="lin" valueType="num">
                                      <p:cBhvr additive="base">
                                        <p:cTn id="20" dur="500" fill="hold"/>
                                        <p:tgtEl>
                                          <p:spTgt spid="2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additive="base">
                                        <p:cTn id="47" dur="500" fill="hold"/>
                                        <p:tgtEl>
                                          <p:spTgt spid="3"/>
                                        </p:tgtEl>
                                        <p:attrNameLst>
                                          <p:attrName>ppt_x</p:attrName>
                                        </p:attrNameLst>
                                      </p:cBhvr>
                                      <p:tavLst>
                                        <p:tav tm="0">
                                          <p:val>
                                            <p:strVal val="#ppt_x"/>
                                          </p:val>
                                        </p:tav>
                                        <p:tav tm="100000">
                                          <p:val>
                                            <p:strVal val="#ppt_x"/>
                                          </p:val>
                                        </p:tav>
                                      </p:tavLst>
                                    </p:anim>
                                    <p:anim calcmode="lin" valueType="num">
                                      <p:cBhvr additive="base">
                                        <p:cTn id="48" dur="500" fill="hold"/>
                                        <p:tgtEl>
                                          <p:spTgt spid="3"/>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additive="base">
                                        <p:cTn id="51" dur="500" fill="hold"/>
                                        <p:tgtEl>
                                          <p:spTgt spid="4"/>
                                        </p:tgtEl>
                                        <p:attrNameLst>
                                          <p:attrName>ppt_x</p:attrName>
                                        </p:attrNameLst>
                                      </p:cBhvr>
                                      <p:tavLst>
                                        <p:tav tm="0">
                                          <p:val>
                                            <p:strVal val="#ppt_x"/>
                                          </p:val>
                                        </p:tav>
                                        <p:tav tm="100000">
                                          <p:val>
                                            <p:strVal val="#ppt_x"/>
                                          </p:val>
                                        </p:tav>
                                      </p:tavLst>
                                    </p:anim>
                                    <p:anim calcmode="lin" valueType="num">
                                      <p:cBhvr additive="base">
                                        <p:cTn id="5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1+#ppt_w/2"/>
                                          </p:val>
                                        </p:tav>
                                        <p:tav tm="100000">
                                          <p:val>
                                            <p:strVal val="#ppt_x"/>
                                          </p:val>
                                        </p:tav>
                                      </p:tavLst>
                                    </p:anim>
                                    <p:anim calcmode="lin" valueType="num">
                                      <p:cBhvr additive="base">
                                        <p:cTn id="58" dur="500" fill="hold"/>
                                        <p:tgtEl>
                                          <p:spTgt spid="29"/>
                                        </p:tgtEl>
                                        <p:attrNameLst>
                                          <p:attrName>ppt_y</p:attrName>
                                        </p:attrNameLst>
                                      </p:cBhvr>
                                      <p:tavLst>
                                        <p:tav tm="0">
                                          <p:val>
                                            <p:strVal val="#ppt_y"/>
                                          </p:val>
                                        </p:tav>
                                        <p:tav tm="100000">
                                          <p:val>
                                            <p:strVal val="#ppt_y"/>
                                          </p:val>
                                        </p:tav>
                                      </p:tavLst>
                                    </p:anim>
                                  </p:childTnLst>
                                </p:cTn>
                              </p:par>
                              <p:par>
                                <p:cTn id="59" presetID="22" presetClass="entr" presetSubtype="2"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wipe(right)">
                                      <p:cBhvr>
                                        <p:cTn id="6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animBg="1"/>
      <p:bldP spid="7" grpId="0" animBg="1"/>
      <p:bldP spid="214" grpId="0" animBg="1"/>
      <p:bldP spid="11" grpId="0" animBg="1"/>
      <p:bldP spid="12" grpId="0" animBg="1"/>
      <p:bldP spid="14" grpId="0" animBg="1"/>
      <p:bldP spid="3" grpId="0" animBg="1"/>
      <p:bldP spid="29"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1157123" name="Rectangle 3"/>
          <p:cNvSpPr>
            <a:spLocks noGrp="1" noChangeArrowheads="1"/>
          </p:cNvSpPr>
          <p:nvPr>
            <p:ph type="body" idx="1"/>
          </p:nvPr>
        </p:nvSpPr>
        <p:spPr/>
        <p:txBody>
          <a:bodyPr/>
          <a:lstStyle/>
          <a:p>
            <a:endParaRPr lang="en-US"/>
          </a:p>
        </p:txBody>
      </p:sp>
      <p:pic>
        <p:nvPicPr>
          <p:cNvPr id="1157124" name="Picture 4" descr="section_bkg"/>
          <p:cNvPicPr>
            <a:picLocks noChangeAspect="1" noChangeArrowheads="1"/>
          </p:cNvPicPr>
          <p:nvPr/>
        </p:nvPicPr>
        <p:blipFill>
          <a:blip r:embed="rId3" cstate="print"/>
          <a:srcRect/>
          <a:stretch>
            <a:fillRect/>
          </a:stretch>
        </p:blipFill>
        <p:spPr bwMode="auto">
          <a:xfrm>
            <a:off x="-7938" y="0"/>
            <a:ext cx="9151938" cy="6858000"/>
          </a:xfrm>
          <a:prstGeom prst="rect">
            <a:avLst/>
          </a:prstGeom>
          <a:noFill/>
        </p:spPr>
      </p:pic>
      <p:pic>
        <p:nvPicPr>
          <p:cNvPr id="3" name="Picture 2" descr="LTC Section Logo.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799" y="2667000"/>
            <a:ext cx="7341229" cy="990600"/>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23" name="Rectangle 3"/>
          <p:cNvSpPr>
            <a:spLocks noGrp="1" noChangeArrowheads="1"/>
          </p:cNvSpPr>
          <p:nvPr>
            <p:ph type="body" idx="1"/>
          </p:nvPr>
        </p:nvSpPr>
        <p:spPr/>
        <p:txBody>
          <a:bodyPr/>
          <a:lstStyle/>
          <a:p>
            <a:endParaRPr lang="en-US"/>
          </a:p>
        </p:txBody>
      </p:sp>
      <p:pic>
        <p:nvPicPr>
          <p:cNvPr id="1157124" name="Picture 4" descr="section_bkg"/>
          <p:cNvPicPr>
            <a:picLocks noChangeAspect="1" noChangeArrowheads="1"/>
          </p:cNvPicPr>
          <p:nvPr/>
        </p:nvPicPr>
        <p:blipFill>
          <a:blip r:embed="rId3" cstate="print">
            <a:duotone>
              <a:prstClr val="black"/>
              <a:srgbClr val="008080">
                <a:tint val="45000"/>
                <a:satMod val="400000"/>
              </a:srgbClr>
            </a:duotone>
          </a:blip>
          <a:srcRect/>
          <a:stretch>
            <a:fillRect/>
          </a:stretch>
        </p:blipFill>
        <p:spPr bwMode="auto">
          <a:xfrm>
            <a:off x="-7938" y="0"/>
            <a:ext cx="9151938" cy="6858000"/>
          </a:xfrm>
          <a:prstGeom prst="rect">
            <a:avLst/>
          </a:prstGeom>
          <a:noFill/>
        </p:spPr>
      </p:pic>
      <p:sp>
        <p:nvSpPr>
          <p:cNvPr id="2" name="TextBox 1"/>
          <p:cNvSpPr txBox="1"/>
          <p:nvPr/>
        </p:nvSpPr>
        <p:spPr>
          <a:xfrm>
            <a:off x="990600" y="3159204"/>
            <a:ext cx="7239000" cy="707886"/>
          </a:xfrm>
          <a:prstGeom prst="rect">
            <a:avLst/>
          </a:prstGeom>
          <a:noFill/>
        </p:spPr>
        <p:txBody>
          <a:bodyPr wrap="square" rtlCol="0">
            <a:spAutoFit/>
          </a:bodyPr>
          <a:lstStyle/>
          <a:p>
            <a:r>
              <a:rPr lang="en-US" sz="2000" spc="190" dirty="0" smtClean="0">
                <a:ln w="19050">
                  <a:solidFill>
                    <a:schemeClr val="tx2">
                      <a:tint val="1000"/>
                    </a:schemeClr>
                  </a:solidFill>
                  <a:prstDash val="solid"/>
                </a:ln>
                <a:solidFill>
                  <a:schemeClr val="accent3">
                    <a:lumMod val="95000"/>
                  </a:schemeClr>
                </a:solidFill>
                <a:effectLst>
                  <a:outerShdw blurRad="50000" dist="50800" dir="7500000" algn="tl">
                    <a:srgbClr val="000000">
                      <a:shade val="5000"/>
                      <a:alpha val="35000"/>
                    </a:srgbClr>
                  </a:outerShdw>
                </a:effectLst>
                <a:latin typeface="Lantinghei SC Extralight"/>
                <a:ea typeface="AppleGothic"/>
                <a:cs typeface="Lantinghei SC Extralight"/>
              </a:rPr>
              <a:t>WHAT HAPPENS WHEN ESTIMATES ARE NOT REALIZED?</a:t>
            </a:r>
            <a:endParaRPr lang="en-US" sz="2000" spc="190" dirty="0">
              <a:ln w="19050">
                <a:solidFill>
                  <a:schemeClr val="tx2">
                    <a:tint val="1000"/>
                  </a:schemeClr>
                </a:solidFill>
                <a:prstDash val="solid"/>
              </a:ln>
              <a:solidFill>
                <a:schemeClr val="accent3">
                  <a:lumMod val="95000"/>
                </a:schemeClr>
              </a:solidFill>
              <a:effectLst>
                <a:outerShdw blurRad="50000" dist="50800" dir="7500000" algn="tl">
                  <a:srgbClr val="000000">
                    <a:shade val="5000"/>
                    <a:alpha val="35000"/>
                  </a:srgbClr>
                </a:outerShdw>
              </a:effectLst>
              <a:latin typeface="Lantinghei SC Extralight"/>
              <a:ea typeface="AppleGothic"/>
              <a:cs typeface="Lantinghei SC Extralight"/>
            </a:endParaRPr>
          </a:p>
        </p:txBody>
      </p:sp>
    </p:spTree>
    <p:extLst>
      <p:ext uri="{BB962C8B-B14F-4D97-AF65-F5344CB8AC3E}">
        <p14:creationId xmlns:p14="http://schemas.microsoft.com/office/powerpoint/2010/main" val="25280074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txBox="1">
            <a:spLocks/>
          </p:cNvSpPr>
          <p:nvPr/>
        </p:nvSpPr>
        <p:spPr>
          <a:xfrm>
            <a:off x="7446892" y="1317112"/>
            <a:ext cx="1697107" cy="4625573"/>
          </a:xfrm>
          <a:prstGeom prst="rect">
            <a:avLst/>
          </a:prstGeom>
          <a:solidFill>
            <a:srgbClr val="ABC0C9"/>
          </a:solidFill>
        </p:spPr>
        <p:txBody>
          <a:bodyPr vert="horz" lIns="432000" tIns="0" rIns="91440" bIns="45720" rtlCol="0" anchor="t">
            <a:normAutofit/>
          </a:bodyPr>
          <a:lstStyle>
            <a:lvl1pPr marL="0" indent="0" algn="l" defTabSz="914400" rtl="0" eaLnBrk="1" latinLnBrk="0" hangingPunct="1">
              <a:spcBef>
                <a:spcPct val="20000"/>
              </a:spcBef>
              <a:buFontTx/>
              <a:buNone/>
              <a:defRPr sz="2000" b="1" kern="1200">
                <a:solidFill>
                  <a:schemeClr val="tx1"/>
                </a:solidFill>
                <a:latin typeface="+mn-lt"/>
                <a:ea typeface="+mn-ea"/>
                <a:cs typeface="+mn-cs"/>
              </a:defRPr>
            </a:lvl1pPr>
            <a:lvl2pPr marL="0" indent="0" algn="l" defTabSz="914400" rtl="0" eaLnBrk="1" latinLnBrk="0" hangingPunct="1">
              <a:spcBef>
                <a:spcPct val="20000"/>
              </a:spcBef>
              <a:buFontTx/>
              <a:buNone/>
              <a:defRPr sz="2000" kern="1200">
                <a:solidFill>
                  <a:schemeClr val="tx1"/>
                </a:solidFill>
                <a:latin typeface="+mn-lt"/>
                <a:ea typeface="+mn-ea"/>
                <a:cs typeface="+mn-cs"/>
              </a:defRPr>
            </a:lvl2pPr>
            <a:lvl3pPr marL="265113" indent="-265113" algn="l" defTabSz="914400" rtl="0" eaLnBrk="1" latinLnBrk="0" hangingPunct="1">
              <a:spcBef>
                <a:spcPct val="20000"/>
              </a:spcBef>
              <a:buClr>
                <a:schemeClr val="bg2"/>
              </a:buClr>
              <a:buSzPct val="60000"/>
              <a:buFont typeface="Wingdings" pitchFamily="2" charset="2"/>
              <a:buChar char=""/>
              <a:defRPr sz="2000" kern="1200">
                <a:solidFill>
                  <a:schemeClr val="tx1"/>
                </a:solidFill>
                <a:latin typeface="+mn-lt"/>
                <a:ea typeface="+mn-ea"/>
                <a:cs typeface="+mn-cs"/>
              </a:defRPr>
            </a:lvl3pPr>
            <a:lvl4pPr marL="542925" indent="-277813" algn="l" defTabSz="914400" rtl="0" eaLnBrk="1" latinLnBrk="0" hangingPunct="1">
              <a:spcBef>
                <a:spcPct val="20000"/>
              </a:spcBef>
              <a:buClr>
                <a:schemeClr val="tx2"/>
              </a:buClr>
              <a:buSzPct val="60000"/>
              <a:buFont typeface="Wingdings" pitchFamily="2" charset="2"/>
              <a:buChar char=""/>
              <a:defRPr sz="1800" kern="1200">
                <a:solidFill>
                  <a:schemeClr val="tx1"/>
                </a:solidFill>
                <a:latin typeface="+mn-lt"/>
                <a:ea typeface="+mn-ea"/>
                <a:cs typeface="+mn-cs"/>
              </a:defRPr>
            </a:lvl4pPr>
            <a:lvl5pPr marL="808038" indent="-265113" algn="l" defTabSz="914400" rtl="0" eaLnBrk="1" latinLnBrk="0" hangingPunct="1">
              <a:spcBef>
                <a:spcPct val="20000"/>
              </a:spcBef>
              <a:buClr>
                <a:schemeClr val="accent1"/>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800" dirty="0">
              <a:solidFill>
                <a:srgbClr val="3E3E3E"/>
              </a:solidFill>
              <a:latin typeface="Arial"/>
            </a:endParaRPr>
          </a:p>
        </p:txBody>
      </p:sp>
      <p:sp>
        <p:nvSpPr>
          <p:cNvPr id="15" name="Rectangle 14"/>
          <p:cNvSpPr/>
          <p:nvPr/>
        </p:nvSpPr>
        <p:spPr bwMode="auto">
          <a:xfrm>
            <a:off x="379451" y="1174359"/>
            <a:ext cx="7616160" cy="346592"/>
          </a:xfrm>
          <a:prstGeom prst="rect">
            <a:avLst/>
          </a:prstGeom>
          <a:solidFill>
            <a:schemeClr val="bg2">
              <a:lumMod val="60000"/>
              <a:lumOff val="4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endParaRPr lang="en-US" dirty="0" smtClean="0">
              <a:solidFill>
                <a:srgbClr val="3E3E3E"/>
              </a:solidFill>
            </a:endParaRPr>
          </a:p>
        </p:txBody>
      </p:sp>
      <p:sp>
        <p:nvSpPr>
          <p:cNvPr id="7" name="Rectangle 6"/>
          <p:cNvSpPr/>
          <p:nvPr/>
        </p:nvSpPr>
        <p:spPr bwMode="auto">
          <a:xfrm>
            <a:off x="0" y="6166075"/>
            <a:ext cx="9164158" cy="69192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srgbClr val="3E3E3E"/>
              </a:solidFill>
            </a:endParaRPr>
          </a:p>
        </p:txBody>
      </p:sp>
      <p:sp>
        <p:nvSpPr>
          <p:cNvPr id="8" name="Rectangle 162"/>
          <p:cNvSpPr txBox="1">
            <a:spLocks noChangeArrowheads="1"/>
          </p:cNvSpPr>
          <p:nvPr/>
        </p:nvSpPr>
        <p:spPr bwMode="auto">
          <a:xfrm>
            <a:off x="6725758" y="6412108"/>
            <a:ext cx="21336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solidFill>
                  <a:schemeClr val="bg1"/>
                </a:solidFill>
              </a:defRPr>
            </a:lvl1pPr>
          </a:lstStyle>
          <a:p>
            <a:pPr algn="r">
              <a:defRPr/>
            </a:pPr>
            <a:fld id="{0E191445-A357-49CC-AE88-E14D3EF5070A}" type="slidenum">
              <a:rPr lang="en-US" sz="1100" b="1" smtClean="0">
                <a:solidFill>
                  <a:srgbClr val="FFFFFF">
                    <a:lumMod val="50000"/>
                  </a:srgbClr>
                </a:solidFill>
              </a:rPr>
              <a:pPr algn="r">
                <a:defRPr/>
              </a:pPr>
              <a:t>21</a:t>
            </a:fld>
            <a:endParaRPr lang="en-US" sz="1100" b="1" dirty="0" smtClean="0">
              <a:solidFill>
                <a:srgbClr val="FFFFFF">
                  <a:lumMod val="50000"/>
                </a:srgbClr>
              </a:solidFill>
              <a:latin typeface="Times New Roman" pitchFamily="18" charset="0"/>
            </a:endParaRPr>
          </a:p>
        </p:txBody>
      </p:sp>
      <p:graphicFrame>
        <p:nvGraphicFramePr>
          <p:cNvPr id="4" name="Chart 3"/>
          <p:cNvGraphicFramePr/>
          <p:nvPr>
            <p:extLst>
              <p:ext uri="{D42A27DB-BD31-4B8C-83A1-F6EECF244321}">
                <p14:modId xmlns:p14="http://schemas.microsoft.com/office/powerpoint/2010/main" val="2814668501"/>
              </p:ext>
            </p:extLst>
          </p:nvPr>
        </p:nvGraphicFramePr>
        <p:xfrm>
          <a:off x="391943" y="1583672"/>
          <a:ext cx="8468175" cy="4646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a:spLocks noGrp="1"/>
          </p:cNvSpPr>
          <p:nvPr>
            <p:ph type="title"/>
          </p:nvPr>
        </p:nvSpPr>
        <p:spPr>
          <a:xfrm>
            <a:off x="381000" y="381000"/>
            <a:ext cx="8305800" cy="762000"/>
          </a:xfrm>
        </p:spPr>
        <p:txBody>
          <a:bodyPr/>
          <a:lstStyle/>
          <a:p>
            <a:r>
              <a:rPr lang="en-US" baseline="0" dirty="0" smtClean="0"/>
              <a:t>A Simple Savings Plan Example</a:t>
            </a:r>
            <a:endParaRPr lang="en-US" dirty="0"/>
          </a:p>
        </p:txBody>
      </p:sp>
      <p:sp>
        <p:nvSpPr>
          <p:cNvPr id="6" name="Rectangle 4"/>
          <p:cNvSpPr>
            <a:spLocks noChangeArrowheads="1"/>
          </p:cNvSpPr>
          <p:nvPr/>
        </p:nvSpPr>
        <p:spPr bwMode="gray">
          <a:xfrm>
            <a:off x="6645275" y="0"/>
            <a:ext cx="2096255" cy="227013"/>
          </a:xfrm>
          <a:prstGeom prst="rect">
            <a:avLst/>
          </a:prstGeom>
          <a:solidFill>
            <a:srgbClr val="008080"/>
          </a:solidFill>
          <a:ln>
            <a:noFill/>
          </a:ln>
        </p:spPr>
        <p:txBody>
          <a:bodyPr tIns="0" bIns="0" anchor="ctr" anchorCtr="1"/>
          <a:lstStyle/>
          <a:p>
            <a:pPr algn="ctr">
              <a:lnSpc>
                <a:spcPct val="90000"/>
              </a:lnSpc>
            </a:pPr>
            <a:r>
              <a:rPr lang="en-GB" sz="1200" b="1" dirty="0" smtClean="0">
                <a:solidFill>
                  <a:srgbClr val="FFFFFF"/>
                </a:solidFill>
                <a:latin typeface="Arial"/>
              </a:rPr>
              <a:t>EXAMPLE</a:t>
            </a:r>
            <a:endParaRPr lang="en-GB" sz="1200" b="1" dirty="0">
              <a:solidFill>
                <a:srgbClr val="FFFFFF"/>
              </a:solidFill>
              <a:latin typeface="Arial"/>
            </a:endParaRPr>
          </a:p>
        </p:txBody>
      </p:sp>
      <p:sp>
        <p:nvSpPr>
          <p:cNvPr id="10" name="TextBox 9"/>
          <p:cNvSpPr txBox="1"/>
          <p:nvPr/>
        </p:nvSpPr>
        <p:spPr>
          <a:xfrm>
            <a:off x="398932" y="1143000"/>
            <a:ext cx="5356398" cy="369332"/>
          </a:xfrm>
          <a:prstGeom prst="rect">
            <a:avLst/>
          </a:prstGeom>
          <a:noFill/>
        </p:spPr>
        <p:txBody>
          <a:bodyPr wrap="square" rtlCol="0">
            <a:spAutoFit/>
          </a:bodyPr>
          <a:lstStyle/>
          <a:p>
            <a:pPr defTabSz="457200" eaLnBrk="1" fontAlgn="auto" hangingPunct="1">
              <a:spcBef>
                <a:spcPts val="0"/>
              </a:spcBef>
              <a:spcAft>
                <a:spcPts val="0"/>
              </a:spcAft>
            </a:pPr>
            <a:r>
              <a:rPr lang="en-US" sz="1800" b="1" i="1" dirty="0" smtClean="0">
                <a:solidFill>
                  <a:srgbClr val="3E3E3E"/>
                </a:solidFill>
                <a:latin typeface="Arial"/>
              </a:rPr>
              <a:t>ORIGINAL GOAL: </a:t>
            </a:r>
            <a:r>
              <a:rPr lang="en-US" sz="1800" b="1" dirty="0" smtClean="0">
                <a:solidFill>
                  <a:srgbClr val="3E3E3E"/>
                </a:solidFill>
                <a:latin typeface="Arial"/>
              </a:rPr>
              <a:t>$10,000 in 10 years</a:t>
            </a:r>
          </a:p>
        </p:txBody>
      </p:sp>
      <p:sp>
        <p:nvSpPr>
          <p:cNvPr id="11" name="TextBox 10"/>
          <p:cNvSpPr txBox="1"/>
          <p:nvPr/>
        </p:nvSpPr>
        <p:spPr>
          <a:xfrm>
            <a:off x="7713411" y="4766693"/>
            <a:ext cx="1285569" cy="338554"/>
          </a:xfrm>
          <a:prstGeom prst="rect">
            <a:avLst/>
          </a:prstGeom>
          <a:noFill/>
        </p:spPr>
        <p:txBody>
          <a:bodyPr wrap="square" rtlCol="0">
            <a:spAutoFit/>
          </a:bodyPr>
          <a:lstStyle/>
          <a:p>
            <a:r>
              <a:rPr lang="en-US" sz="1600" dirty="0" smtClean="0">
                <a:solidFill>
                  <a:srgbClr val="3E3E3E"/>
                </a:solidFill>
              </a:rPr>
              <a:t>$ SAVED</a:t>
            </a:r>
            <a:endParaRPr lang="en-US" sz="1050" dirty="0">
              <a:solidFill>
                <a:srgbClr val="3E3E3E"/>
              </a:solidFill>
            </a:endParaRPr>
          </a:p>
        </p:txBody>
      </p:sp>
      <p:sp>
        <p:nvSpPr>
          <p:cNvPr id="12" name="Rectangle 11"/>
          <p:cNvSpPr/>
          <p:nvPr/>
        </p:nvSpPr>
        <p:spPr bwMode="auto">
          <a:xfrm>
            <a:off x="7650702" y="4876456"/>
            <a:ext cx="109744" cy="109759"/>
          </a:xfrm>
          <a:prstGeom prst="rect">
            <a:avLst/>
          </a:prstGeom>
          <a:solidFill>
            <a:srgbClr val="D80005"/>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srgbClr val="3E3E3E"/>
              </a:solidFill>
            </a:endParaRPr>
          </a:p>
        </p:txBody>
      </p:sp>
      <p:sp>
        <p:nvSpPr>
          <p:cNvPr id="16" name="TextBox 15"/>
          <p:cNvSpPr txBox="1"/>
          <p:nvPr/>
        </p:nvSpPr>
        <p:spPr>
          <a:xfrm>
            <a:off x="7717329" y="5017572"/>
            <a:ext cx="1285569" cy="253916"/>
          </a:xfrm>
          <a:prstGeom prst="rect">
            <a:avLst/>
          </a:prstGeom>
          <a:noFill/>
        </p:spPr>
        <p:txBody>
          <a:bodyPr wrap="square" rtlCol="0">
            <a:spAutoFit/>
          </a:bodyPr>
          <a:lstStyle/>
          <a:p>
            <a:r>
              <a:rPr lang="en-US" sz="1050" dirty="0" smtClean="0">
                <a:solidFill>
                  <a:srgbClr val="3E3E3E"/>
                </a:solidFill>
              </a:rPr>
              <a:t>CURRENT YEAR</a:t>
            </a:r>
            <a:endParaRPr lang="en-US" sz="1050" dirty="0">
              <a:solidFill>
                <a:srgbClr val="3E3E3E"/>
              </a:solidFill>
            </a:endParaRPr>
          </a:p>
        </p:txBody>
      </p:sp>
      <p:sp>
        <p:nvSpPr>
          <p:cNvPr id="17" name="TextBox 16"/>
          <p:cNvSpPr txBox="1"/>
          <p:nvPr/>
        </p:nvSpPr>
        <p:spPr>
          <a:xfrm>
            <a:off x="7724711" y="5577648"/>
            <a:ext cx="1634856" cy="253916"/>
          </a:xfrm>
          <a:prstGeom prst="rect">
            <a:avLst/>
          </a:prstGeom>
          <a:noFill/>
        </p:spPr>
        <p:txBody>
          <a:bodyPr wrap="square" rtlCol="0">
            <a:spAutoFit/>
          </a:bodyPr>
          <a:lstStyle/>
          <a:p>
            <a:r>
              <a:rPr lang="en-US" sz="1050" dirty="0" smtClean="0">
                <a:solidFill>
                  <a:srgbClr val="3E3E3E"/>
                </a:solidFill>
              </a:rPr>
              <a:t>PREVIOUS YEAR(S)</a:t>
            </a:r>
            <a:endParaRPr lang="en-US" sz="1050" dirty="0">
              <a:solidFill>
                <a:srgbClr val="3E3E3E"/>
              </a:solidFill>
            </a:endParaRPr>
          </a:p>
        </p:txBody>
      </p:sp>
    </p:spTree>
    <p:extLst>
      <p:ext uri="{BB962C8B-B14F-4D97-AF65-F5344CB8AC3E}">
        <p14:creationId xmlns:p14="http://schemas.microsoft.com/office/powerpoint/2010/main" val="1550018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ipe(left)">
                                      <p:cBhvr>
                                        <p:cTn id="17" dur="500"/>
                                        <p:tgtEl>
                                          <p:spTgt spid="4">
                                            <p:graphicEl>
                                              <a:chart seriesIdx="-3" categoryIdx="-3" bldStep="gridLegend"/>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graphicEl>
                                              <a:chart seriesIdx="-4" categoryIdx="0" bldStep="category"/>
                                            </p:graphicEl>
                                          </p:spTgt>
                                        </p:tgtEl>
                                        <p:attrNameLst>
                                          <p:attrName>style.visibility</p:attrName>
                                        </p:attrNameLst>
                                      </p:cBhvr>
                                      <p:to>
                                        <p:strVal val="visible"/>
                                      </p:to>
                                    </p:set>
                                    <p:animEffect transition="in" filter="wipe(left)">
                                      <p:cBhvr>
                                        <p:cTn id="22" dur="500"/>
                                        <p:tgtEl>
                                          <p:spTgt spid="4">
                                            <p:graphicEl>
                                              <a:chart seriesIdx="-4" categoryIdx="0" bldStep="category"/>
                                            </p:graphicEl>
                                          </p:spTgt>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4">
                                            <p:graphicEl>
                                              <a:chart seriesIdx="-4" categoryIdx="1" bldStep="category"/>
                                            </p:graphicEl>
                                          </p:spTgt>
                                        </p:tgtEl>
                                        <p:attrNameLst>
                                          <p:attrName>style.visibility</p:attrName>
                                        </p:attrNameLst>
                                      </p:cBhvr>
                                      <p:to>
                                        <p:strVal val="visible"/>
                                      </p:to>
                                    </p:set>
                                    <p:animEffect transition="in" filter="wipe(left)">
                                      <p:cBhvr>
                                        <p:cTn id="26" dur="500"/>
                                        <p:tgtEl>
                                          <p:spTgt spid="4">
                                            <p:graphicEl>
                                              <a:chart seriesIdx="-4" categoryIdx="1" bldStep="category"/>
                                            </p:graphicEl>
                                          </p:spTgt>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4">
                                            <p:graphicEl>
                                              <a:chart seriesIdx="-4" categoryIdx="2" bldStep="category"/>
                                            </p:graphicEl>
                                          </p:spTgt>
                                        </p:tgtEl>
                                        <p:attrNameLst>
                                          <p:attrName>style.visibility</p:attrName>
                                        </p:attrNameLst>
                                      </p:cBhvr>
                                      <p:to>
                                        <p:strVal val="visible"/>
                                      </p:to>
                                    </p:set>
                                    <p:animEffect transition="in" filter="wipe(left)">
                                      <p:cBhvr>
                                        <p:cTn id="30" dur="500"/>
                                        <p:tgtEl>
                                          <p:spTgt spid="4">
                                            <p:graphicEl>
                                              <a:chart seriesIdx="-4" categoryIdx="2" bldStep="category"/>
                                            </p:graphicEl>
                                          </p:spTgt>
                                        </p:tgtEl>
                                      </p:cBhvr>
                                    </p:animEffect>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4">
                                            <p:graphicEl>
                                              <a:chart seriesIdx="-4" categoryIdx="3" bldStep="category"/>
                                            </p:graphicEl>
                                          </p:spTgt>
                                        </p:tgtEl>
                                        <p:attrNameLst>
                                          <p:attrName>style.visibility</p:attrName>
                                        </p:attrNameLst>
                                      </p:cBhvr>
                                      <p:to>
                                        <p:strVal val="visible"/>
                                      </p:to>
                                    </p:set>
                                    <p:animEffect transition="in" filter="wipe(left)">
                                      <p:cBhvr>
                                        <p:cTn id="34" dur="500"/>
                                        <p:tgtEl>
                                          <p:spTgt spid="4">
                                            <p:graphicEl>
                                              <a:chart seriesIdx="-4" categoryIdx="3" bldStep="category"/>
                                            </p:graphicEl>
                                          </p:spTgt>
                                        </p:tgtEl>
                                      </p:cBhvr>
                                    </p:animEffect>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4">
                                            <p:graphicEl>
                                              <a:chart seriesIdx="-4" categoryIdx="4" bldStep="category"/>
                                            </p:graphicEl>
                                          </p:spTgt>
                                        </p:tgtEl>
                                        <p:attrNameLst>
                                          <p:attrName>style.visibility</p:attrName>
                                        </p:attrNameLst>
                                      </p:cBhvr>
                                      <p:to>
                                        <p:strVal val="visible"/>
                                      </p:to>
                                    </p:set>
                                    <p:animEffect transition="in" filter="wipe(left)">
                                      <p:cBhvr>
                                        <p:cTn id="38" dur="500"/>
                                        <p:tgtEl>
                                          <p:spTgt spid="4">
                                            <p:graphicEl>
                                              <a:chart seriesIdx="-4" categoryIdx="4" bldStep="category"/>
                                            </p:graphicEl>
                                          </p:spTgt>
                                        </p:tgtEl>
                                      </p:cBhvr>
                                    </p:animEffect>
                                  </p:childTnLst>
                                </p:cTn>
                              </p:par>
                            </p:childTnLst>
                          </p:cTn>
                        </p:par>
                        <p:par>
                          <p:cTn id="39" fill="hold">
                            <p:stCondLst>
                              <p:cond delay="2500"/>
                            </p:stCondLst>
                            <p:childTnLst>
                              <p:par>
                                <p:cTn id="40" presetID="22" presetClass="entr" presetSubtype="8" fill="hold" grpId="0" nodeType="afterEffect">
                                  <p:stCondLst>
                                    <p:cond delay="0"/>
                                  </p:stCondLst>
                                  <p:childTnLst>
                                    <p:set>
                                      <p:cBhvr>
                                        <p:cTn id="41" dur="1" fill="hold">
                                          <p:stCondLst>
                                            <p:cond delay="0"/>
                                          </p:stCondLst>
                                        </p:cTn>
                                        <p:tgtEl>
                                          <p:spTgt spid="4">
                                            <p:graphicEl>
                                              <a:chart seriesIdx="-4" categoryIdx="5" bldStep="category"/>
                                            </p:graphicEl>
                                          </p:spTgt>
                                        </p:tgtEl>
                                        <p:attrNameLst>
                                          <p:attrName>style.visibility</p:attrName>
                                        </p:attrNameLst>
                                      </p:cBhvr>
                                      <p:to>
                                        <p:strVal val="visible"/>
                                      </p:to>
                                    </p:set>
                                    <p:animEffect transition="in" filter="wipe(left)">
                                      <p:cBhvr>
                                        <p:cTn id="42" dur="500"/>
                                        <p:tgtEl>
                                          <p:spTgt spid="4">
                                            <p:graphicEl>
                                              <a:chart seriesIdx="-4" categoryIdx="5" bldStep="category"/>
                                            </p:graphicEl>
                                          </p:spTgt>
                                        </p:tgtEl>
                                      </p:cBhvr>
                                    </p:animEffect>
                                  </p:childTnLst>
                                </p:cTn>
                              </p:par>
                            </p:childTnLst>
                          </p:cTn>
                        </p:par>
                        <p:par>
                          <p:cTn id="43" fill="hold">
                            <p:stCondLst>
                              <p:cond delay="3000"/>
                            </p:stCondLst>
                            <p:childTnLst>
                              <p:par>
                                <p:cTn id="44" presetID="22" presetClass="entr" presetSubtype="8" fill="hold" grpId="0" nodeType="afterEffect">
                                  <p:stCondLst>
                                    <p:cond delay="0"/>
                                  </p:stCondLst>
                                  <p:childTnLst>
                                    <p:set>
                                      <p:cBhvr>
                                        <p:cTn id="45" dur="1" fill="hold">
                                          <p:stCondLst>
                                            <p:cond delay="0"/>
                                          </p:stCondLst>
                                        </p:cTn>
                                        <p:tgtEl>
                                          <p:spTgt spid="4">
                                            <p:graphicEl>
                                              <a:chart seriesIdx="-4" categoryIdx="6" bldStep="category"/>
                                            </p:graphicEl>
                                          </p:spTgt>
                                        </p:tgtEl>
                                        <p:attrNameLst>
                                          <p:attrName>style.visibility</p:attrName>
                                        </p:attrNameLst>
                                      </p:cBhvr>
                                      <p:to>
                                        <p:strVal val="visible"/>
                                      </p:to>
                                    </p:set>
                                    <p:animEffect transition="in" filter="wipe(left)">
                                      <p:cBhvr>
                                        <p:cTn id="46" dur="500"/>
                                        <p:tgtEl>
                                          <p:spTgt spid="4">
                                            <p:graphicEl>
                                              <a:chart seriesIdx="-4" categoryIdx="6" bldStep="category"/>
                                            </p:graphicEl>
                                          </p:spTgt>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4">
                                            <p:graphicEl>
                                              <a:chart seriesIdx="-4" categoryIdx="7" bldStep="category"/>
                                            </p:graphicEl>
                                          </p:spTgt>
                                        </p:tgtEl>
                                        <p:attrNameLst>
                                          <p:attrName>style.visibility</p:attrName>
                                        </p:attrNameLst>
                                      </p:cBhvr>
                                      <p:to>
                                        <p:strVal val="visible"/>
                                      </p:to>
                                    </p:set>
                                    <p:animEffect transition="in" filter="wipe(left)">
                                      <p:cBhvr>
                                        <p:cTn id="50" dur="500"/>
                                        <p:tgtEl>
                                          <p:spTgt spid="4">
                                            <p:graphicEl>
                                              <a:chart seriesIdx="-4" categoryIdx="7" bldStep="category"/>
                                            </p:graphicEl>
                                          </p:spTgt>
                                        </p:tgtEl>
                                      </p:cBhvr>
                                    </p:animEffect>
                                  </p:childTnLst>
                                </p:cTn>
                              </p:par>
                            </p:childTnLst>
                          </p:cTn>
                        </p:par>
                        <p:par>
                          <p:cTn id="51" fill="hold">
                            <p:stCondLst>
                              <p:cond delay="4000"/>
                            </p:stCondLst>
                            <p:childTnLst>
                              <p:par>
                                <p:cTn id="52" presetID="22" presetClass="entr" presetSubtype="8" fill="hold" grpId="0" nodeType="afterEffect">
                                  <p:stCondLst>
                                    <p:cond delay="0"/>
                                  </p:stCondLst>
                                  <p:childTnLst>
                                    <p:set>
                                      <p:cBhvr>
                                        <p:cTn id="53" dur="1" fill="hold">
                                          <p:stCondLst>
                                            <p:cond delay="0"/>
                                          </p:stCondLst>
                                        </p:cTn>
                                        <p:tgtEl>
                                          <p:spTgt spid="4">
                                            <p:graphicEl>
                                              <a:chart seriesIdx="-4" categoryIdx="8" bldStep="category"/>
                                            </p:graphicEl>
                                          </p:spTgt>
                                        </p:tgtEl>
                                        <p:attrNameLst>
                                          <p:attrName>style.visibility</p:attrName>
                                        </p:attrNameLst>
                                      </p:cBhvr>
                                      <p:to>
                                        <p:strVal val="visible"/>
                                      </p:to>
                                    </p:set>
                                    <p:animEffect transition="in" filter="wipe(left)">
                                      <p:cBhvr>
                                        <p:cTn id="54" dur="500"/>
                                        <p:tgtEl>
                                          <p:spTgt spid="4">
                                            <p:graphicEl>
                                              <a:chart seriesIdx="-4" categoryIdx="8" bldStep="category"/>
                                            </p:graphicEl>
                                          </p:spTgt>
                                        </p:tgtEl>
                                      </p:cBhvr>
                                    </p:animEffect>
                                  </p:childTnLst>
                                </p:cTn>
                              </p:par>
                            </p:childTnLst>
                          </p:cTn>
                        </p:par>
                        <p:par>
                          <p:cTn id="55" fill="hold">
                            <p:stCondLst>
                              <p:cond delay="4500"/>
                            </p:stCondLst>
                            <p:childTnLst>
                              <p:par>
                                <p:cTn id="56" presetID="22" presetClass="entr" presetSubtype="8" fill="hold" grpId="0" nodeType="afterEffect">
                                  <p:stCondLst>
                                    <p:cond delay="0"/>
                                  </p:stCondLst>
                                  <p:childTnLst>
                                    <p:set>
                                      <p:cBhvr>
                                        <p:cTn id="57" dur="1" fill="hold">
                                          <p:stCondLst>
                                            <p:cond delay="0"/>
                                          </p:stCondLst>
                                        </p:cTn>
                                        <p:tgtEl>
                                          <p:spTgt spid="4">
                                            <p:graphicEl>
                                              <a:chart seriesIdx="-4" categoryIdx="9" bldStep="category"/>
                                            </p:graphicEl>
                                          </p:spTgt>
                                        </p:tgtEl>
                                        <p:attrNameLst>
                                          <p:attrName>style.visibility</p:attrName>
                                        </p:attrNameLst>
                                      </p:cBhvr>
                                      <p:to>
                                        <p:strVal val="visible"/>
                                      </p:to>
                                    </p:set>
                                    <p:animEffect transition="in" filter="wipe(left)">
                                      <p:cBhvr>
                                        <p:cTn id="58" dur="500"/>
                                        <p:tgtEl>
                                          <p:spTgt spid="4">
                                            <p:graphicEl>
                                              <a:chart seriesIdx="-4" categoryIdx="9"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Graphic spid="4" grpId="0" uiExpand="1">
        <p:bldSub>
          <a:bldChart bld="category"/>
        </p:bldSub>
      </p:bldGraphic>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p:cNvSpPr txBox="1">
            <a:spLocks/>
          </p:cNvSpPr>
          <p:nvPr/>
        </p:nvSpPr>
        <p:spPr>
          <a:xfrm>
            <a:off x="7446892" y="1317112"/>
            <a:ext cx="1697107" cy="4625573"/>
          </a:xfrm>
          <a:prstGeom prst="rect">
            <a:avLst/>
          </a:prstGeom>
          <a:solidFill>
            <a:srgbClr val="ABC0C9"/>
          </a:solidFill>
        </p:spPr>
        <p:txBody>
          <a:bodyPr vert="horz" lIns="432000" tIns="0" rIns="91440" bIns="45720" rtlCol="0" anchor="t">
            <a:normAutofit/>
          </a:bodyPr>
          <a:lstStyle>
            <a:lvl1pPr marL="0" indent="0" algn="l" defTabSz="914400" rtl="0" eaLnBrk="1" latinLnBrk="0" hangingPunct="1">
              <a:spcBef>
                <a:spcPct val="20000"/>
              </a:spcBef>
              <a:buFontTx/>
              <a:buNone/>
              <a:defRPr sz="2000" b="1" kern="1200">
                <a:solidFill>
                  <a:schemeClr val="tx1"/>
                </a:solidFill>
                <a:latin typeface="+mn-lt"/>
                <a:ea typeface="+mn-ea"/>
                <a:cs typeface="+mn-cs"/>
              </a:defRPr>
            </a:lvl1pPr>
            <a:lvl2pPr marL="0" indent="0" algn="l" defTabSz="914400" rtl="0" eaLnBrk="1" latinLnBrk="0" hangingPunct="1">
              <a:spcBef>
                <a:spcPct val="20000"/>
              </a:spcBef>
              <a:buFontTx/>
              <a:buNone/>
              <a:defRPr sz="2000" kern="1200">
                <a:solidFill>
                  <a:schemeClr val="tx1"/>
                </a:solidFill>
                <a:latin typeface="+mn-lt"/>
                <a:ea typeface="+mn-ea"/>
                <a:cs typeface="+mn-cs"/>
              </a:defRPr>
            </a:lvl2pPr>
            <a:lvl3pPr marL="265113" indent="-265113" algn="l" defTabSz="914400" rtl="0" eaLnBrk="1" latinLnBrk="0" hangingPunct="1">
              <a:spcBef>
                <a:spcPct val="20000"/>
              </a:spcBef>
              <a:buClr>
                <a:schemeClr val="bg2"/>
              </a:buClr>
              <a:buSzPct val="60000"/>
              <a:buFont typeface="Wingdings" pitchFamily="2" charset="2"/>
              <a:buChar char=""/>
              <a:defRPr sz="2000" kern="1200">
                <a:solidFill>
                  <a:schemeClr val="tx1"/>
                </a:solidFill>
                <a:latin typeface="+mn-lt"/>
                <a:ea typeface="+mn-ea"/>
                <a:cs typeface="+mn-cs"/>
              </a:defRPr>
            </a:lvl3pPr>
            <a:lvl4pPr marL="542925" indent="-277813" algn="l" defTabSz="914400" rtl="0" eaLnBrk="1" latinLnBrk="0" hangingPunct="1">
              <a:spcBef>
                <a:spcPct val="20000"/>
              </a:spcBef>
              <a:buClr>
                <a:schemeClr val="tx2"/>
              </a:buClr>
              <a:buSzPct val="60000"/>
              <a:buFont typeface="Wingdings" pitchFamily="2" charset="2"/>
              <a:buChar char=""/>
              <a:defRPr sz="1800" kern="1200">
                <a:solidFill>
                  <a:schemeClr val="tx1"/>
                </a:solidFill>
                <a:latin typeface="+mn-lt"/>
                <a:ea typeface="+mn-ea"/>
                <a:cs typeface="+mn-cs"/>
              </a:defRPr>
            </a:lvl4pPr>
            <a:lvl5pPr marL="808038" indent="-265113" algn="l" defTabSz="914400" rtl="0" eaLnBrk="1" latinLnBrk="0" hangingPunct="1">
              <a:spcBef>
                <a:spcPct val="20000"/>
              </a:spcBef>
              <a:buClr>
                <a:schemeClr val="accent1"/>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800" dirty="0">
              <a:solidFill>
                <a:srgbClr val="3E3E3E"/>
              </a:solidFill>
              <a:latin typeface="Arial"/>
            </a:endParaRPr>
          </a:p>
        </p:txBody>
      </p:sp>
      <p:sp>
        <p:nvSpPr>
          <p:cNvPr id="4" name="Rectangle 3"/>
          <p:cNvSpPr/>
          <p:nvPr/>
        </p:nvSpPr>
        <p:spPr bwMode="auto">
          <a:xfrm>
            <a:off x="0" y="6166075"/>
            <a:ext cx="9164158" cy="69192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srgbClr val="3E3E3E"/>
              </a:solidFill>
            </a:endParaRPr>
          </a:p>
        </p:txBody>
      </p:sp>
      <p:sp>
        <p:nvSpPr>
          <p:cNvPr id="5" name="Rectangle 162"/>
          <p:cNvSpPr txBox="1">
            <a:spLocks noChangeArrowheads="1"/>
          </p:cNvSpPr>
          <p:nvPr/>
        </p:nvSpPr>
        <p:spPr bwMode="auto">
          <a:xfrm>
            <a:off x="6725758" y="6412108"/>
            <a:ext cx="21336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solidFill>
                  <a:schemeClr val="bg1"/>
                </a:solidFill>
              </a:defRPr>
            </a:lvl1pPr>
          </a:lstStyle>
          <a:p>
            <a:pPr algn="r">
              <a:defRPr/>
            </a:pPr>
            <a:fld id="{0E191445-A357-49CC-AE88-E14D3EF5070A}" type="slidenum">
              <a:rPr lang="en-US" sz="1100" b="1" smtClean="0">
                <a:solidFill>
                  <a:srgbClr val="FFFFFF">
                    <a:lumMod val="50000"/>
                  </a:srgbClr>
                </a:solidFill>
              </a:rPr>
              <a:pPr algn="r">
                <a:defRPr/>
              </a:pPr>
              <a:t>22</a:t>
            </a:fld>
            <a:endParaRPr lang="en-US" sz="1100" b="1" dirty="0" smtClean="0">
              <a:solidFill>
                <a:srgbClr val="FFFFFF">
                  <a:lumMod val="50000"/>
                </a:srgbClr>
              </a:solidFill>
              <a:latin typeface="Times New Roman" pitchFamily="18" charset="0"/>
            </a:endParaRPr>
          </a:p>
        </p:txBody>
      </p:sp>
      <p:sp>
        <p:nvSpPr>
          <p:cNvPr id="6" name="Title 1"/>
          <p:cNvSpPr>
            <a:spLocks noGrp="1"/>
          </p:cNvSpPr>
          <p:nvPr>
            <p:ph type="title"/>
          </p:nvPr>
        </p:nvSpPr>
        <p:spPr>
          <a:xfrm>
            <a:off x="381000" y="381000"/>
            <a:ext cx="8478358" cy="762000"/>
          </a:xfrm>
        </p:spPr>
        <p:txBody>
          <a:bodyPr/>
          <a:lstStyle/>
          <a:p>
            <a:r>
              <a:rPr lang="en-US" dirty="0" smtClean="0"/>
              <a:t>When Not Enough is Saved:</a:t>
            </a:r>
            <a:r>
              <a:rPr lang="en-US" baseline="0" dirty="0" smtClean="0"/>
              <a:t> </a:t>
            </a:r>
            <a:r>
              <a:rPr lang="en-US" dirty="0" smtClean="0"/>
              <a:t>Need to “Catch-Up”</a:t>
            </a:r>
            <a:endParaRPr lang="en-US" dirty="0"/>
          </a:p>
        </p:txBody>
      </p:sp>
      <p:sp>
        <p:nvSpPr>
          <p:cNvPr id="7" name="Rectangle 4"/>
          <p:cNvSpPr>
            <a:spLocks noChangeArrowheads="1"/>
          </p:cNvSpPr>
          <p:nvPr/>
        </p:nvSpPr>
        <p:spPr bwMode="gray">
          <a:xfrm>
            <a:off x="6645275" y="0"/>
            <a:ext cx="2096255" cy="227013"/>
          </a:xfrm>
          <a:prstGeom prst="rect">
            <a:avLst/>
          </a:prstGeom>
          <a:solidFill>
            <a:srgbClr val="008080"/>
          </a:solidFill>
          <a:ln>
            <a:noFill/>
          </a:ln>
        </p:spPr>
        <p:txBody>
          <a:bodyPr tIns="0" bIns="0" anchor="ctr" anchorCtr="1"/>
          <a:lstStyle/>
          <a:p>
            <a:pPr algn="ctr">
              <a:lnSpc>
                <a:spcPct val="90000"/>
              </a:lnSpc>
            </a:pPr>
            <a:r>
              <a:rPr lang="en-GB" sz="1200" b="1" dirty="0" smtClean="0">
                <a:solidFill>
                  <a:srgbClr val="FFFFFF"/>
                </a:solidFill>
                <a:latin typeface="Arial"/>
              </a:rPr>
              <a:t>EXAMPLE</a:t>
            </a:r>
            <a:endParaRPr lang="en-GB" sz="1200" b="1" dirty="0">
              <a:solidFill>
                <a:srgbClr val="FFFFFF"/>
              </a:solidFill>
              <a:latin typeface="Arial"/>
            </a:endParaRPr>
          </a:p>
        </p:txBody>
      </p:sp>
      <p:graphicFrame>
        <p:nvGraphicFramePr>
          <p:cNvPr id="12" name="Chart 11"/>
          <p:cNvGraphicFramePr/>
          <p:nvPr>
            <p:extLst>
              <p:ext uri="{D42A27DB-BD31-4B8C-83A1-F6EECF244321}">
                <p14:modId xmlns:p14="http://schemas.microsoft.com/office/powerpoint/2010/main" val="1924562394"/>
              </p:ext>
            </p:extLst>
          </p:nvPr>
        </p:nvGraphicFramePr>
        <p:xfrm>
          <a:off x="376264" y="1600836"/>
          <a:ext cx="8544329" cy="4614693"/>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7717329" y="5017572"/>
            <a:ext cx="1285569" cy="253916"/>
          </a:xfrm>
          <a:prstGeom prst="rect">
            <a:avLst/>
          </a:prstGeom>
          <a:noFill/>
        </p:spPr>
        <p:txBody>
          <a:bodyPr wrap="square" rtlCol="0">
            <a:spAutoFit/>
          </a:bodyPr>
          <a:lstStyle/>
          <a:p>
            <a:r>
              <a:rPr lang="en-US" sz="1050" dirty="0" smtClean="0">
                <a:solidFill>
                  <a:srgbClr val="3E3E3E"/>
                </a:solidFill>
              </a:rPr>
              <a:t>CURRENT YEAR</a:t>
            </a:r>
            <a:endParaRPr lang="en-US" sz="1050" dirty="0">
              <a:solidFill>
                <a:srgbClr val="3E3E3E"/>
              </a:solidFill>
            </a:endParaRPr>
          </a:p>
        </p:txBody>
      </p:sp>
      <p:sp>
        <p:nvSpPr>
          <p:cNvPr id="14" name="TextBox 13"/>
          <p:cNvSpPr txBox="1"/>
          <p:nvPr/>
        </p:nvSpPr>
        <p:spPr>
          <a:xfrm>
            <a:off x="7724711" y="5577648"/>
            <a:ext cx="1634856" cy="253916"/>
          </a:xfrm>
          <a:prstGeom prst="rect">
            <a:avLst/>
          </a:prstGeom>
          <a:noFill/>
        </p:spPr>
        <p:txBody>
          <a:bodyPr wrap="square" rtlCol="0">
            <a:spAutoFit/>
          </a:bodyPr>
          <a:lstStyle/>
          <a:p>
            <a:r>
              <a:rPr lang="en-US" sz="1050" dirty="0" smtClean="0">
                <a:solidFill>
                  <a:srgbClr val="3E3E3E"/>
                </a:solidFill>
              </a:rPr>
              <a:t>PREVIOUS YEAR(S)</a:t>
            </a:r>
            <a:endParaRPr lang="en-US" sz="1050" dirty="0">
              <a:solidFill>
                <a:srgbClr val="3E3E3E"/>
              </a:solidFill>
            </a:endParaRPr>
          </a:p>
        </p:txBody>
      </p:sp>
      <p:sp>
        <p:nvSpPr>
          <p:cNvPr id="17" name="TextBox 16"/>
          <p:cNvSpPr txBox="1"/>
          <p:nvPr/>
        </p:nvSpPr>
        <p:spPr>
          <a:xfrm rot="16200000">
            <a:off x="4737903" y="3499093"/>
            <a:ext cx="701576" cy="261610"/>
          </a:xfrm>
          <a:prstGeom prst="rect">
            <a:avLst/>
          </a:prstGeom>
          <a:solidFill>
            <a:schemeClr val="bg1"/>
          </a:solidFill>
        </p:spPr>
        <p:txBody>
          <a:bodyPr wrap="square" rtlCol="0">
            <a:spAutoFit/>
          </a:bodyPr>
          <a:lstStyle/>
          <a:p>
            <a:pPr algn="ctr"/>
            <a:r>
              <a:rPr lang="en-US" sz="1100" b="1" dirty="0" smtClean="0">
                <a:solidFill>
                  <a:srgbClr val="C41002">
                    <a:lumMod val="50000"/>
                  </a:srgbClr>
                </a:solidFill>
              </a:rPr>
              <a:t>$1,500</a:t>
            </a:r>
            <a:endParaRPr lang="en-US" sz="1100" b="1" dirty="0">
              <a:solidFill>
                <a:srgbClr val="C41002">
                  <a:lumMod val="50000"/>
                </a:srgbClr>
              </a:solidFill>
            </a:endParaRPr>
          </a:p>
        </p:txBody>
      </p:sp>
      <p:sp>
        <p:nvSpPr>
          <p:cNvPr id="18" name="TextBox 17"/>
          <p:cNvSpPr txBox="1"/>
          <p:nvPr/>
        </p:nvSpPr>
        <p:spPr>
          <a:xfrm rot="16200000">
            <a:off x="5337857" y="2996613"/>
            <a:ext cx="701576" cy="261610"/>
          </a:xfrm>
          <a:prstGeom prst="rect">
            <a:avLst/>
          </a:prstGeom>
          <a:solidFill>
            <a:schemeClr val="bg1"/>
          </a:solidFill>
        </p:spPr>
        <p:txBody>
          <a:bodyPr wrap="square" rtlCol="0">
            <a:spAutoFit/>
          </a:bodyPr>
          <a:lstStyle/>
          <a:p>
            <a:pPr algn="ctr"/>
            <a:r>
              <a:rPr lang="en-US" sz="1100" b="1" dirty="0" smtClean="0">
                <a:solidFill>
                  <a:srgbClr val="C41002">
                    <a:lumMod val="50000"/>
                  </a:srgbClr>
                </a:solidFill>
              </a:rPr>
              <a:t>$1,500</a:t>
            </a:r>
            <a:endParaRPr lang="en-US" sz="1100" b="1" dirty="0">
              <a:solidFill>
                <a:srgbClr val="C41002">
                  <a:lumMod val="50000"/>
                </a:srgbClr>
              </a:solidFill>
            </a:endParaRPr>
          </a:p>
        </p:txBody>
      </p:sp>
      <p:sp>
        <p:nvSpPr>
          <p:cNvPr id="19" name="TextBox 18"/>
          <p:cNvSpPr txBox="1"/>
          <p:nvPr/>
        </p:nvSpPr>
        <p:spPr>
          <a:xfrm rot="16200000">
            <a:off x="5926988" y="2540176"/>
            <a:ext cx="701576" cy="261610"/>
          </a:xfrm>
          <a:prstGeom prst="rect">
            <a:avLst/>
          </a:prstGeom>
          <a:solidFill>
            <a:schemeClr val="bg1"/>
          </a:solidFill>
        </p:spPr>
        <p:txBody>
          <a:bodyPr wrap="square" rtlCol="0">
            <a:spAutoFit/>
          </a:bodyPr>
          <a:lstStyle/>
          <a:p>
            <a:pPr algn="ctr"/>
            <a:r>
              <a:rPr lang="en-US" sz="1100" b="1" dirty="0" smtClean="0">
                <a:solidFill>
                  <a:srgbClr val="C41002">
                    <a:lumMod val="50000"/>
                  </a:srgbClr>
                </a:solidFill>
              </a:rPr>
              <a:t>$1,500</a:t>
            </a:r>
            <a:endParaRPr lang="en-US" sz="1100" b="1" dirty="0">
              <a:solidFill>
                <a:srgbClr val="C41002">
                  <a:lumMod val="50000"/>
                </a:srgbClr>
              </a:solidFill>
            </a:endParaRPr>
          </a:p>
        </p:txBody>
      </p:sp>
      <p:sp>
        <p:nvSpPr>
          <p:cNvPr id="20" name="TextBox 19"/>
          <p:cNvSpPr txBox="1"/>
          <p:nvPr/>
        </p:nvSpPr>
        <p:spPr>
          <a:xfrm rot="16200000">
            <a:off x="6573369" y="2001594"/>
            <a:ext cx="701576" cy="261610"/>
          </a:xfrm>
          <a:prstGeom prst="rect">
            <a:avLst/>
          </a:prstGeom>
          <a:solidFill>
            <a:schemeClr val="bg1"/>
          </a:solidFill>
        </p:spPr>
        <p:txBody>
          <a:bodyPr wrap="square" rtlCol="0">
            <a:spAutoFit/>
          </a:bodyPr>
          <a:lstStyle/>
          <a:p>
            <a:pPr algn="ctr"/>
            <a:r>
              <a:rPr lang="en-US" sz="1100" b="1" dirty="0" smtClean="0">
                <a:solidFill>
                  <a:srgbClr val="C41002">
                    <a:lumMod val="50000"/>
                  </a:srgbClr>
                </a:solidFill>
              </a:rPr>
              <a:t>$1,500</a:t>
            </a:r>
            <a:endParaRPr lang="en-US" sz="1100" b="1" dirty="0">
              <a:solidFill>
                <a:srgbClr val="C41002">
                  <a:lumMod val="50000"/>
                </a:srgbClr>
              </a:solidFill>
            </a:endParaRPr>
          </a:p>
        </p:txBody>
      </p:sp>
      <p:sp>
        <p:nvSpPr>
          <p:cNvPr id="21" name="TextBox 20"/>
          <p:cNvSpPr txBox="1"/>
          <p:nvPr/>
        </p:nvSpPr>
        <p:spPr>
          <a:xfrm>
            <a:off x="1661832" y="2021522"/>
            <a:ext cx="2759270" cy="923330"/>
          </a:xfrm>
          <a:prstGeom prst="rect">
            <a:avLst/>
          </a:prstGeom>
          <a:solidFill>
            <a:srgbClr val="FFFFFF"/>
          </a:solidFill>
          <a:ln w="28575" cmpd="sng">
            <a:solidFill>
              <a:schemeClr val="accent6">
                <a:lumMod val="50000"/>
              </a:schemeClr>
            </a:solidFill>
          </a:ln>
        </p:spPr>
        <p:txBody>
          <a:bodyPr wrap="square" rtlCol="0">
            <a:spAutoFit/>
          </a:bodyPr>
          <a:lstStyle/>
          <a:p>
            <a:pPr algn="ctr"/>
            <a:r>
              <a:rPr lang="en-US" sz="1800" dirty="0" smtClean="0">
                <a:solidFill>
                  <a:srgbClr val="3E3E3E"/>
                </a:solidFill>
              </a:rPr>
              <a:t>Needed to </a:t>
            </a:r>
            <a:r>
              <a:rPr lang="en-US" sz="1800" b="1" dirty="0" smtClean="0">
                <a:solidFill>
                  <a:srgbClr val="C41002">
                    <a:lumMod val="75000"/>
                  </a:srgbClr>
                </a:solidFill>
              </a:rPr>
              <a:t>increase deposits by 50% </a:t>
            </a:r>
            <a:br>
              <a:rPr lang="en-US" sz="1800" b="1" dirty="0" smtClean="0">
                <a:solidFill>
                  <a:srgbClr val="C41002">
                    <a:lumMod val="75000"/>
                  </a:srgbClr>
                </a:solidFill>
              </a:rPr>
            </a:br>
            <a:r>
              <a:rPr lang="en-US" sz="1800" b="1" dirty="0" smtClean="0">
                <a:solidFill>
                  <a:srgbClr val="C41002">
                    <a:lumMod val="75000"/>
                  </a:srgbClr>
                </a:solidFill>
              </a:rPr>
              <a:t>(to $1,500)</a:t>
            </a:r>
            <a:r>
              <a:rPr lang="en-US" sz="1800" dirty="0" smtClean="0">
                <a:solidFill>
                  <a:srgbClr val="3E3E3E"/>
                </a:solidFill>
              </a:rPr>
              <a:t> to meet goal</a:t>
            </a:r>
            <a:endParaRPr lang="en-US" sz="1800" dirty="0">
              <a:solidFill>
                <a:srgbClr val="3E3E3E"/>
              </a:solidFill>
            </a:endParaRPr>
          </a:p>
        </p:txBody>
      </p:sp>
      <p:sp>
        <p:nvSpPr>
          <p:cNvPr id="22" name="TextBox 21"/>
          <p:cNvSpPr txBox="1"/>
          <p:nvPr/>
        </p:nvSpPr>
        <p:spPr>
          <a:xfrm>
            <a:off x="7724692" y="4200725"/>
            <a:ext cx="1285569" cy="553998"/>
          </a:xfrm>
          <a:prstGeom prst="rect">
            <a:avLst/>
          </a:prstGeom>
          <a:solidFill>
            <a:srgbClr val="6C787C"/>
          </a:solidFill>
        </p:spPr>
        <p:txBody>
          <a:bodyPr wrap="square" rtlCol="0">
            <a:spAutoFit/>
          </a:bodyPr>
          <a:lstStyle/>
          <a:p>
            <a:r>
              <a:rPr lang="en-US" sz="1600" b="1" dirty="0" smtClean="0">
                <a:solidFill>
                  <a:srgbClr val="000000"/>
                </a:solidFill>
              </a:rPr>
              <a:t>$ </a:t>
            </a:r>
            <a:r>
              <a:rPr lang="en-US" sz="1400" b="1" dirty="0" smtClean="0">
                <a:solidFill>
                  <a:srgbClr val="000000"/>
                </a:solidFill>
              </a:rPr>
              <a:t>CATCH-UP</a:t>
            </a:r>
          </a:p>
          <a:p>
            <a:r>
              <a:rPr lang="en-US" sz="1400" b="1" dirty="0" smtClean="0">
                <a:solidFill>
                  <a:srgbClr val="000000"/>
                </a:solidFill>
              </a:rPr>
              <a:t>DEPOSITS</a:t>
            </a:r>
            <a:endParaRPr lang="en-US" sz="1000" b="1" dirty="0">
              <a:solidFill>
                <a:srgbClr val="000000"/>
              </a:solidFill>
            </a:endParaRPr>
          </a:p>
        </p:txBody>
      </p:sp>
      <p:sp>
        <p:nvSpPr>
          <p:cNvPr id="23" name="Rectangle 22"/>
          <p:cNvSpPr/>
          <p:nvPr/>
        </p:nvSpPr>
        <p:spPr bwMode="auto">
          <a:xfrm>
            <a:off x="7661983" y="4310488"/>
            <a:ext cx="109744" cy="109759"/>
          </a:xfrm>
          <a:prstGeom prst="rect">
            <a:avLst/>
          </a:prstGeom>
          <a:solidFill>
            <a:srgbClr val="515B5E"/>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srgbClr val="3E3E3E"/>
              </a:solidFill>
            </a:endParaRPr>
          </a:p>
        </p:txBody>
      </p:sp>
      <p:sp>
        <p:nvSpPr>
          <p:cNvPr id="24" name="Rectangle 23"/>
          <p:cNvSpPr/>
          <p:nvPr/>
        </p:nvSpPr>
        <p:spPr bwMode="auto">
          <a:xfrm>
            <a:off x="398932" y="969704"/>
            <a:ext cx="7616160" cy="346592"/>
          </a:xfrm>
          <a:prstGeom prst="rect">
            <a:avLst/>
          </a:prstGeom>
          <a:solidFill>
            <a:schemeClr val="bg2">
              <a:lumMod val="60000"/>
              <a:lumOff val="4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endParaRPr lang="en-US" dirty="0" smtClean="0">
              <a:solidFill>
                <a:srgbClr val="3E3E3E"/>
              </a:solidFill>
            </a:endParaRPr>
          </a:p>
        </p:txBody>
      </p:sp>
      <p:sp>
        <p:nvSpPr>
          <p:cNvPr id="25" name="TextBox 24"/>
          <p:cNvSpPr txBox="1"/>
          <p:nvPr/>
        </p:nvSpPr>
        <p:spPr>
          <a:xfrm>
            <a:off x="418413" y="938345"/>
            <a:ext cx="5356398" cy="369332"/>
          </a:xfrm>
          <a:prstGeom prst="rect">
            <a:avLst/>
          </a:prstGeom>
          <a:noFill/>
        </p:spPr>
        <p:txBody>
          <a:bodyPr wrap="square" rtlCol="0">
            <a:spAutoFit/>
          </a:bodyPr>
          <a:lstStyle/>
          <a:p>
            <a:pPr defTabSz="457200" eaLnBrk="1" fontAlgn="auto" hangingPunct="1">
              <a:spcBef>
                <a:spcPts val="0"/>
              </a:spcBef>
              <a:spcAft>
                <a:spcPts val="0"/>
              </a:spcAft>
            </a:pPr>
            <a:r>
              <a:rPr lang="en-US" sz="1800" b="1" i="1" dirty="0" smtClean="0">
                <a:solidFill>
                  <a:srgbClr val="3E3E3E"/>
                </a:solidFill>
                <a:latin typeface="Arial"/>
              </a:rPr>
              <a:t>ORIGINAL GOAL: </a:t>
            </a:r>
            <a:r>
              <a:rPr lang="en-US" sz="1800" b="1" dirty="0" smtClean="0">
                <a:solidFill>
                  <a:srgbClr val="3E3E3E"/>
                </a:solidFill>
                <a:latin typeface="Arial"/>
              </a:rPr>
              <a:t>$10,000 in 10 years</a:t>
            </a:r>
          </a:p>
        </p:txBody>
      </p:sp>
      <p:sp>
        <p:nvSpPr>
          <p:cNvPr id="26" name="Rectangle 25"/>
          <p:cNvSpPr/>
          <p:nvPr/>
        </p:nvSpPr>
        <p:spPr bwMode="auto">
          <a:xfrm>
            <a:off x="393099" y="1307677"/>
            <a:ext cx="7616160" cy="346592"/>
          </a:xfrm>
          <a:prstGeom prst="rect">
            <a:avLst/>
          </a:prstGeom>
          <a:solidFill>
            <a:schemeClr val="bg2">
              <a:lumMod val="60000"/>
              <a:lumOff val="4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endParaRPr lang="en-US" dirty="0" smtClean="0">
              <a:solidFill>
                <a:srgbClr val="3E3E3E"/>
              </a:solidFill>
            </a:endParaRPr>
          </a:p>
        </p:txBody>
      </p:sp>
      <p:sp>
        <p:nvSpPr>
          <p:cNvPr id="27" name="TextBox 26"/>
          <p:cNvSpPr txBox="1"/>
          <p:nvPr/>
        </p:nvSpPr>
        <p:spPr>
          <a:xfrm>
            <a:off x="439875" y="1276318"/>
            <a:ext cx="7596679" cy="369332"/>
          </a:xfrm>
          <a:prstGeom prst="rect">
            <a:avLst/>
          </a:prstGeom>
          <a:noFill/>
        </p:spPr>
        <p:txBody>
          <a:bodyPr wrap="square" rtlCol="0">
            <a:spAutoFit/>
          </a:bodyPr>
          <a:lstStyle/>
          <a:p>
            <a:pPr defTabSz="457200" eaLnBrk="1" fontAlgn="auto" hangingPunct="1">
              <a:spcBef>
                <a:spcPts val="0"/>
              </a:spcBef>
              <a:spcAft>
                <a:spcPts val="0"/>
              </a:spcAft>
            </a:pPr>
            <a:r>
              <a:rPr lang="en-US" sz="1800" b="1" i="1" dirty="0" smtClean="0">
                <a:solidFill>
                  <a:srgbClr val="3E3E3E"/>
                </a:solidFill>
                <a:latin typeface="Arial"/>
              </a:rPr>
              <a:t>NEW GOAL AFTER 6</a:t>
            </a:r>
            <a:r>
              <a:rPr lang="en-US" sz="1800" b="1" i="1" baseline="30000" dirty="0" smtClean="0">
                <a:solidFill>
                  <a:srgbClr val="3E3E3E"/>
                </a:solidFill>
                <a:latin typeface="Arial"/>
              </a:rPr>
              <a:t>TH</a:t>
            </a:r>
            <a:r>
              <a:rPr lang="en-US" sz="1800" b="1" i="1" dirty="0" smtClean="0">
                <a:solidFill>
                  <a:srgbClr val="3E3E3E"/>
                </a:solidFill>
                <a:latin typeface="Arial"/>
              </a:rPr>
              <a:t> YEAR: </a:t>
            </a:r>
            <a:r>
              <a:rPr lang="en-US" sz="1800" b="1" dirty="0" smtClean="0">
                <a:solidFill>
                  <a:srgbClr val="3E3E3E"/>
                </a:solidFill>
                <a:latin typeface="Arial"/>
              </a:rPr>
              <a:t>$12,000 is needed by 10</a:t>
            </a:r>
            <a:r>
              <a:rPr lang="en-US" sz="1800" b="1" baseline="30000" dirty="0" smtClean="0">
                <a:solidFill>
                  <a:srgbClr val="3E3E3E"/>
                </a:solidFill>
                <a:latin typeface="Arial"/>
              </a:rPr>
              <a:t>th</a:t>
            </a:r>
            <a:r>
              <a:rPr lang="en-US" sz="1800" b="1" dirty="0" smtClean="0">
                <a:solidFill>
                  <a:srgbClr val="3E3E3E"/>
                </a:solidFill>
                <a:latin typeface="Arial"/>
              </a:rPr>
              <a:t> year</a:t>
            </a:r>
          </a:p>
        </p:txBody>
      </p:sp>
    </p:spTree>
    <p:extLst>
      <p:ext uri="{BB962C8B-B14F-4D97-AF65-F5344CB8AC3E}">
        <p14:creationId xmlns:p14="http://schemas.microsoft.com/office/powerpoint/2010/main" val="142998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graphicEl>
                                              <a:chart seriesIdx="-3" categoryIdx="-3" bldStep="gridLegend"/>
                                            </p:graphicEl>
                                          </p:spTgt>
                                        </p:tgtEl>
                                        <p:attrNameLst>
                                          <p:attrName>style.visibility</p:attrName>
                                        </p:attrNameLst>
                                      </p:cBhvr>
                                      <p:to>
                                        <p:strVal val="visible"/>
                                      </p:to>
                                    </p:set>
                                    <p:animEffect transition="in" filter="wipe(down)">
                                      <p:cBhvr>
                                        <p:cTn id="17" dur="500"/>
                                        <p:tgtEl>
                                          <p:spTgt spid="12">
                                            <p:graphicEl>
                                              <a:chart seriesIdx="-3" categoryIdx="-3" bldStep="gridLegend"/>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graphicEl>
                                              <a:chart seriesIdx="-4" categoryIdx="0" bldStep="category"/>
                                            </p:graphicEl>
                                          </p:spTgt>
                                        </p:tgtEl>
                                        <p:attrNameLst>
                                          <p:attrName>style.visibility</p:attrName>
                                        </p:attrNameLst>
                                      </p:cBhvr>
                                      <p:to>
                                        <p:strVal val="visible"/>
                                      </p:to>
                                    </p:set>
                                    <p:animEffect transition="in" filter="wipe(down)">
                                      <p:cBhvr>
                                        <p:cTn id="22" dur="500"/>
                                        <p:tgtEl>
                                          <p:spTgt spid="12">
                                            <p:graphicEl>
                                              <a:chart seriesIdx="-4" categoryIdx="0" bldStep="category"/>
                                            </p:graphicEl>
                                          </p:spTgt>
                                        </p:tgtEl>
                                      </p:cBhvr>
                                    </p:animEffect>
                                  </p:childTnLst>
                                </p:cTn>
                              </p:par>
                            </p:childTnLst>
                          </p:cTn>
                        </p:par>
                        <p:par>
                          <p:cTn id="23" fill="hold">
                            <p:stCondLst>
                              <p:cond delay="500"/>
                            </p:stCondLst>
                            <p:childTnLst>
                              <p:par>
                                <p:cTn id="24" presetID="22" presetClass="entr" presetSubtype="4" fill="hold" grpId="0" nodeType="afterEffect">
                                  <p:stCondLst>
                                    <p:cond delay="0"/>
                                  </p:stCondLst>
                                  <p:childTnLst>
                                    <p:set>
                                      <p:cBhvr>
                                        <p:cTn id="25" dur="1" fill="hold">
                                          <p:stCondLst>
                                            <p:cond delay="0"/>
                                          </p:stCondLst>
                                        </p:cTn>
                                        <p:tgtEl>
                                          <p:spTgt spid="12">
                                            <p:graphicEl>
                                              <a:chart seriesIdx="-4" categoryIdx="1" bldStep="category"/>
                                            </p:graphicEl>
                                          </p:spTgt>
                                        </p:tgtEl>
                                        <p:attrNameLst>
                                          <p:attrName>style.visibility</p:attrName>
                                        </p:attrNameLst>
                                      </p:cBhvr>
                                      <p:to>
                                        <p:strVal val="visible"/>
                                      </p:to>
                                    </p:set>
                                    <p:animEffect transition="in" filter="wipe(down)">
                                      <p:cBhvr>
                                        <p:cTn id="26" dur="500"/>
                                        <p:tgtEl>
                                          <p:spTgt spid="12">
                                            <p:graphicEl>
                                              <a:chart seriesIdx="-4" categoryIdx="1" bldStep="category"/>
                                            </p:graphicEl>
                                          </p:spTgt>
                                        </p:tgtEl>
                                      </p:cBhvr>
                                    </p:animEffect>
                                  </p:childTnLst>
                                </p:cTn>
                              </p:par>
                            </p:childTnLst>
                          </p:cTn>
                        </p:par>
                        <p:par>
                          <p:cTn id="27" fill="hold">
                            <p:stCondLst>
                              <p:cond delay="1000"/>
                            </p:stCondLst>
                            <p:childTnLst>
                              <p:par>
                                <p:cTn id="28" presetID="22" presetClass="entr" presetSubtype="4" fill="hold" grpId="0" nodeType="afterEffect">
                                  <p:stCondLst>
                                    <p:cond delay="0"/>
                                  </p:stCondLst>
                                  <p:childTnLst>
                                    <p:set>
                                      <p:cBhvr>
                                        <p:cTn id="29" dur="1" fill="hold">
                                          <p:stCondLst>
                                            <p:cond delay="0"/>
                                          </p:stCondLst>
                                        </p:cTn>
                                        <p:tgtEl>
                                          <p:spTgt spid="12">
                                            <p:graphicEl>
                                              <a:chart seriesIdx="-4" categoryIdx="2" bldStep="category"/>
                                            </p:graphicEl>
                                          </p:spTgt>
                                        </p:tgtEl>
                                        <p:attrNameLst>
                                          <p:attrName>style.visibility</p:attrName>
                                        </p:attrNameLst>
                                      </p:cBhvr>
                                      <p:to>
                                        <p:strVal val="visible"/>
                                      </p:to>
                                    </p:set>
                                    <p:animEffect transition="in" filter="wipe(down)">
                                      <p:cBhvr>
                                        <p:cTn id="30" dur="500"/>
                                        <p:tgtEl>
                                          <p:spTgt spid="12">
                                            <p:graphicEl>
                                              <a:chart seriesIdx="-4" categoryIdx="2" bldStep="category"/>
                                            </p:graphicEl>
                                          </p:spTgt>
                                        </p:tgtEl>
                                      </p:cBhvr>
                                    </p:animEffect>
                                  </p:childTnLst>
                                </p:cTn>
                              </p:par>
                            </p:childTnLst>
                          </p:cTn>
                        </p:par>
                        <p:par>
                          <p:cTn id="31" fill="hold">
                            <p:stCondLst>
                              <p:cond delay="1500"/>
                            </p:stCondLst>
                            <p:childTnLst>
                              <p:par>
                                <p:cTn id="32" presetID="22" presetClass="entr" presetSubtype="4" fill="hold" grpId="0" nodeType="afterEffect">
                                  <p:stCondLst>
                                    <p:cond delay="0"/>
                                  </p:stCondLst>
                                  <p:childTnLst>
                                    <p:set>
                                      <p:cBhvr>
                                        <p:cTn id="33" dur="1" fill="hold">
                                          <p:stCondLst>
                                            <p:cond delay="0"/>
                                          </p:stCondLst>
                                        </p:cTn>
                                        <p:tgtEl>
                                          <p:spTgt spid="12">
                                            <p:graphicEl>
                                              <a:chart seriesIdx="-4" categoryIdx="3" bldStep="category"/>
                                            </p:graphicEl>
                                          </p:spTgt>
                                        </p:tgtEl>
                                        <p:attrNameLst>
                                          <p:attrName>style.visibility</p:attrName>
                                        </p:attrNameLst>
                                      </p:cBhvr>
                                      <p:to>
                                        <p:strVal val="visible"/>
                                      </p:to>
                                    </p:set>
                                    <p:animEffect transition="in" filter="wipe(down)">
                                      <p:cBhvr>
                                        <p:cTn id="34" dur="500"/>
                                        <p:tgtEl>
                                          <p:spTgt spid="12">
                                            <p:graphicEl>
                                              <a:chart seriesIdx="-4" categoryIdx="3" bldStep="category"/>
                                            </p:graphicEl>
                                          </p:spTgt>
                                        </p:tgtEl>
                                      </p:cBhvr>
                                    </p:animEffect>
                                  </p:childTnLst>
                                </p:cTn>
                              </p:par>
                            </p:childTnLst>
                          </p:cTn>
                        </p:par>
                        <p:par>
                          <p:cTn id="35" fill="hold">
                            <p:stCondLst>
                              <p:cond delay="2000"/>
                            </p:stCondLst>
                            <p:childTnLst>
                              <p:par>
                                <p:cTn id="36" presetID="22" presetClass="entr" presetSubtype="4" fill="hold" grpId="0" nodeType="afterEffect">
                                  <p:stCondLst>
                                    <p:cond delay="0"/>
                                  </p:stCondLst>
                                  <p:childTnLst>
                                    <p:set>
                                      <p:cBhvr>
                                        <p:cTn id="37" dur="1" fill="hold">
                                          <p:stCondLst>
                                            <p:cond delay="0"/>
                                          </p:stCondLst>
                                        </p:cTn>
                                        <p:tgtEl>
                                          <p:spTgt spid="12">
                                            <p:graphicEl>
                                              <a:chart seriesIdx="-4" categoryIdx="4" bldStep="category"/>
                                            </p:graphicEl>
                                          </p:spTgt>
                                        </p:tgtEl>
                                        <p:attrNameLst>
                                          <p:attrName>style.visibility</p:attrName>
                                        </p:attrNameLst>
                                      </p:cBhvr>
                                      <p:to>
                                        <p:strVal val="visible"/>
                                      </p:to>
                                    </p:set>
                                    <p:animEffect transition="in" filter="wipe(down)">
                                      <p:cBhvr>
                                        <p:cTn id="38" dur="500"/>
                                        <p:tgtEl>
                                          <p:spTgt spid="12">
                                            <p:graphicEl>
                                              <a:chart seriesIdx="-4" categoryIdx="4" bldStep="category"/>
                                            </p:graphicEl>
                                          </p:spTgt>
                                        </p:tgtEl>
                                      </p:cBhvr>
                                    </p:animEffect>
                                  </p:childTnLst>
                                </p:cTn>
                              </p:par>
                            </p:childTnLst>
                          </p:cTn>
                        </p:par>
                        <p:par>
                          <p:cTn id="39" fill="hold">
                            <p:stCondLst>
                              <p:cond delay="2500"/>
                            </p:stCondLst>
                            <p:childTnLst>
                              <p:par>
                                <p:cTn id="40" presetID="22" presetClass="entr" presetSubtype="4" fill="hold" grpId="0" nodeType="afterEffect">
                                  <p:stCondLst>
                                    <p:cond delay="0"/>
                                  </p:stCondLst>
                                  <p:childTnLst>
                                    <p:set>
                                      <p:cBhvr>
                                        <p:cTn id="41" dur="1" fill="hold">
                                          <p:stCondLst>
                                            <p:cond delay="0"/>
                                          </p:stCondLst>
                                        </p:cTn>
                                        <p:tgtEl>
                                          <p:spTgt spid="12">
                                            <p:graphicEl>
                                              <a:chart seriesIdx="-4" categoryIdx="5" bldStep="category"/>
                                            </p:graphicEl>
                                          </p:spTgt>
                                        </p:tgtEl>
                                        <p:attrNameLst>
                                          <p:attrName>style.visibility</p:attrName>
                                        </p:attrNameLst>
                                      </p:cBhvr>
                                      <p:to>
                                        <p:strVal val="visible"/>
                                      </p:to>
                                    </p:set>
                                    <p:animEffect transition="in" filter="wipe(down)">
                                      <p:cBhvr>
                                        <p:cTn id="42" dur="500"/>
                                        <p:tgtEl>
                                          <p:spTgt spid="12">
                                            <p:graphicEl>
                                              <a:chart seriesIdx="-4" categoryIdx="5" bldStep="category"/>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500" fill="hold"/>
                                        <p:tgtEl>
                                          <p:spTgt spid="26"/>
                                        </p:tgtEl>
                                        <p:attrNameLst>
                                          <p:attrName>ppt_x</p:attrName>
                                        </p:attrNameLst>
                                      </p:cBhvr>
                                      <p:tavLst>
                                        <p:tav tm="0">
                                          <p:val>
                                            <p:strVal val="#ppt_x"/>
                                          </p:val>
                                        </p:tav>
                                        <p:tav tm="100000">
                                          <p:val>
                                            <p:strVal val="#ppt_x"/>
                                          </p:val>
                                        </p:tav>
                                      </p:tavLst>
                                    </p:anim>
                                    <p:anim calcmode="lin" valueType="num">
                                      <p:cBhvr additive="base">
                                        <p:cTn id="48" dur="500" fill="hold"/>
                                        <p:tgtEl>
                                          <p:spTgt spid="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ppt_x"/>
                                          </p:val>
                                        </p:tav>
                                        <p:tav tm="100000">
                                          <p:val>
                                            <p:strVal val="#ppt_x"/>
                                          </p:val>
                                        </p:tav>
                                      </p:tavLst>
                                    </p:anim>
                                    <p:anim calcmode="lin" valueType="num">
                                      <p:cBhvr additive="base">
                                        <p:cTn id="5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ppt_x"/>
                                          </p:val>
                                        </p:tav>
                                        <p:tav tm="100000">
                                          <p:val>
                                            <p:strVal val="#ppt_x"/>
                                          </p:val>
                                        </p:tav>
                                      </p:tavLst>
                                    </p:anim>
                                    <p:anim calcmode="lin" valueType="num">
                                      <p:cBhvr additive="base">
                                        <p:cTn id="5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12">
                                            <p:graphicEl>
                                              <a:chart seriesIdx="-4" categoryIdx="6" bldStep="category"/>
                                            </p:graphicEl>
                                          </p:spTgt>
                                        </p:tgtEl>
                                        <p:attrNameLst>
                                          <p:attrName>style.visibility</p:attrName>
                                        </p:attrNameLst>
                                      </p:cBhvr>
                                      <p:to>
                                        <p:strVal val="visible"/>
                                      </p:to>
                                    </p:set>
                                    <p:animEffect transition="in" filter="wipe(down)">
                                      <p:cBhvr>
                                        <p:cTn id="63" dur="500"/>
                                        <p:tgtEl>
                                          <p:spTgt spid="12">
                                            <p:graphicEl>
                                              <a:chart seriesIdx="-4" categoryIdx="6" bldStep="category"/>
                                            </p:graphicEl>
                                          </p:spTgt>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wipe(down)">
                                      <p:cBhvr>
                                        <p:cTn id="66" dur="500"/>
                                        <p:tgtEl>
                                          <p:spTgt spid="17"/>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12">
                                            <p:graphicEl>
                                              <a:chart seriesIdx="-4" categoryIdx="7" bldStep="category"/>
                                            </p:graphicEl>
                                          </p:spTgt>
                                        </p:tgtEl>
                                        <p:attrNameLst>
                                          <p:attrName>style.visibility</p:attrName>
                                        </p:attrNameLst>
                                      </p:cBhvr>
                                      <p:to>
                                        <p:strVal val="visible"/>
                                      </p:to>
                                    </p:set>
                                    <p:animEffect transition="in" filter="wipe(down)">
                                      <p:cBhvr>
                                        <p:cTn id="71" dur="500"/>
                                        <p:tgtEl>
                                          <p:spTgt spid="12">
                                            <p:graphicEl>
                                              <a:chart seriesIdx="-4" categoryIdx="7" bldStep="category"/>
                                            </p:graphicEl>
                                          </p:spTgt>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down)">
                                      <p:cBhvr>
                                        <p:cTn id="74" dur="500"/>
                                        <p:tgtEl>
                                          <p:spTgt spid="18"/>
                                        </p:tgtEl>
                                      </p:cBhvr>
                                    </p:animEffect>
                                  </p:childTnLst>
                                </p:cTn>
                              </p:par>
                            </p:childTnLst>
                          </p:cTn>
                        </p:par>
                        <p:par>
                          <p:cTn id="75" fill="hold">
                            <p:stCondLst>
                              <p:cond delay="500"/>
                            </p:stCondLst>
                            <p:childTnLst>
                              <p:par>
                                <p:cTn id="76" presetID="22" presetClass="entr" presetSubtype="4" fill="hold" grpId="0" nodeType="afterEffect">
                                  <p:stCondLst>
                                    <p:cond delay="0"/>
                                  </p:stCondLst>
                                  <p:childTnLst>
                                    <p:set>
                                      <p:cBhvr>
                                        <p:cTn id="77" dur="1" fill="hold">
                                          <p:stCondLst>
                                            <p:cond delay="0"/>
                                          </p:stCondLst>
                                        </p:cTn>
                                        <p:tgtEl>
                                          <p:spTgt spid="12">
                                            <p:graphicEl>
                                              <a:chart seriesIdx="-4" categoryIdx="8" bldStep="category"/>
                                            </p:graphicEl>
                                          </p:spTgt>
                                        </p:tgtEl>
                                        <p:attrNameLst>
                                          <p:attrName>style.visibility</p:attrName>
                                        </p:attrNameLst>
                                      </p:cBhvr>
                                      <p:to>
                                        <p:strVal val="visible"/>
                                      </p:to>
                                    </p:set>
                                    <p:animEffect transition="in" filter="wipe(down)">
                                      <p:cBhvr>
                                        <p:cTn id="78" dur="500"/>
                                        <p:tgtEl>
                                          <p:spTgt spid="12">
                                            <p:graphicEl>
                                              <a:chart seriesIdx="-4" categoryIdx="8" bldStep="category"/>
                                            </p:graphicEl>
                                          </p:spTgt>
                                        </p:tgtEl>
                                      </p:cBhvr>
                                    </p:animEffect>
                                  </p:childTnLst>
                                </p:cTn>
                              </p:par>
                            </p:childTnLst>
                          </p:cTn>
                        </p:par>
                        <p:par>
                          <p:cTn id="79" fill="hold">
                            <p:stCondLst>
                              <p:cond delay="1000"/>
                            </p:stCondLst>
                            <p:childTnLst>
                              <p:par>
                                <p:cTn id="80" presetID="22" presetClass="entr" presetSubtype="4" fill="hold" grpId="0" nodeType="afterEffect">
                                  <p:stCondLst>
                                    <p:cond delay="0"/>
                                  </p:stCondLst>
                                  <p:childTnLst>
                                    <p:set>
                                      <p:cBhvr>
                                        <p:cTn id="81" dur="1" fill="hold">
                                          <p:stCondLst>
                                            <p:cond delay="0"/>
                                          </p:stCondLst>
                                        </p:cTn>
                                        <p:tgtEl>
                                          <p:spTgt spid="12">
                                            <p:graphicEl>
                                              <a:chart seriesIdx="-4" categoryIdx="9" bldStep="category"/>
                                            </p:graphicEl>
                                          </p:spTgt>
                                        </p:tgtEl>
                                        <p:attrNameLst>
                                          <p:attrName>style.visibility</p:attrName>
                                        </p:attrNameLst>
                                      </p:cBhvr>
                                      <p:to>
                                        <p:strVal val="visible"/>
                                      </p:to>
                                    </p:set>
                                    <p:animEffect transition="in" filter="wipe(down)">
                                      <p:cBhvr>
                                        <p:cTn id="82" dur="500"/>
                                        <p:tgtEl>
                                          <p:spTgt spid="12">
                                            <p:graphicEl>
                                              <a:chart seriesIdx="-4" categoryIdx="9" bldStep="category"/>
                                            </p:graphicEl>
                                          </p:spTgt>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down)">
                                      <p:cBhvr>
                                        <p:cTn id="85" dur="500"/>
                                        <p:tgtEl>
                                          <p:spTgt spid="20"/>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down)">
                                      <p:cBhvr>
                                        <p:cTn id="8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uiExpand="1">
        <p:bldSub>
          <a:bldChart bld="category"/>
        </p:bldSub>
      </p:bldGraphic>
      <p:bldP spid="17" grpId="0" animBg="1"/>
      <p:bldP spid="18" grpId="0" animBg="1"/>
      <p:bldP spid="19" grpId="0" animBg="1"/>
      <p:bldP spid="20" grpId="0" animBg="1"/>
      <p:bldP spid="21" grpId="0" animBg="1"/>
      <p:bldP spid="24" grpId="0" animBg="1"/>
      <p:bldP spid="25" grpId="0"/>
      <p:bldP spid="26" grpId="0" animBg="1"/>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446892" y="1317112"/>
            <a:ext cx="1697107" cy="4625573"/>
          </a:xfrm>
          <a:prstGeom prst="rect">
            <a:avLst/>
          </a:prstGeom>
          <a:solidFill>
            <a:srgbClr val="ABC0C9"/>
          </a:solidFill>
        </p:spPr>
        <p:txBody>
          <a:bodyPr vert="horz" lIns="432000" tIns="0" rIns="91440" bIns="45720" rtlCol="0" anchor="t">
            <a:normAutofit/>
          </a:bodyPr>
          <a:lstStyle>
            <a:lvl1pPr marL="0" indent="0" algn="l" defTabSz="914400" rtl="0" eaLnBrk="1" latinLnBrk="0" hangingPunct="1">
              <a:spcBef>
                <a:spcPct val="20000"/>
              </a:spcBef>
              <a:buFontTx/>
              <a:buNone/>
              <a:defRPr sz="2000" b="1" kern="1200">
                <a:solidFill>
                  <a:schemeClr val="tx1"/>
                </a:solidFill>
                <a:latin typeface="+mn-lt"/>
                <a:ea typeface="+mn-ea"/>
                <a:cs typeface="+mn-cs"/>
              </a:defRPr>
            </a:lvl1pPr>
            <a:lvl2pPr marL="0" indent="0" algn="l" defTabSz="914400" rtl="0" eaLnBrk="1" latinLnBrk="0" hangingPunct="1">
              <a:spcBef>
                <a:spcPct val="20000"/>
              </a:spcBef>
              <a:buFontTx/>
              <a:buNone/>
              <a:defRPr sz="2000" kern="1200">
                <a:solidFill>
                  <a:schemeClr val="tx1"/>
                </a:solidFill>
                <a:latin typeface="+mn-lt"/>
                <a:ea typeface="+mn-ea"/>
                <a:cs typeface="+mn-cs"/>
              </a:defRPr>
            </a:lvl2pPr>
            <a:lvl3pPr marL="265113" indent="-265113" algn="l" defTabSz="914400" rtl="0" eaLnBrk="1" latinLnBrk="0" hangingPunct="1">
              <a:spcBef>
                <a:spcPct val="20000"/>
              </a:spcBef>
              <a:buClr>
                <a:schemeClr val="bg2"/>
              </a:buClr>
              <a:buSzPct val="60000"/>
              <a:buFont typeface="Wingdings" pitchFamily="2" charset="2"/>
              <a:buChar char=""/>
              <a:defRPr sz="2000" kern="1200">
                <a:solidFill>
                  <a:schemeClr val="tx1"/>
                </a:solidFill>
                <a:latin typeface="+mn-lt"/>
                <a:ea typeface="+mn-ea"/>
                <a:cs typeface="+mn-cs"/>
              </a:defRPr>
            </a:lvl3pPr>
            <a:lvl4pPr marL="542925" indent="-277813" algn="l" defTabSz="914400" rtl="0" eaLnBrk="1" latinLnBrk="0" hangingPunct="1">
              <a:spcBef>
                <a:spcPct val="20000"/>
              </a:spcBef>
              <a:buClr>
                <a:schemeClr val="tx2"/>
              </a:buClr>
              <a:buSzPct val="60000"/>
              <a:buFont typeface="Wingdings" pitchFamily="2" charset="2"/>
              <a:buChar char=""/>
              <a:defRPr sz="1800" kern="1200">
                <a:solidFill>
                  <a:schemeClr val="tx1"/>
                </a:solidFill>
                <a:latin typeface="+mn-lt"/>
                <a:ea typeface="+mn-ea"/>
                <a:cs typeface="+mn-cs"/>
              </a:defRPr>
            </a:lvl4pPr>
            <a:lvl5pPr marL="808038" indent="-265113" algn="l" defTabSz="914400" rtl="0" eaLnBrk="1" latinLnBrk="0" hangingPunct="1">
              <a:spcBef>
                <a:spcPct val="20000"/>
              </a:spcBef>
              <a:buClr>
                <a:schemeClr val="accent1"/>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800" dirty="0">
              <a:solidFill>
                <a:srgbClr val="3E3E3E"/>
              </a:solidFill>
              <a:latin typeface="Arial"/>
            </a:endParaRPr>
          </a:p>
        </p:txBody>
      </p:sp>
      <p:sp>
        <p:nvSpPr>
          <p:cNvPr id="5" name="Rectangle 4"/>
          <p:cNvSpPr/>
          <p:nvPr/>
        </p:nvSpPr>
        <p:spPr bwMode="auto">
          <a:xfrm>
            <a:off x="0" y="6166075"/>
            <a:ext cx="9164158" cy="69192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srgbClr val="3E3E3E"/>
              </a:solidFill>
            </a:endParaRPr>
          </a:p>
        </p:txBody>
      </p:sp>
      <p:sp>
        <p:nvSpPr>
          <p:cNvPr id="6" name="Rectangle 162"/>
          <p:cNvSpPr txBox="1">
            <a:spLocks noChangeArrowheads="1"/>
          </p:cNvSpPr>
          <p:nvPr/>
        </p:nvSpPr>
        <p:spPr bwMode="auto">
          <a:xfrm>
            <a:off x="6725758" y="6412108"/>
            <a:ext cx="21336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solidFill>
                  <a:schemeClr val="bg1"/>
                </a:solidFill>
              </a:defRPr>
            </a:lvl1pPr>
          </a:lstStyle>
          <a:p>
            <a:pPr algn="r">
              <a:defRPr/>
            </a:pPr>
            <a:fld id="{0E191445-A357-49CC-AE88-E14D3EF5070A}" type="slidenum">
              <a:rPr lang="en-US" sz="1100" b="1" smtClean="0">
                <a:solidFill>
                  <a:srgbClr val="FFFFFF">
                    <a:lumMod val="50000"/>
                  </a:srgbClr>
                </a:solidFill>
              </a:rPr>
              <a:pPr algn="r">
                <a:defRPr/>
              </a:pPr>
              <a:t>23</a:t>
            </a:fld>
            <a:endParaRPr lang="en-US" sz="1100" b="1" dirty="0" smtClean="0">
              <a:solidFill>
                <a:srgbClr val="FFFFFF">
                  <a:lumMod val="50000"/>
                </a:srgbClr>
              </a:solidFill>
              <a:latin typeface="Times New Roman" pitchFamily="18" charset="0"/>
            </a:endParaRPr>
          </a:p>
        </p:txBody>
      </p:sp>
      <p:sp>
        <p:nvSpPr>
          <p:cNvPr id="7" name="Title 1"/>
          <p:cNvSpPr>
            <a:spLocks noGrp="1"/>
          </p:cNvSpPr>
          <p:nvPr>
            <p:ph type="title"/>
          </p:nvPr>
        </p:nvSpPr>
        <p:spPr>
          <a:xfrm>
            <a:off x="381000" y="381000"/>
            <a:ext cx="8305800" cy="762000"/>
          </a:xfrm>
        </p:spPr>
        <p:txBody>
          <a:bodyPr/>
          <a:lstStyle/>
          <a:p>
            <a:r>
              <a:rPr lang="en-US" dirty="0" smtClean="0"/>
              <a:t>With Hindsight</a:t>
            </a:r>
            <a:endParaRPr lang="en-US" dirty="0"/>
          </a:p>
        </p:txBody>
      </p:sp>
      <p:sp>
        <p:nvSpPr>
          <p:cNvPr id="8" name="Rectangle 4"/>
          <p:cNvSpPr>
            <a:spLocks noChangeArrowheads="1"/>
          </p:cNvSpPr>
          <p:nvPr/>
        </p:nvSpPr>
        <p:spPr bwMode="gray">
          <a:xfrm>
            <a:off x="6645275" y="0"/>
            <a:ext cx="2096255" cy="227013"/>
          </a:xfrm>
          <a:prstGeom prst="rect">
            <a:avLst/>
          </a:prstGeom>
          <a:solidFill>
            <a:srgbClr val="008080"/>
          </a:solidFill>
          <a:ln>
            <a:noFill/>
          </a:ln>
        </p:spPr>
        <p:txBody>
          <a:bodyPr tIns="0" bIns="0" anchor="ctr" anchorCtr="1"/>
          <a:lstStyle/>
          <a:p>
            <a:pPr algn="ctr">
              <a:lnSpc>
                <a:spcPct val="90000"/>
              </a:lnSpc>
            </a:pPr>
            <a:r>
              <a:rPr lang="en-GB" sz="1200" b="1" dirty="0" smtClean="0">
                <a:solidFill>
                  <a:srgbClr val="FFFFFF"/>
                </a:solidFill>
                <a:latin typeface="Arial"/>
              </a:rPr>
              <a:t>EXAMPLE</a:t>
            </a:r>
            <a:endParaRPr lang="en-GB" sz="1200" b="1" dirty="0">
              <a:solidFill>
                <a:srgbClr val="FFFFFF"/>
              </a:solidFill>
              <a:latin typeface="Arial"/>
            </a:endParaRPr>
          </a:p>
        </p:txBody>
      </p:sp>
      <p:sp>
        <p:nvSpPr>
          <p:cNvPr id="9" name="Rectangle 8"/>
          <p:cNvSpPr/>
          <p:nvPr/>
        </p:nvSpPr>
        <p:spPr bwMode="auto">
          <a:xfrm>
            <a:off x="379451" y="1174359"/>
            <a:ext cx="7616160" cy="346592"/>
          </a:xfrm>
          <a:prstGeom prst="rect">
            <a:avLst/>
          </a:prstGeom>
          <a:solidFill>
            <a:schemeClr val="bg2">
              <a:lumMod val="60000"/>
              <a:lumOff val="4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endParaRPr lang="en-US" dirty="0" smtClean="0">
              <a:solidFill>
                <a:srgbClr val="3E3E3E"/>
              </a:solidFill>
            </a:endParaRPr>
          </a:p>
        </p:txBody>
      </p:sp>
      <p:sp>
        <p:nvSpPr>
          <p:cNvPr id="10" name="TextBox 9"/>
          <p:cNvSpPr txBox="1"/>
          <p:nvPr/>
        </p:nvSpPr>
        <p:spPr>
          <a:xfrm>
            <a:off x="7717329" y="5017572"/>
            <a:ext cx="1285569" cy="253916"/>
          </a:xfrm>
          <a:prstGeom prst="rect">
            <a:avLst/>
          </a:prstGeom>
          <a:noFill/>
        </p:spPr>
        <p:txBody>
          <a:bodyPr wrap="square" rtlCol="0">
            <a:spAutoFit/>
          </a:bodyPr>
          <a:lstStyle/>
          <a:p>
            <a:r>
              <a:rPr lang="en-US" sz="1050" dirty="0" smtClean="0">
                <a:solidFill>
                  <a:srgbClr val="3E3E3E"/>
                </a:solidFill>
              </a:rPr>
              <a:t>CURRENT YEAR</a:t>
            </a:r>
            <a:endParaRPr lang="en-US" sz="1050" dirty="0">
              <a:solidFill>
                <a:srgbClr val="3E3E3E"/>
              </a:solidFill>
            </a:endParaRPr>
          </a:p>
        </p:txBody>
      </p:sp>
      <p:sp>
        <p:nvSpPr>
          <p:cNvPr id="11" name="TextBox 10"/>
          <p:cNvSpPr txBox="1"/>
          <p:nvPr/>
        </p:nvSpPr>
        <p:spPr>
          <a:xfrm>
            <a:off x="7724711" y="5577648"/>
            <a:ext cx="1634856" cy="253916"/>
          </a:xfrm>
          <a:prstGeom prst="rect">
            <a:avLst/>
          </a:prstGeom>
          <a:noFill/>
        </p:spPr>
        <p:txBody>
          <a:bodyPr wrap="square" rtlCol="0">
            <a:spAutoFit/>
          </a:bodyPr>
          <a:lstStyle/>
          <a:p>
            <a:r>
              <a:rPr lang="en-US" sz="1050" dirty="0" smtClean="0">
                <a:solidFill>
                  <a:srgbClr val="3E3E3E"/>
                </a:solidFill>
              </a:rPr>
              <a:t>PREVIOUS YEAR(S)</a:t>
            </a:r>
            <a:endParaRPr lang="en-US" sz="1050" dirty="0">
              <a:solidFill>
                <a:srgbClr val="3E3E3E"/>
              </a:solidFill>
            </a:endParaRPr>
          </a:p>
        </p:txBody>
      </p:sp>
      <p:sp>
        <p:nvSpPr>
          <p:cNvPr id="12" name="TextBox 11"/>
          <p:cNvSpPr txBox="1"/>
          <p:nvPr/>
        </p:nvSpPr>
        <p:spPr>
          <a:xfrm>
            <a:off x="462440" y="1168128"/>
            <a:ext cx="6572337" cy="369332"/>
          </a:xfrm>
          <a:prstGeom prst="rect">
            <a:avLst/>
          </a:prstGeom>
          <a:noFill/>
        </p:spPr>
        <p:txBody>
          <a:bodyPr wrap="square" rtlCol="0">
            <a:spAutoFit/>
          </a:bodyPr>
          <a:lstStyle/>
          <a:p>
            <a:pPr defTabSz="457200" eaLnBrk="1" hangingPunct="1">
              <a:spcBef>
                <a:spcPts val="0"/>
              </a:spcBef>
            </a:pPr>
            <a:r>
              <a:rPr lang="en-US" sz="1800" b="1" i="1" dirty="0" smtClean="0">
                <a:solidFill>
                  <a:srgbClr val="3E3E3E"/>
                </a:solidFill>
                <a:latin typeface="Arial"/>
              </a:rPr>
              <a:t>THE “HINDSIGHT” DEPOSIT SCHEDULE</a:t>
            </a:r>
            <a:endParaRPr lang="en-US" sz="1800" b="1" i="1" dirty="0">
              <a:solidFill>
                <a:srgbClr val="3E3E3E"/>
              </a:solidFill>
              <a:latin typeface="Arial"/>
            </a:endParaRPr>
          </a:p>
        </p:txBody>
      </p:sp>
      <p:graphicFrame>
        <p:nvGraphicFramePr>
          <p:cNvPr id="13" name="Chart 12"/>
          <p:cNvGraphicFramePr/>
          <p:nvPr>
            <p:extLst>
              <p:ext uri="{D42A27DB-BD31-4B8C-83A1-F6EECF244321}">
                <p14:modId xmlns:p14="http://schemas.microsoft.com/office/powerpoint/2010/main" val="2428070564"/>
              </p:ext>
            </p:extLst>
          </p:nvPr>
        </p:nvGraphicFramePr>
        <p:xfrm>
          <a:off x="376264" y="1600839"/>
          <a:ext cx="8544329" cy="4624085"/>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1661831" y="2021522"/>
            <a:ext cx="3072825" cy="923330"/>
          </a:xfrm>
          <a:prstGeom prst="rect">
            <a:avLst/>
          </a:prstGeom>
          <a:solidFill>
            <a:srgbClr val="FFFFFF"/>
          </a:solidFill>
          <a:ln w="28575" cmpd="sng">
            <a:solidFill>
              <a:schemeClr val="accent6">
                <a:lumMod val="50000"/>
              </a:schemeClr>
            </a:solidFill>
          </a:ln>
        </p:spPr>
        <p:txBody>
          <a:bodyPr wrap="square" rtlCol="0">
            <a:spAutoFit/>
          </a:bodyPr>
          <a:lstStyle/>
          <a:p>
            <a:pPr algn="ctr"/>
            <a:r>
              <a:rPr lang="en-US" sz="1800" dirty="0" smtClean="0">
                <a:solidFill>
                  <a:srgbClr val="3E3E3E"/>
                </a:solidFill>
              </a:rPr>
              <a:t>Needed to </a:t>
            </a:r>
            <a:r>
              <a:rPr lang="en-US" sz="1800" b="1" dirty="0">
                <a:solidFill>
                  <a:srgbClr val="930C02"/>
                </a:solidFill>
              </a:rPr>
              <a:t>increase deposits </a:t>
            </a:r>
            <a:r>
              <a:rPr lang="en-US" sz="1800" b="1" dirty="0" smtClean="0">
                <a:solidFill>
                  <a:srgbClr val="930C02"/>
                </a:solidFill>
              </a:rPr>
              <a:t>by 20</a:t>
            </a:r>
            <a:r>
              <a:rPr lang="en-US" sz="1800" b="1" dirty="0">
                <a:solidFill>
                  <a:srgbClr val="930C02"/>
                </a:solidFill>
              </a:rPr>
              <a:t>% </a:t>
            </a:r>
            <a:r>
              <a:rPr lang="en-US" sz="1800" b="1" dirty="0" smtClean="0">
                <a:solidFill>
                  <a:srgbClr val="930C02"/>
                </a:solidFill>
              </a:rPr>
              <a:t/>
            </a:r>
            <a:br>
              <a:rPr lang="en-US" sz="1800" b="1" dirty="0" smtClean="0">
                <a:solidFill>
                  <a:srgbClr val="930C02"/>
                </a:solidFill>
              </a:rPr>
            </a:br>
            <a:r>
              <a:rPr lang="en-US" sz="1800" b="1" dirty="0" smtClean="0">
                <a:solidFill>
                  <a:srgbClr val="930C02"/>
                </a:solidFill>
              </a:rPr>
              <a:t>(to $1,200) </a:t>
            </a:r>
            <a:r>
              <a:rPr lang="en-US" sz="1800" dirty="0">
                <a:solidFill>
                  <a:srgbClr val="3E3E3E"/>
                </a:solidFill>
              </a:rPr>
              <a:t>to meet goal</a:t>
            </a:r>
          </a:p>
        </p:txBody>
      </p:sp>
    </p:spTree>
    <p:extLst>
      <p:ext uri="{BB962C8B-B14F-4D97-AF65-F5344CB8AC3E}">
        <p14:creationId xmlns:p14="http://schemas.microsoft.com/office/powerpoint/2010/main" val="71257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wipe(down)">
                                      <p:cBhvr>
                                        <p:cTn id="23" dur="500"/>
                                        <p:tgtEl>
                                          <p:spTgt spid="13">
                                            <p:graphicEl>
                                              <a:chart seriesIdx="-3" categoryIdx="-3" bldStep="gridLegend"/>
                                            </p:graphicEl>
                                          </p:spTgt>
                                        </p:tgtEl>
                                      </p:cBhvr>
                                    </p:animEffect>
                                  </p:childTnLst>
                                </p:cTn>
                              </p:par>
                            </p:childTnLst>
                          </p:cTn>
                        </p:par>
                        <p:par>
                          <p:cTn id="24" fill="hold">
                            <p:stCondLst>
                              <p:cond delay="500"/>
                            </p:stCondLst>
                            <p:childTnLst>
                              <p:par>
                                <p:cTn id="25" presetID="22" presetClass="entr" presetSubtype="4" fill="hold" grpId="0" nodeType="afterEffect">
                                  <p:stCondLst>
                                    <p:cond delay="0"/>
                                  </p:stCondLst>
                                  <p:childTnLst>
                                    <p:set>
                                      <p:cBhvr>
                                        <p:cTn id="26" dur="1" fill="hold">
                                          <p:stCondLst>
                                            <p:cond delay="0"/>
                                          </p:stCondLst>
                                        </p:cTn>
                                        <p:tgtEl>
                                          <p:spTgt spid="13">
                                            <p:graphicEl>
                                              <a:chart seriesIdx="-4" categoryIdx="0" bldStep="category"/>
                                            </p:graphicEl>
                                          </p:spTgt>
                                        </p:tgtEl>
                                        <p:attrNameLst>
                                          <p:attrName>style.visibility</p:attrName>
                                        </p:attrNameLst>
                                      </p:cBhvr>
                                      <p:to>
                                        <p:strVal val="visible"/>
                                      </p:to>
                                    </p:set>
                                    <p:animEffect transition="in" filter="wipe(down)">
                                      <p:cBhvr>
                                        <p:cTn id="27" dur="500"/>
                                        <p:tgtEl>
                                          <p:spTgt spid="13">
                                            <p:graphicEl>
                                              <a:chart seriesIdx="-4" categoryIdx="0" bldStep="category"/>
                                            </p:graphicEl>
                                          </p:spTgt>
                                        </p:tgtEl>
                                      </p:cBhvr>
                                    </p:animEffect>
                                  </p:childTnLst>
                                </p:cTn>
                              </p:par>
                            </p:childTnLst>
                          </p:cTn>
                        </p:par>
                        <p:par>
                          <p:cTn id="28" fill="hold">
                            <p:stCondLst>
                              <p:cond delay="1000"/>
                            </p:stCondLst>
                            <p:childTnLst>
                              <p:par>
                                <p:cTn id="29" presetID="22" presetClass="entr" presetSubtype="4" fill="hold" grpId="0" nodeType="afterEffect">
                                  <p:stCondLst>
                                    <p:cond delay="0"/>
                                  </p:stCondLst>
                                  <p:childTnLst>
                                    <p:set>
                                      <p:cBhvr>
                                        <p:cTn id="30" dur="1" fill="hold">
                                          <p:stCondLst>
                                            <p:cond delay="0"/>
                                          </p:stCondLst>
                                        </p:cTn>
                                        <p:tgtEl>
                                          <p:spTgt spid="13">
                                            <p:graphicEl>
                                              <a:chart seriesIdx="-4" categoryIdx="1" bldStep="category"/>
                                            </p:graphicEl>
                                          </p:spTgt>
                                        </p:tgtEl>
                                        <p:attrNameLst>
                                          <p:attrName>style.visibility</p:attrName>
                                        </p:attrNameLst>
                                      </p:cBhvr>
                                      <p:to>
                                        <p:strVal val="visible"/>
                                      </p:to>
                                    </p:set>
                                    <p:animEffect transition="in" filter="wipe(down)">
                                      <p:cBhvr>
                                        <p:cTn id="31" dur="500"/>
                                        <p:tgtEl>
                                          <p:spTgt spid="13">
                                            <p:graphicEl>
                                              <a:chart seriesIdx="-4" categoryIdx="1" bldStep="category"/>
                                            </p:graphicEl>
                                          </p:spTgt>
                                        </p:tgtEl>
                                      </p:cBhvr>
                                    </p:animEffect>
                                  </p:childTnLst>
                                </p:cTn>
                              </p:par>
                            </p:childTnLst>
                          </p:cTn>
                        </p:par>
                        <p:par>
                          <p:cTn id="32" fill="hold">
                            <p:stCondLst>
                              <p:cond delay="1500"/>
                            </p:stCondLst>
                            <p:childTnLst>
                              <p:par>
                                <p:cTn id="33" presetID="22" presetClass="entr" presetSubtype="4" fill="hold" grpId="0" nodeType="afterEffect">
                                  <p:stCondLst>
                                    <p:cond delay="0"/>
                                  </p:stCondLst>
                                  <p:childTnLst>
                                    <p:set>
                                      <p:cBhvr>
                                        <p:cTn id="34" dur="1" fill="hold">
                                          <p:stCondLst>
                                            <p:cond delay="0"/>
                                          </p:stCondLst>
                                        </p:cTn>
                                        <p:tgtEl>
                                          <p:spTgt spid="13">
                                            <p:graphicEl>
                                              <a:chart seriesIdx="-4" categoryIdx="2" bldStep="category"/>
                                            </p:graphicEl>
                                          </p:spTgt>
                                        </p:tgtEl>
                                        <p:attrNameLst>
                                          <p:attrName>style.visibility</p:attrName>
                                        </p:attrNameLst>
                                      </p:cBhvr>
                                      <p:to>
                                        <p:strVal val="visible"/>
                                      </p:to>
                                    </p:set>
                                    <p:animEffect transition="in" filter="wipe(down)">
                                      <p:cBhvr>
                                        <p:cTn id="35" dur="500"/>
                                        <p:tgtEl>
                                          <p:spTgt spid="13">
                                            <p:graphicEl>
                                              <a:chart seriesIdx="-4" categoryIdx="2" bldStep="category"/>
                                            </p:graphicEl>
                                          </p:spTgt>
                                        </p:tgtEl>
                                      </p:cBhvr>
                                    </p:animEffect>
                                  </p:childTnLst>
                                </p:cTn>
                              </p:par>
                            </p:childTnLst>
                          </p:cTn>
                        </p:par>
                        <p:par>
                          <p:cTn id="36" fill="hold">
                            <p:stCondLst>
                              <p:cond delay="2000"/>
                            </p:stCondLst>
                            <p:childTnLst>
                              <p:par>
                                <p:cTn id="37" presetID="22" presetClass="entr" presetSubtype="4" fill="hold" grpId="0" nodeType="afterEffect">
                                  <p:stCondLst>
                                    <p:cond delay="0"/>
                                  </p:stCondLst>
                                  <p:childTnLst>
                                    <p:set>
                                      <p:cBhvr>
                                        <p:cTn id="38" dur="1" fill="hold">
                                          <p:stCondLst>
                                            <p:cond delay="0"/>
                                          </p:stCondLst>
                                        </p:cTn>
                                        <p:tgtEl>
                                          <p:spTgt spid="13">
                                            <p:graphicEl>
                                              <a:chart seriesIdx="-4" categoryIdx="3" bldStep="category"/>
                                            </p:graphicEl>
                                          </p:spTgt>
                                        </p:tgtEl>
                                        <p:attrNameLst>
                                          <p:attrName>style.visibility</p:attrName>
                                        </p:attrNameLst>
                                      </p:cBhvr>
                                      <p:to>
                                        <p:strVal val="visible"/>
                                      </p:to>
                                    </p:set>
                                    <p:animEffect transition="in" filter="wipe(down)">
                                      <p:cBhvr>
                                        <p:cTn id="39" dur="500"/>
                                        <p:tgtEl>
                                          <p:spTgt spid="13">
                                            <p:graphicEl>
                                              <a:chart seriesIdx="-4" categoryIdx="3" bldStep="category"/>
                                            </p:graphicEl>
                                          </p:spTgt>
                                        </p:tgtEl>
                                      </p:cBhvr>
                                    </p:animEffect>
                                  </p:childTnLst>
                                </p:cTn>
                              </p:par>
                            </p:childTnLst>
                          </p:cTn>
                        </p:par>
                        <p:par>
                          <p:cTn id="40" fill="hold">
                            <p:stCondLst>
                              <p:cond delay="2500"/>
                            </p:stCondLst>
                            <p:childTnLst>
                              <p:par>
                                <p:cTn id="41" presetID="22" presetClass="entr" presetSubtype="4" fill="hold" grpId="0" nodeType="afterEffect">
                                  <p:stCondLst>
                                    <p:cond delay="0"/>
                                  </p:stCondLst>
                                  <p:childTnLst>
                                    <p:set>
                                      <p:cBhvr>
                                        <p:cTn id="42" dur="1" fill="hold">
                                          <p:stCondLst>
                                            <p:cond delay="0"/>
                                          </p:stCondLst>
                                        </p:cTn>
                                        <p:tgtEl>
                                          <p:spTgt spid="13">
                                            <p:graphicEl>
                                              <a:chart seriesIdx="-4" categoryIdx="4" bldStep="category"/>
                                            </p:graphicEl>
                                          </p:spTgt>
                                        </p:tgtEl>
                                        <p:attrNameLst>
                                          <p:attrName>style.visibility</p:attrName>
                                        </p:attrNameLst>
                                      </p:cBhvr>
                                      <p:to>
                                        <p:strVal val="visible"/>
                                      </p:to>
                                    </p:set>
                                    <p:animEffect transition="in" filter="wipe(down)">
                                      <p:cBhvr>
                                        <p:cTn id="43" dur="500"/>
                                        <p:tgtEl>
                                          <p:spTgt spid="13">
                                            <p:graphicEl>
                                              <a:chart seriesIdx="-4" categoryIdx="4" bldStep="category"/>
                                            </p:graphicEl>
                                          </p:spTgt>
                                        </p:tgtEl>
                                      </p:cBhvr>
                                    </p:animEffect>
                                  </p:childTnLst>
                                </p:cTn>
                              </p:par>
                            </p:childTnLst>
                          </p:cTn>
                        </p:par>
                        <p:par>
                          <p:cTn id="44" fill="hold">
                            <p:stCondLst>
                              <p:cond delay="3000"/>
                            </p:stCondLst>
                            <p:childTnLst>
                              <p:par>
                                <p:cTn id="45" presetID="22" presetClass="entr" presetSubtype="4" fill="hold" grpId="0" nodeType="afterEffect">
                                  <p:stCondLst>
                                    <p:cond delay="0"/>
                                  </p:stCondLst>
                                  <p:childTnLst>
                                    <p:set>
                                      <p:cBhvr>
                                        <p:cTn id="46" dur="1" fill="hold">
                                          <p:stCondLst>
                                            <p:cond delay="0"/>
                                          </p:stCondLst>
                                        </p:cTn>
                                        <p:tgtEl>
                                          <p:spTgt spid="13">
                                            <p:graphicEl>
                                              <a:chart seriesIdx="-4" categoryIdx="5" bldStep="category"/>
                                            </p:graphicEl>
                                          </p:spTgt>
                                        </p:tgtEl>
                                        <p:attrNameLst>
                                          <p:attrName>style.visibility</p:attrName>
                                        </p:attrNameLst>
                                      </p:cBhvr>
                                      <p:to>
                                        <p:strVal val="visible"/>
                                      </p:to>
                                    </p:set>
                                    <p:animEffect transition="in" filter="wipe(down)">
                                      <p:cBhvr>
                                        <p:cTn id="47" dur="500"/>
                                        <p:tgtEl>
                                          <p:spTgt spid="13">
                                            <p:graphicEl>
                                              <a:chart seriesIdx="-4" categoryIdx="5" bldStep="category"/>
                                            </p:graphicEl>
                                          </p:spTgt>
                                        </p:tgtEl>
                                      </p:cBhvr>
                                    </p:animEffect>
                                  </p:childTnLst>
                                </p:cTn>
                              </p:par>
                            </p:childTnLst>
                          </p:cTn>
                        </p:par>
                        <p:par>
                          <p:cTn id="48" fill="hold">
                            <p:stCondLst>
                              <p:cond delay="3500"/>
                            </p:stCondLst>
                            <p:childTnLst>
                              <p:par>
                                <p:cTn id="49" presetID="22" presetClass="entr" presetSubtype="4" fill="hold" grpId="0" nodeType="afterEffect">
                                  <p:stCondLst>
                                    <p:cond delay="0"/>
                                  </p:stCondLst>
                                  <p:childTnLst>
                                    <p:set>
                                      <p:cBhvr>
                                        <p:cTn id="50" dur="1" fill="hold">
                                          <p:stCondLst>
                                            <p:cond delay="0"/>
                                          </p:stCondLst>
                                        </p:cTn>
                                        <p:tgtEl>
                                          <p:spTgt spid="13">
                                            <p:graphicEl>
                                              <a:chart seriesIdx="-4" categoryIdx="6" bldStep="category"/>
                                            </p:graphicEl>
                                          </p:spTgt>
                                        </p:tgtEl>
                                        <p:attrNameLst>
                                          <p:attrName>style.visibility</p:attrName>
                                        </p:attrNameLst>
                                      </p:cBhvr>
                                      <p:to>
                                        <p:strVal val="visible"/>
                                      </p:to>
                                    </p:set>
                                    <p:animEffect transition="in" filter="wipe(down)">
                                      <p:cBhvr>
                                        <p:cTn id="51" dur="500"/>
                                        <p:tgtEl>
                                          <p:spTgt spid="13">
                                            <p:graphicEl>
                                              <a:chart seriesIdx="-4" categoryIdx="6" bldStep="category"/>
                                            </p:graphicEl>
                                          </p:spTgt>
                                        </p:tgtEl>
                                      </p:cBhvr>
                                    </p:animEffect>
                                  </p:childTnLst>
                                </p:cTn>
                              </p:par>
                            </p:childTnLst>
                          </p:cTn>
                        </p:par>
                        <p:par>
                          <p:cTn id="52" fill="hold">
                            <p:stCondLst>
                              <p:cond delay="4000"/>
                            </p:stCondLst>
                            <p:childTnLst>
                              <p:par>
                                <p:cTn id="53" presetID="22" presetClass="entr" presetSubtype="4" fill="hold" grpId="0" nodeType="afterEffect">
                                  <p:stCondLst>
                                    <p:cond delay="0"/>
                                  </p:stCondLst>
                                  <p:childTnLst>
                                    <p:set>
                                      <p:cBhvr>
                                        <p:cTn id="54" dur="1" fill="hold">
                                          <p:stCondLst>
                                            <p:cond delay="0"/>
                                          </p:stCondLst>
                                        </p:cTn>
                                        <p:tgtEl>
                                          <p:spTgt spid="13">
                                            <p:graphicEl>
                                              <a:chart seriesIdx="-4" categoryIdx="7" bldStep="category"/>
                                            </p:graphicEl>
                                          </p:spTgt>
                                        </p:tgtEl>
                                        <p:attrNameLst>
                                          <p:attrName>style.visibility</p:attrName>
                                        </p:attrNameLst>
                                      </p:cBhvr>
                                      <p:to>
                                        <p:strVal val="visible"/>
                                      </p:to>
                                    </p:set>
                                    <p:animEffect transition="in" filter="wipe(down)">
                                      <p:cBhvr>
                                        <p:cTn id="55" dur="500"/>
                                        <p:tgtEl>
                                          <p:spTgt spid="13">
                                            <p:graphicEl>
                                              <a:chart seriesIdx="-4" categoryIdx="7" bldStep="category"/>
                                            </p:graphicEl>
                                          </p:spTgt>
                                        </p:tgtEl>
                                      </p:cBhvr>
                                    </p:animEffect>
                                  </p:childTnLst>
                                </p:cTn>
                              </p:par>
                            </p:childTnLst>
                          </p:cTn>
                        </p:par>
                        <p:par>
                          <p:cTn id="56" fill="hold">
                            <p:stCondLst>
                              <p:cond delay="4500"/>
                            </p:stCondLst>
                            <p:childTnLst>
                              <p:par>
                                <p:cTn id="57" presetID="22" presetClass="entr" presetSubtype="4" fill="hold" grpId="0" nodeType="afterEffect">
                                  <p:stCondLst>
                                    <p:cond delay="0"/>
                                  </p:stCondLst>
                                  <p:childTnLst>
                                    <p:set>
                                      <p:cBhvr>
                                        <p:cTn id="58" dur="1" fill="hold">
                                          <p:stCondLst>
                                            <p:cond delay="0"/>
                                          </p:stCondLst>
                                        </p:cTn>
                                        <p:tgtEl>
                                          <p:spTgt spid="13">
                                            <p:graphicEl>
                                              <a:chart seriesIdx="-4" categoryIdx="8" bldStep="category"/>
                                            </p:graphicEl>
                                          </p:spTgt>
                                        </p:tgtEl>
                                        <p:attrNameLst>
                                          <p:attrName>style.visibility</p:attrName>
                                        </p:attrNameLst>
                                      </p:cBhvr>
                                      <p:to>
                                        <p:strVal val="visible"/>
                                      </p:to>
                                    </p:set>
                                    <p:animEffect transition="in" filter="wipe(down)">
                                      <p:cBhvr>
                                        <p:cTn id="59" dur="500"/>
                                        <p:tgtEl>
                                          <p:spTgt spid="13">
                                            <p:graphicEl>
                                              <a:chart seriesIdx="-4" categoryIdx="8" bldStep="category"/>
                                            </p:graphicEl>
                                          </p:spTgt>
                                        </p:tgtEl>
                                      </p:cBhvr>
                                    </p:animEffect>
                                  </p:childTnLst>
                                </p:cTn>
                              </p:par>
                            </p:childTnLst>
                          </p:cTn>
                        </p:par>
                        <p:par>
                          <p:cTn id="60" fill="hold">
                            <p:stCondLst>
                              <p:cond delay="5000"/>
                            </p:stCondLst>
                            <p:childTnLst>
                              <p:par>
                                <p:cTn id="61" presetID="22" presetClass="entr" presetSubtype="4" fill="hold" grpId="0" nodeType="afterEffect">
                                  <p:stCondLst>
                                    <p:cond delay="0"/>
                                  </p:stCondLst>
                                  <p:childTnLst>
                                    <p:set>
                                      <p:cBhvr>
                                        <p:cTn id="62" dur="1" fill="hold">
                                          <p:stCondLst>
                                            <p:cond delay="0"/>
                                          </p:stCondLst>
                                        </p:cTn>
                                        <p:tgtEl>
                                          <p:spTgt spid="13">
                                            <p:graphicEl>
                                              <a:chart seriesIdx="-4" categoryIdx="9" bldStep="category"/>
                                            </p:graphicEl>
                                          </p:spTgt>
                                        </p:tgtEl>
                                        <p:attrNameLst>
                                          <p:attrName>style.visibility</p:attrName>
                                        </p:attrNameLst>
                                      </p:cBhvr>
                                      <p:to>
                                        <p:strVal val="visible"/>
                                      </p:to>
                                    </p:set>
                                    <p:animEffect transition="in" filter="wipe(down)">
                                      <p:cBhvr>
                                        <p:cTn id="63" dur="500"/>
                                        <p:tgtEl>
                                          <p:spTgt spid="13">
                                            <p:graphicEl>
                                              <a:chart seriesIdx="-4" categoryIdx="9"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Graphic spid="13" grpId="0" uiExpand="1">
        <p:bldSub>
          <a:bldChart bld="category"/>
        </p:bldSub>
      </p:bldGraphic>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p:cNvSpPr/>
          <p:nvPr/>
        </p:nvSpPr>
        <p:spPr bwMode="auto">
          <a:xfrm>
            <a:off x="0" y="6166075"/>
            <a:ext cx="9164158" cy="69192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srgbClr val="3E3E3E"/>
              </a:solidFill>
            </a:endParaRPr>
          </a:p>
        </p:txBody>
      </p:sp>
      <p:sp>
        <p:nvSpPr>
          <p:cNvPr id="63" name="Rectangle 162"/>
          <p:cNvSpPr txBox="1">
            <a:spLocks noChangeArrowheads="1"/>
          </p:cNvSpPr>
          <p:nvPr/>
        </p:nvSpPr>
        <p:spPr bwMode="auto">
          <a:xfrm>
            <a:off x="6725758" y="6412108"/>
            <a:ext cx="21336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solidFill>
                  <a:schemeClr val="bg1"/>
                </a:solidFill>
              </a:defRPr>
            </a:lvl1pPr>
          </a:lstStyle>
          <a:p>
            <a:pPr algn="r">
              <a:defRPr/>
            </a:pPr>
            <a:fld id="{0E191445-A357-49CC-AE88-E14D3EF5070A}" type="slidenum">
              <a:rPr lang="en-US" sz="1100" b="1" smtClean="0">
                <a:solidFill>
                  <a:srgbClr val="FFFFFF">
                    <a:lumMod val="50000"/>
                  </a:srgbClr>
                </a:solidFill>
              </a:rPr>
              <a:pPr algn="r">
                <a:defRPr/>
              </a:pPr>
              <a:t>24</a:t>
            </a:fld>
            <a:endParaRPr lang="en-US" sz="1100" b="1" dirty="0" smtClean="0">
              <a:solidFill>
                <a:srgbClr val="FFFFFF">
                  <a:lumMod val="50000"/>
                </a:srgbClr>
              </a:solidFill>
              <a:latin typeface="Times New Roman" pitchFamily="18" charset="0"/>
            </a:endParaRPr>
          </a:p>
        </p:txBody>
      </p:sp>
      <p:sp>
        <p:nvSpPr>
          <p:cNvPr id="2" name="Title 1"/>
          <p:cNvSpPr>
            <a:spLocks noGrp="1"/>
          </p:cNvSpPr>
          <p:nvPr>
            <p:ph type="title"/>
          </p:nvPr>
        </p:nvSpPr>
        <p:spPr/>
        <p:txBody>
          <a:bodyPr/>
          <a:lstStyle/>
          <a:p>
            <a:r>
              <a:rPr lang="en-US" dirty="0" smtClean="0"/>
              <a:t>Application of the Simple Example:</a:t>
            </a:r>
            <a:br>
              <a:rPr lang="en-US" dirty="0" smtClean="0"/>
            </a:br>
            <a:r>
              <a:rPr lang="en-US" dirty="0" smtClean="0"/>
              <a:t>How it </a:t>
            </a:r>
            <a:r>
              <a:rPr lang="en-US" dirty="0"/>
              <a:t>S</a:t>
            </a:r>
            <a:r>
              <a:rPr lang="en-US" dirty="0" smtClean="0"/>
              <a:t>hould </a:t>
            </a:r>
            <a:r>
              <a:rPr lang="en-US" dirty="0"/>
              <a:t>W</a:t>
            </a:r>
            <a:r>
              <a:rPr lang="en-US" dirty="0" smtClean="0"/>
              <a:t>ork</a:t>
            </a:r>
            <a:endParaRPr lang="en-US" dirty="0"/>
          </a:p>
        </p:txBody>
      </p:sp>
      <p:sp>
        <p:nvSpPr>
          <p:cNvPr id="4" name="Rectangle 4"/>
          <p:cNvSpPr>
            <a:spLocks noChangeArrowheads="1"/>
          </p:cNvSpPr>
          <p:nvPr/>
        </p:nvSpPr>
        <p:spPr bwMode="gray">
          <a:xfrm>
            <a:off x="6645275" y="0"/>
            <a:ext cx="2096255" cy="227013"/>
          </a:xfrm>
          <a:prstGeom prst="rect">
            <a:avLst/>
          </a:prstGeom>
          <a:solidFill>
            <a:srgbClr val="008080"/>
          </a:solidFill>
          <a:ln>
            <a:noFill/>
          </a:ln>
        </p:spPr>
        <p:txBody>
          <a:bodyPr tIns="0" bIns="0" anchor="ctr" anchorCtr="1"/>
          <a:lstStyle/>
          <a:p>
            <a:pPr algn="ctr">
              <a:lnSpc>
                <a:spcPct val="90000"/>
              </a:lnSpc>
            </a:pPr>
            <a:r>
              <a:rPr lang="en-GB" sz="1200" b="1" dirty="0" smtClean="0">
                <a:solidFill>
                  <a:schemeClr val="bg1"/>
                </a:solidFill>
                <a:latin typeface="+mj-lt"/>
              </a:rPr>
              <a:t>APPLICATION</a:t>
            </a:r>
            <a:endParaRPr lang="en-GB" sz="1200" b="1" dirty="0">
              <a:solidFill>
                <a:schemeClr val="bg1"/>
              </a:solidFill>
              <a:latin typeface="+mj-lt"/>
            </a:endParaRPr>
          </a:p>
        </p:txBody>
      </p:sp>
      <p:sp>
        <p:nvSpPr>
          <p:cNvPr id="54" name="Rectangle 53"/>
          <p:cNvSpPr/>
          <p:nvPr/>
        </p:nvSpPr>
        <p:spPr>
          <a:xfrm>
            <a:off x="395287" y="1412875"/>
            <a:ext cx="8353057" cy="1080021"/>
          </a:xfrm>
          <a:prstGeom prst="rect">
            <a:avLst/>
          </a:prstGeom>
          <a:solidFill>
            <a:srgbClr val="86ACB4">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a:off x="395287" y="1619794"/>
            <a:ext cx="7825967" cy="873102"/>
          </a:xfrm>
          <a:custGeom>
            <a:avLst/>
            <a:gdLst>
              <a:gd name="connsiteX0" fmla="*/ 0 w 4728754"/>
              <a:gd name="connsiteY0" fmla="*/ 1262743 h 1280160"/>
              <a:gd name="connsiteX1" fmla="*/ 0 w 4728754"/>
              <a:gd name="connsiteY1" fmla="*/ 0 h 1280160"/>
              <a:gd name="connsiteX2" fmla="*/ 470263 w 4728754"/>
              <a:gd name="connsiteY2" fmla="*/ 391886 h 1280160"/>
              <a:gd name="connsiteX3" fmla="*/ 1332412 w 4728754"/>
              <a:gd name="connsiteY3" fmla="*/ 26126 h 1280160"/>
              <a:gd name="connsiteX4" fmla="*/ 2151017 w 4728754"/>
              <a:gd name="connsiteY4" fmla="*/ 879566 h 1280160"/>
              <a:gd name="connsiteX5" fmla="*/ 3021874 w 4728754"/>
              <a:gd name="connsiteY5" fmla="*/ 261257 h 1280160"/>
              <a:gd name="connsiteX6" fmla="*/ 3849189 w 4728754"/>
              <a:gd name="connsiteY6" fmla="*/ 627017 h 1280160"/>
              <a:gd name="connsiteX7" fmla="*/ 4389120 w 4728754"/>
              <a:gd name="connsiteY7" fmla="*/ 121920 h 1280160"/>
              <a:gd name="connsiteX8" fmla="*/ 4728754 w 4728754"/>
              <a:gd name="connsiteY8" fmla="*/ 1280160 h 1280160"/>
              <a:gd name="connsiteX9" fmla="*/ 0 w 4728754"/>
              <a:gd name="connsiteY9" fmla="*/ 1262743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28754" h="1280160">
                <a:moveTo>
                  <a:pt x="0" y="1262743"/>
                </a:moveTo>
                <a:lnTo>
                  <a:pt x="0" y="0"/>
                </a:lnTo>
                <a:lnTo>
                  <a:pt x="470263" y="391886"/>
                </a:lnTo>
                <a:lnTo>
                  <a:pt x="1332412" y="26126"/>
                </a:lnTo>
                <a:lnTo>
                  <a:pt x="2151017" y="879566"/>
                </a:lnTo>
                <a:lnTo>
                  <a:pt x="3021874" y="261257"/>
                </a:lnTo>
                <a:lnTo>
                  <a:pt x="3849189" y="627017"/>
                </a:lnTo>
                <a:lnTo>
                  <a:pt x="4389120" y="121920"/>
                </a:lnTo>
                <a:lnTo>
                  <a:pt x="4728754" y="1280160"/>
                </a:lnTo>
                <a:lnTo>
                  <a:pt x="0" y="1262743"/>
                </a:lnTo>
                <a:close/>
              </a:path>
            </a:pathLst>
          </a:custGeom>
          <a:solidFill>
            <a:srgbClr val="9DB0B8">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Content Placeholder 2"/>
          <p:cNvSpPr txBox="1">
            <a:spLocks/>
          </p:cNvSpPr>
          <p:nvPr>
            <p:custDataLst>
              <p:tags r:id="rId1"/>
            </p:custDataLst>
          </p:nvPr>
        </p:nvSpPr>
        <p:spPr bwMode="auto">
          <a:xfrm>
            <a:off x="567211" y="1396691"/>
            <a:ext cx="8065671" cy="104056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Clr>
                <a:srgbClr val="FF0000"/>
              </a:buClr>
              <a:buFont typeface="Wingdings" pitchFamily="2" charset="2"/>
              <a:buChar char="§"/>
              <a:defRPr sz="2000">
                <a:solidFill>
                  <a:srgbClr val="343434"/>
                </a:solidFill>
                <a:latin typeface="+mn-lt"/>
                <a:ea typeface="+mn-ea"/>
                <a:cs typeface="+mn-cs"/>
              </a:defRPr>
            </a:lvl1pPr>
            <a:lvl2pPr marL="742950" indent="-285750" algn="l" rtl="0" eaLnBrk="1" fontAlgn="base" hangingPunct="1">
              <a:spcBef>
                <a:spcPct val="20000"/>
              </a:spcBef>
              <a:spcAft>
                <a:spcPct val="0"/>
              </a:spcAft>
              <a:buClr>
                <a:srgbClr val="778000"/>
              </a:buClr>
              <a:buFont typeface="Times" pitchFamily="18" charset="0"/>
              <a:buChar char="•"/>
              <a:defRPr sz="2000">
                <a:solidFill>
                  <a:srgbClr val="343434"/>
                </a:solidFill>
                <a:latin typeface="+mn-lt"/>
              </a:defRPr>
            </a:lvl2pPr>
            <a:lvl3pPr marL="1143000" indent="-228600" algn="l" rtl="0" eaLnBrk="1" fontAlgn="base" hangingPunct="1">
              <a:spcBef>
                <a:spcPct val="20000"/>
              </a:spcBef>
              <a:spcAft>
                <a:spcPct val="0"/>
              </a:spcAft>
              <a:buClr>
                <a:srgbClr val="307D8E"/>
              </a:buClr>
              <a:buSzPct val="45000"/>
              <a:buFont typeface="Wingdings" pitchFamily="2" charset="2"/>
              <a:buChar char="u"/>
              <a:defRPr sz="2000">
                <a:solidFill>
                  <a:srgbClr val="343434"/>
                </a:solidFill>
                <a:latin typeface="+mn-lt"/>
              </a:defRPr>
            </a:lvl3pPr>
            <a:lvl4pPr marL="1600200" indent="-228600" algn="l" rtl="0" eaLnBrk="1" fontAlgn="base" hangingPunct="1">
              <a:spcBef>
                <a:spcPct val="20000"/>
              </a:spcBef>
              <a:spcAft>
                <a:spcPct val="0"/>
              </a:spcAft>
              <a:buClr>
                <a:srgbClr val="CD202C"/>
              </a:buClr>
              <a:buFont typeface="Wingdings" pitchFamily="2" charset="2"/>
              <a:buChar char="§"/>
              <a:defRPr sz="2000">
                <a:solidFill>
                  <a:srgbClr val="343434"/>
                </a:solidFill>
                <a:latin typeface="+mn-lt"/>
              </a:defRPr>
            </a:lvl4pPr>
            <a:lvl5pPr marL="2057400" indent="-228600" algn="l" rtl="0" eaLnBrk="1" fontAlgn="base" hangingPunct="1">
              <a:spcBef>
                <a:spcPct val="20000"/>
              </a:spcBef>
              <a:spcAft>
                <a:spcPct val="0"/>
              </a:spcAft>
              <a:buClr>
                <a:srgbClr val="7A8400"/>
              </a:buClr>
              <a:buFont typeface="Times" pitchFamily="18" charset="0"/>
              <a:buChar char="•"/>
              <a:defRPr sz="2000">
                <a:solidFill>
                  <a:srgbClr val="343434"/>
                </a:solidFill>
                <a:latin typeface="+mn-lt"/>
              </a:defRPr>
            </a:lvl5pPr>
            <a:lvl6pPr marL="25146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6pPr>
            <a:lvl7pPr marL="29718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7pPr>
            <a:lvl8pPr marL="34290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8pPr>
            <a:lvl9pPr marL="38862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9pPr>
          </a:lstStyle>
          <a:p>
            <a:pPr marL="0" indent="0">
              <a:buNone/>
            </a:pPr>
            <a:r>
              <a:rPr lang="en-US" sz="1800" dirty="0" smtClean="0"/>
              <a:t>In this example of a block of LTC policies, at a given point in time:</a:t>
            </a:r>
            <a:br>
              <a:rPr lang="en-US" sz="1800" dirty="0" smtClean="0"/>
            </a:br>
            <a:r>
              <a:rPr lang="en-US" sz="1800" b="1" dirty="0" smtClean="0"/>
              <a:t>future net premiums (deposits) + </a:t>
            </a:r>
            <a:r>
              <a:rPr lang="en-US" sz="1800" dirty="0" smtClean="0"/>
              <a:t> </a:t>
            </a:r>
            <a:r>
              <a:rPr lang="en-US" sz="1800" b="1" dirty="0" smtClean="0"/>
              <a:t>reserve fund (savings account) </a:t>
            </a:r>
            <a:r>
              <a:rPr lang="en-US" sz="1800" dirty="0" smtClean="0"/>
              <a:t>are enough to pay for </a:t>
            </a:r>
            <a:r>
              <a:rPr lang="en-US" sz="1800" b="1" dirty="0" smtClean="0"/>
              <a:t>future benefits (withdrawals)</a:t>
            </a:r>
            <a:endParaRPr lang="en-US" sz="1800" dirty="0"/>
          </a:p>
        </p:txBody>
      </p:sp>
      <p:sp>
        <p:nvSpPr>
          <p:cNvPr id="61" name="Rectangle 60"/>
          <p:cNvSpPr/>
          <p:nvPr/>
        </p:nvSpPr>
        <p:spPr bwMode="auto">
          <a:xfrm>
            <a:off x="6051176" y="2587811"/>
            <a:ext cx="2692399" cy="3672541"/>
          </a:xfrm>
          <a:prstGeom prst="rect">
            <a:avLst/>
          </a:prstGeom>
          <a:solidFill>
            <a:schemeClr val="accent6">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sp>
        <p:nvSpPr>
          <p:cNvPr id="68" name="TextBox 67"/>
          <p:cNvSpPr txBox="1"/>
          <p:nvPr/>
        </p:nvSpPr>
        <p:spPr>
          <a:xfrm>
            <a:off x="6110942" y="2779059"/>
            <a:ext cx="2599764" cy="1200328"/>
          </a:xfrm>
          <a:prstGeom prst="rect">
            <a:avLst/>
          </a:prstGeom>
          <a:noFill/>
        </p:spPr>
        <p:txBody>
          <a:bodyPr wrap="square" rtlCol="0">
            <a:spAutoFit/>
          </a:bodyPr>
          <a:lstStyle/>
          <a:p>
            <a:r>
              <a:rPr lang="en-US" sz="2400" dirty="0" smtClean="0">
                <a:solidFill>
                  <a:schemeClr val="bg1"/>
                </a:solidFill>
              </a:rPr>
              <a:t>This model shows the two sides in balance. </a:t>
            </a:r>
            <a:endParaRPr lang="en-US" sz="2400" dirty="0">
              <a:solidFill>
                <a:schemeClr val="bg1"/>
              </a:solidFill>
            </a:endParaRPr>
          </a:p>
        </p:txBody>
      </p:sp>
      <p:sp>
        <p:nvSpPr>
          <p:cNvPr id="66" name="Rectangle 65"/>
          <p:cNvSpPr/>
          <p:nvPr/>
        </p:nvSpPr>
        <p:spPr bwMode="auto">
          <a:xfrm>
            <a:off x="388471" y="2599765"/>
            <a:ext cx="5543176" cy="3660588"/>
          </a:xfrm>
          <a:prstGeom prst="rect">
            <a:avLst/>
          </a:prstGeom>
          <a:solidFill>
            <a:srgbClr val="87979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grpSp>
        <p:nvGrpSpPr>
          <p:cNvPr id="67" name="Group 66"/>
          <p:cNvGrpSpPr/>
          <p:nvPr/>
        </p:nvGrpSpPr>
        <p:grpSpPr>
          <a:xfrm>
            <a:off x="852274" y="4855883"/>
            <a:ext cx="1097340" cy="762000"/>
            <a:chOff x="1921901" y="3616259"/>
            <a:chExt cx="1019945" cy="1498250"/>
          </a:xfrm>
        </p:grpSpPr>
        <p:sp>
          <p:nvSpPr>
            <p:cNvPr id="69" name="Snip Single Corner Rectangle 68"/>
            <p:cNvSpPr/>
            <p:nvPr/>
          </p:nvSpPr>
          <p:spPr>
            <a:xfrm>
              <a:off x="1921901" y="3616259"/>
              <a:ext cx="1019945" cy="1451460"/>
            </a:xfrm>
            <a:prstGeom prst="snip1Rect">
              <a:avLst/>
            </a:prstGeom>
            <a:solidFill>
              <a:schemeClr val="bg1">
                <a:lumMod val="95000"/>
              </a:schemeClr>
            </a:solidFill>
            <a:ln w="3175" cap="flat" cmpd="sng" algn="ctr">
              <a:solidFill>
                <a:schemeClr val="bg1">
                  <a:lumMod val="50000"/>
                </a:schemeClr>
              </a:solidFill>
              <a:prstDash val="solid"/>
            </a:ln>
            <a:effectLst/>
          </p:spPr>
          <p:txBody>
            <a:bodyPr lIns="0" rIns="0" rtlCol="0" anchor="t"/>
            <a:lstStyle/>
            <a:p>
              <a:pPr algn="ctr" eaLnBrk="1" fontAlgn="auto" hangingPunct="1">
                <a:lnSpc>
                  <a:spcPts val="1400"/>
                </a:lnSpc>
                <a:spcBef>
                  <a:spcPts val="0"/>
                </a:spcBef>
                <a:spcAft>
                  <a:spcPts val="0"/>
                </a:spcAft>
              </a:pPr>
              <a:r>
                <a:rPr lang="en-US" sz="1400" b="1" kern="0" dirty="0" smtClean="0">
                  <a:solidFill>
                    <a:srgbClr val="C41002">
                      <a:lumMod val="50000"/>
                    </a:srgbClr>
                  </a:solidFill>
                  <a:latin typeface="Arial Narrow" panose="020B0606020202030204" pitchFamily="34" charset="0"/>
                </a:rPr>
                <a:t> RESERVE</a:t>
              </a:r>
              <a:br>
                <a:rPr lang="en-US" sz="1400" b="1" kern="0" dirty="0" smtClean="0">
                  <a:solidFill>
                    <a:srgbClr val="C41002">
                      <a:lumMod val="50000"/>
                    </a:srgbClr>
                  </a:solidFill>
                  <a:latin typeface="Arial Narrow" panose="020B0606020202030204" pitchFamily="34" charset="0"/>
                </a:rPr>
              </a:br>
              <a:r>
                <a:rPr lang="en-US" sz="1400" b="1" kern="0" dirty="0" smtClean="0">
                  <a:solidFill>
                    <a:srgbClr val="C41002">
                      <a:lumMod val="50000"/>
                    </a:srgbClr>
                  </a:solidFill>
                  <a:latin typeface="Arial Narrow" panose="020B0606020202030204" pitchFamily="34" charset="0"/>
                </a:rPr>
                <a:t>  FUND</a:t>
              </a:r>
              <a:endParaRPr lang="en-US" sz="1400" b="1" kern="0" dirty="0">
                <a:solidFill>
                  <a:srgbClr val="C41002">
                    <a:lumMod val="50000"/>
                  </a:srgbClr>
                </a:solidFill>
                <a:latin typeface="Arial Narrow" panose="020B0606020202030204" pitchFamily="34" charset="0"/>
              </a:endParaRPr>
            </a:p>
          </p:txBody>
        </p:sp>
        <p:pic>
          <p:nvPicPr>
            <p:cNvPr id="71" name="Picture 70"/>
            <p:cNvPicPr>
              <a:picLocks noChangeAspect="1"/>
            </p:cNvPicPr>
            <p:nvPr/>
          </p:nvPicPr>
          <p:blipFill>
            <a:blip r:embed="rId3">
              <a:duotone>
                <a:schemeClr val="accent5">
                  <a:shade val="45000"/>
                  <a:satMod val="135000"/>
                </a:schemeClr>
                <a:prstClr val="white"/>
              </a:duotone>
            </a:blip>
            <a:stretch>
              <a:fillRect/>
            </a:stretch>
          </p:blipFill>
          <p:spPr>
            <a:xfrm>
              <a:off x="2242126" y="4410595"/>
              <a:ext cx="379684" cy="703914"/>
            </a:xfrm>
            <a:prstGeom prst="rect">
              <a:avLst/>
            </a:prstGeom>
          </p:spPr>
        </p:pic>
      </p:grpSp>
      <p:grpSp>
        <p:nvGrpSpPr>
          <p:cNvPr id="72" name="Group 71"/>
          <p:cNvGrpSpPr/>
          <p:nvPr/>
        </p:nvGrpSpPr>
        <p:grpSpPr>
          <a:xfrm>
            <a:off x="4357563" y="3974289"/>
            <a:ext cx="1227870" cy="1624073"/>
            <a:chOff x="7178685" y="4089217"/>
            <a:chExt cx="1140984" cy="1509151"/>
          </a:xfrm>
        </p:grpSpPr>
        <p:sp>
          <p:nvSpPr>
            <p:cNvPr id="73" name="Rectangle 72"/>
            <p:cNvSpPr/>
            <p:nvPr/>
          </p:nvSpPr>
          <p:spPr>
            <a:xfrm>
              <a:off x="7222823" y="4152936"/>
              <a:ext cx="1007509" cy="1445432"/>
            </a:xfrm>
            <a:prstGeom prst="rect">
              <a:avLst/>
            </a:prstGeom>
            <a:solidFill>
              <a:schemeClr val="bg1">
                <a:lumMod val="95000"/>
              </a:schemeClr>
            </a:solidFill>
            <a:ln w="12700" cap="flat" cmpd="sng" algn="ctr">
              <a:solidFill>
                <a:schemeClr val="bg2">
                  <a:lumMod val="75000"/>
                </a:schemeClr>
              </a:solidFill>
              <a:prstDash val="solid"/>
            </a:ln>
            <a:effectLst/>
          </p:spPr>
          <p:txBody>
            <a:bodyPr rtlCol="0" anchor="ctr"/>
            <a:lstStyle/>
            <a:p>
              <a:pPr algn="ctr" eaLnBrk="1" fontAlgn="auto" hangingPunct="1">
                <a:spcBef>
                  <a:spcPts val="0"/>
                </a:spcBef>
                <a:spcAft>
                  <a:spcPts val="0"/>
                </a:spcAft>
              </a:pPr>
              <a:endParaRPr lang="en-US" sz="1800" kern="0" dirty="0">
                <a:solidFill>
                  <a:sysClr val="window" lastClr="FFFFFF"/>
                </a:solidFill>
                <a:latin typeface="Arial"/>
              </a:endParaRPr>
            </a:p>
          </p:txBody>
        </p:sp>
        <p:sp>
          <p:nvSpPr>
            <p:cNvPr id="74" name="Right Triangle 73"/>
            <p:cNvSpPr/>
            <p:nvPr/>
          </p:nvSpPr>
          <p:spPr>
            <a:xfrm>
              <a:off x="8082913" y="4136065"/>
              <a:ext cx="164905" cy="164905"/>
            </a:xfrm>
            <a:prstGeom prst="rtTriangle">
              <a:avLst/>
            </a:prstGeom>
            <a:solidFill>
              <a:srgbClr val="777777"/>
            </a:solidFill>
            <a:ln w="3175" cap="flat" cmpd="sng" algn="ctr">
              <a:solidFill>
                <a:srgbClr val="7F7F7F"/>
              </a:solidFill>
              <a:prstDash val="solid"/>
            </a:ln>
            <a:effectLst/>
          </p:spPr>
          <p:txBody>
            <a:bodyPr rtlCol="0" anchor="ctr"/>
            <a:lstStyle/>
            <a:p>
              <a:pPr algn="ctr" eaLnBrk="1" fontAlgn="auto" hangingPunct="1">
                <a:spcBef>
                  <a:spcPts val="0"/>
                </a:spcBef>
                <a:spcAft>
                  <a:spcPts val="0"/>
                </a:spcAft>
              </a:pPr>
              <a:endParaRPr lang="en-US" sz="1800" kern="0" dirty="0">
                <a:solidFill>
                  <a:sysClr val="window" lastClr="FFFFFF"/>
                </a:solidFill>
                <a:latin typeface="Arial"/>
              </a:endParaRPr>
            </a:p>
          </p:txBody>
        </p:sp>
        <p:sp>
          <p:nvSpPr>
            <p:cNvPr id="75" name="Right Triangle 74"/>
            <p:cNvSpPr/>
            <p:nvPr/>
          </p:nvSpPr>
          <p:spPr bwMode="auto">
            <a:xfrm rot="10800000">
              <a:off x="8025729" y="4089217"/>
              <a:ext cx="291965" cy="299245"/>
            </a:xfrm>
            <a:prstGeom prst="rtTriangle">
              <a:avLst/>
            </a:prstGeom>
            <a:solidFill>
              <a:srgbClr val="87979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srgbClr val="3E3E3E"/>
                </a:solidFill>
              </a:endParaRPr>
            </a:p>
          </p:txBody>
        </p:sp>
        <p:grpSp>
          <p:nvGrpSpPr>
            <p:cNvPr id="76" name="Group 75"/>
            <p:cNvGrpSpPr/>
            <p:nvPr/>
          </p:nvGrpSpPr>
          <p:grpSpPr>
            <a:xfrm>
              <a:off x="7284799" y="4510822"/>
              <a:ext cx="935355" cy="682438"/>
              <a:chOff x="3634519" y="4355377"/>
              <a:chExt cx="935355" cy="682438"/>
            </a:xfrm>
          </p:grpSpPr>
          <p:sp>
            <p:nvSpPr>
              <p:cNvPr id="79" name="Right Arrow 78"/>
              <p:cNvSpPr/>
              <p:nvPr/>
            </p:nvSpPr>
            <p:spPr>
              <a:xfrm rot="16200000">
                <a:off x="3753986" y="4235910"/>
                <a:ext cx="682438" cy="921371"/>
              </a:xfrm>
              <a:prstGeom prst="rightArrow">
                <a:avLst>
                  <a:gd name="adj1" fmla="val 73529"/>
                  <a:gd name="adj2"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Oval 79"/>
              <p:cNvSpPr/>
              <p:nvPr/>
            </p:nvSpPr>
            <p:spPr bwMode="auto">
              <a:xfrm>
                <a:off x="4112962" y="4495942"/>
                <a:ext cx="456812" cy="456812"/>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sp>
            <p:nvSpPr>
              <p:cNvPr id="81" name="Rectangle 80"/>
              <p:cNvSpPr/>
              <p:nvPr/>
            </p:nvSpPr>
            <p:spPr bwMode="auto">
              <a:xfrm>
                <a:off x="3818744" y="470491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sp>
            <p:nvSpPr>
              <p:cNvPr id="82" name="Rectangle 81"/>
              <p:cNvSpPr/>
              <p:nvPr/>
            </p:nvSpPr>
            <p:spPr bwMode="auto">
              <a:xfrm>
                <a:off x="3819944" y="478387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sp>
            <p:nvSpPr>
              <p:cNvPr id="83" name="Rectangle 82"/>
              <p:cNvSpPr/>
              <p:nvPr/>
            </p:nvSpPr>
            <p:spPr bwMode="auto">
              <a:xfrm>
                <a:off x="3819944" y="485731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sp>
            <p:nvSpPr>
              <p:cNvPr id="84" name="Rectangle 83"/>
              <p:cNvSpPr/>
              <p:nvPr/>
            </p:nvSpPr>
            <p:spPr bwMode="auto">
              <a:xfrm>
                <a:off x="3821144" y="493627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sp>
            <p:nvSpPr>
              <p:cNvPr id="85" name="Rectangle 84"/>
              <p:cNvSpPr/>
              <p:nvPr/>
            </p:nvSpPr>
            <p:spPr bwMode="auto">
              <a:xfrm>
                <a:off x="3902024" y="470611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sp>
            <p:nvSpPr>
              <p:cNvPr id="86" name="Rectangle 85"/>
              <p:cNvSpPr/>
              <p:nvPr/>
            </p:nvSpPr>
            <p:spPr bwMode="auto">
              <a:xfrm>
                <a:off x="3903224" y="478507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sp>
            <p:nvSpPr>
              <p:cNvPr id="87" name="Rectangle 86"/>
              <p:cNvSpPr/>
              <p:nvPr/>
            </p:nvSpPr>
            <p:spPr bwMode="auto">
              <a:xfrm>
                <a:off x="3903224" y="485851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sp>
            <p:nvSpPr>
              <p:cNvPr id="88" name="Rectangle 87"/>
              <p:cNvSpPr/>
              <p:nvPr/>
            </p:nvSpPr>
            <p:spPr bwMode="auto">
              <a:xfrm>
                <a:off x="3904424" y="493747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sp>
            <p:nvSpPr>
              <p:cNvPr id="89" name="Rectangle 88"/>
              <p:cNvSpPr/>
              <p:nvPr/>
            </p:nvSpPr>
            <p:spPr bwMode="auto">
              <a:xfrm>
                <a:off x="3984104" y="470611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sp>
            <p:nvSpPr>
              <p:cNvPr id="90" name="Rectangle 89"/>
              <p:cNvSpPr/>
              <p:nvPr/>
            </p:nvSpPr>
            <p:spPr bwMode="auto">
              <a:xfrm>
                <a:off x="3985304" y="478507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sp>
            <p:nvSpPr>
              <p:cNvPr id="91" name="Rectangle 90"/>
              <p:cNvSpPr/>
              <p:nvPr/>
            </p:nvSpPr>
            <p:spPr bwMode="auto">
              <a:xfrm>
                <a:off x="3985304" y="485851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sp>
            <p:nvSpPr>
              <p:cNvPr id="92" name="Rectangle 91"/>
              <p:cNvSpPr/>
              <p:nvPr/>
            </p:nvSpPr>
            <p:spPr bwMode="auto">
              <a:xfrm>
                <a:off x="3986504" y="493747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sp>
            <p:nvSpPr>
              <p:cNvPr id="93" name="Rectangle 92"/>
              <p:cNvSpPr/>
              <p:nvPr/>
            </p:nvSpPr>
            <p:spPr bwMode="auto">
              <a:xfrm>
                <a:off x="4067384" y="470731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sp>
            <p:nvSpPr>
              <p:cNvPr id="94" name="Rectangle 93"/>
              <p:cNvSpPr/>
              <p:nvPr/>
            </p:nvSpPr>
            <p:spPr bwMode="auto">
              <a:xfrm>
                <a:off x="4068584" y="478627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sp>
            <p:nvSpPr>
              <p:cNvPr id="95" name="Rectangle 94"/>
              <p:cNvSpPr/>
              <p:nvPr/>
            </p:nvSpPr>
            <p:spPr bwMode="auto">
              <a:xfrm>
                <a:off x="4068584" y="485971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sp>
            <p:nvSpPr>
              <p:cNvPr id="96" name="Rectangle 95"/>
              <p:cNvSpPr/>
              <p:nvPr/>
            </p:nvSpPr>
            <p:spPr bwMode="auto">
              <a:xfrm>
                <a:off x="4069784" y="493867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sp>
            <p:nvSpPr>
              <p:cNvPr id="97" name="Rectangle 96"/>
              <p:cNvSpPr/>
              <p:nvPr/>
            </p:nvSpPr>
            <p:spPr bwMode="auto">
              <a:xfrm>
                <a:off x="4151864" y="478747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sp>
            <p:nvSpPr>
              <p:cNvPr id="98" name="Rectangle 97"/>
              <p:cNvSpPr/>
              <p:nvPr/>
            </p:nvSpPr>
            <p:spPr bwMode="auto">
              <a:xfrm>
                <a:off x="4151864" y="486091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sp>
            <p:nvSpPr>
              <p:cNvPr id="99" name="Rectangle 98"/>
              <p:cNvSpPr/>
              <p:nvPr/>
            </p:nvSpPr>
            <p:spPr bwMode="auto">
              <a:xfrm>
                <a:off x="4153064" y="493987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sp>
            <p:nvSpPr>
              <p:cNvPr id="100" name="Rectangle 99"/>
              <p:cNvSpPr/>
              <p:nvPr/>
            </p:nvSpPr>
            <p:spPr bwMode="auto">
              <a:xfrm>
                <a:off x="4230824" y="486211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sp>
            <p:nvSpPr>
              <p:cNvPr id="101" name="Rectangle 100"/>
              <p:cNvSpPr/>
              <p:nvPr/>
            </p:nvSpPr>
            <p:spPr bwMode="auto">
              <a:xfrm>
                <a:off x="4232024" y="494107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sp>
            <p:nvSpPr>
              <p:cNvPr id="102" name="Rectangle 101"/>
              <p:cNvSpPr/>
              <p:nvPr/>
            </p:nvSpPr>
            <p:spPr bwMode="auto">
              <a:xfrm>
                <a:off x="4309784" y="486331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sp>
            <p:nvSpPr>
              <p:cNvPr id="103" name="Rectangle 102"/>
              <p:cNvSpPr/>
              <p:nvPr/>
            </p:nvSpPr>
            <p:spPr bwMode="auto">
              <a:xfrm>
                <a:off x="4310984" y="494227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pic>
            <p:nvPicPr>
              <p:cNvPr id="104" name="Picture 103"/>
              <p:cNvPicPr>
                <a:picLocks noChangeAspect="1"/>
              </p:cNvPicPr>
              <p:nvPr/>
            </p:nvPicPr>
            <p:blipFill>
              <a:blip r:embed="rId4">
                <a:duotone>
                  <a:prstClr val="black"/>
                  <a:schemeClr val="accent4">
                    <a:tint val="45000"/>
                    <a:satMod val="400000"/>
                  </a:schemeClr>
                </a:duotone>
              </a:blip>
              <a:stretch>
                <a:fillRect/>
              </a:stretch>
            </p:blipFill>
            <p:spPr>
              <a:xfrm>
                <a:off x="4095817" y="4489178"/>
                <a:ext cx="474057" cy="474057"/>
              </a:xfrm>
              <a:prstGeom prst="rect">
                <a:avLst/>
              </a:prstGeom>
            </p:spPr>
          </p:pic>
        </p:grpSp>
        <p:pic>
          <p:nvPicPr>
            <p:cNvPr id="77" name="Picture 76"/>
            <p:cNvPicPr>
              <a:picLocks noChangeAspect="1"/>
            </p:cNvPicPr>
            <p:nvPr/>
          </p:nvPicPr>
          <p:blipFill>
            <a:blip r:embed="rId5">
              <a:duotone>
                <a:schemeClr val="bg2">
                  <a:shade val="45000"/>
                  <a:satMod val="135000"/>
                </a:schemeClr>
                <a:prstClr val="white"/>
              </a:duotone>
            </a:blip>
            <a:stretch>
              <a:fillRect/>
            </a:stretch>
          </p:blipFill>
          <p:spPr>
            <a:xfrm>
              <a:off x="7764651" y="5132187"/>
              <a:ext cx="446357" cy="446357"/>
            </a:xfrm>
            <a:prstGeom prst="ellipse">
              <a:avLst/>
            </a:prstGeom>
          </p:spPr>
        </p:pic>
        <p:sp>
          <p:nvSpPr>
            <p:cNvPr id="78" name="TextBox 77"/>
            <p:cNvSpPr txBox="1"/>
            <p:nvPr/>
          </p:nvSpPr>
          <p:spPr>
            <a:xfrm>
              <a:off x="7178685" y="4312785"/>
              <a:ext cx="1140984" cy="230832"/>
            </a:xfrm>
            <a:prstGeom prst="rect">
              <a:avLst/>
            </a:prstGeom>
            <a:noFill/>
          </p:spPr>
          <p:txBody>
            <a:bodyPr wrap="square" rtlCol="0">
              <a:spAutoFit/>
            </a:bodyPr>
            <a:lstStyle/>
            <a:p>
              <a:pPr algn="ctr"/>
              <a:r>
                <a:rPr lang="en-US" sz="900" b="1" dirty="0" smtClean="0">
                  <a:solidFill>
                    <a:schemeClr val="accent6">
                      <a:lumMod val="50000"/>
                    </a:schemeClr>
                  </a:solidFill>
                  <a:latin typeface="Arial Narrow"/>
                  <a:cs typeface="Arial Narrow"/>
                </a:rPr>
                <a:t>FUTURE BENEFITS</a:t>
              </a:r>
              <a:endParaRPr lang="en-US" sz="900" b="1" dirty="0">
                <a:solidFill>
                  <a:schemeClr val="accent6">
                    <a:lumMod val="50000"/>
                  </a:schemeClr>
                </a:solidFill>
                <a:latin typeface="Arial Narrow"/>
                <a:cs typeface="Arial Narrow"/>
              </a:endParaRPr>
            </a:p>
          </p:txBody>
        </p:sp>
      </p:grpSp>
      <p:sp>
        <p:nvSpPr>
          <p:cNvPr id="105" name="Rounded Rectangle 104"/>
          <p:cNvSpPr/>
          <p:nvPr/>
        </p:nvSpPr>
        <p:spPr bwMode="auto">
          <a:xfrm>
            <a:off x="829018" y="5645023"/>
            <a:ext cx="4691530" cy="121686"/>
          </a:xfrm>
          <a:prstGeom prst="roundRect">
            <a:avLst/>
          </a:prstGeom>
          <a:solidFill>
            <a:srgbClr val="6C787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solidFill>
                <a:schemeClr val="tx1">
                  <a:lumMod val="75000"/>
                </a:schemeClr>
              </a:solidFill>
              <a:effectLst/>
              <a:latin typeface="Arial" charset="0"/>
            </a:endParaRPr>
          </a:p>
        </p:txBody>
      </p:sp>
      <p:sp>
        <p:nvSpPr>
          <p:cNvPr id="106" name="Isosceles Triangle 105"/>
          <p:cNvSpPr/>
          <p:nvPr/>
        </p:nvSpPr>
        <p:spPr bwMode="auto">
          <a:xfrm>
            <a:off x="2973295" y="5782233"/>
            <a:ext cx="388470" cy="356098"/>
          </a:xfrm>
          <a:prstGeom prst="triangle">
            <a:avLst/>
          </a:prstGeom>
          <a:solidFill>
            <a:srgbClr val="6C787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cxnSp>
        <p:nvCxnSpPr>
          <p:cNvPr id="107" name="Straight Connector 106"/>
          <p:cNvCxnSpPr/>
          <p:nvPr/>
        </p:nvCxnSpPr>
        <p:spPr>
          <a:xfrm>
            <a:off x="2637114" y="4882300"/>
            <a:ext cx="1045887" cy="0"/>
          </a:xfrm>
          <a:prstGeom prst="line">
            <a:avLst/>
          </a:prstGeom>
          <a:noFill/>
          <a:ln w="25400" cap="flat" cmpd="sng" algn="ctr">
            <a:solidFill>
              <a:schemeClr val="accent6">
                <a:lumMod val="50000"/>
              </a:schemeClr>
            </a:solidFill>
            <a:prstDash val="sysDash"/>
            <a:headEnd type="none" w="med" len="med"/>
            <a:tailEnd type="arrow" w="med" len="med"/>
          </a:ln>
          <a:effectLst/>
        </p:spPr>
      </p:cxnSp>
      <p:sp>
        <p:nvSpPr>
          <p:cNvPr id="108" name="Rectangle 107"/>
          <p:cNvSpPr/>
          <p:nvPr/>
        </p:nvSpPr>
        <p:spPr bwMode="auto">
          <a:xfrm>
            <a:off x="388470" y="2599765"/>
            <a:ext cx="5543177" cy="522941"/>
          </a:xfrm>
          <a:prstGeom prst="rect">
            <a:avLst/>
          </a:prstGeom>
          <a:solidFill>
            <a:srgbClr val="6C787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kumimoji="0" lang="en-US" sz="1400" b="1" i="0" u="none" strike="noStrike" cap="none" normalizeH="0" baseline="0" dirty="0" smtClean="0">
                <a:ln>
                  <a:noFill/>
                </a:ln>
                <a:solidFill>
                  <a:schemeClr val="tx1"/>
                </a:solidFill>
                <a:effectLst/>
                <a:latin typeface="Arial" charset="0"/>
              </a:rPr>
              <a:t>EXAMPLE: </a:t>
            </a:r>
            <a:r>
              <a:rPr lang="en-US" sz="1400" b="1" dirty="0" smtClean="0">
                <a:solidFill>
                  <a:schemeClr val="bg2">
                    <a:lumMod val="20000"/>
                    <a:lumOff val="80000"/>
                  </a:schemeClr>
                </a:solidFill>
              </a:rPr>
              <a:t>NET PREMIUMS </a:t>
            </a:r>
            <a:r>
              <a:rPr lang="en-US" sz="1400" b="1" dirty="0">
                <a:solidFill>
                  <a:schemeClr val="bg2">
                    <a:lumMod val="20000"/>
                    <a:lumOff val="80000"/>
                  </a:schemeClr>
                </a:solidFill>
              </a:rPr>
              <a:t>(DEPOSITS) </a:t>
            </a:r>
            <a:r>
              <a:rPr lang="en-US" sz="1400" b="1" dirty="0" smtClean="0">
                <a:solidFill>
                  <a:schemeClr val="bg2">
                    <a:lumMod val="20000"/>
                    <a:lumOff val="80000"/>
                  </a:schemeClr>
                </a:solidFill>
              </a:rPr>
              <a:t>AND THE RESERVE 	 FUND ARE ENOUGH TO FUND FUTURE BENEFITS</a:t>
            </a:r>
            <a:endParaRPr lang="en-US" sz="1400" b="1" dirty="0">
              <a:solidFill>
                <a:schemeClr val="bg2">
                  <a:lumMod val="20000"/>
                  <a:lumOff val="80000"/>
                </a:schemeClr>
              </a:solidFill>
            </a:endParaRPr>
          </a:p>
        </p:txBody>
      </p:sp>
      <p:grpSp>
        <p:nvGrpSpPr>
          <p:cNvPr id="109" name="Group 108"/>
          <p:cNvGrpSpPr/>
          <p:nvPr/>
        </p:nvGrpSpPr>
        <p:grpSpPr>
          <a:xfrm>
            <a:off x="855269" y="4016702"/>
            <a:ext cx="1118743" cy="758612"/>
            <a:chOff x="2569077" y="4190795"/>
            <a:chExt cx="505072" cy="724497"/>
          </a:xfrm>
          <a:solidFill>
            <a:schemeClr val="bg1">
              <a:lumMod val="95000"/>
            </a:schemeClr>
          </a:solidFill>
        </p:grpSpPr>
        <p:sp>
          <p:nvSpPr>
            <p:cNvPr id="110" name="Snip Single Corner Rectangle 109"/>
            <p:cNvSpPr/>
            <p:nvPr/>
          </p:nvSpPr>
          <p:spPr>
            <a:xfrm>
              <a:off x="2569077" y="4210286"/>
              <a:ext cx="495410" cy="705006"/>
            </a:xfrm>
            <a:prstGeom prst="snip1Rect">
              <a:avLst/>
            </a:prstGeom>
            <a:grpFill/>
            <a:ln w="3175" cap="flat" cmpd="sng" algn="ctr">
              <a:solidFill>
                <a:schemeClr val="bg1">
                  <a:lumMod val="50000"/>
                </a:schemeClr>
              </a:solidFill>
              <a:prstDash val="solid"/>
            </a:ln>
            <a:effectLst/>
          </p:spPr>
          <p:txBody>
            <a:bodyPr lIns="0" rIns="0" rtlCol="0" anchor="t"/>
            <a:lstStyle/>
            <a:p>
              <a:pPr algn="ctr" eaLnBrk="1" fontAlgn="auto" hangingPunct="1">
                <a:lnSpc>
                  <a:spcPts val="1400"/>
                </a:lnSpc>
                <a:spcBef>
                  <a:spcPts val="0"/>
                </a:spcBef>
                <a:spcAft>
                  <a:spcPts val="0"/>
                </a:spcAft>
              </a:pPr>
              <a:r>
                <a:rPr lang="en-US" sz="1200" b="1" kern="0" dirty="0" smtClean="0">
                  <a:solidFill>
                    <a:srgbClr val="C41002">
                      <a:lumMod val="50000"/>
                    </a:srgbClr>
                  </a:solidFill>
                  <a:latin typeface="Arial Narrow" panose="020B0606020202030204" pitchFamily="34" charset="0"/>
                </a:rPr>
                <a:t>FUTURE NET</a:t>
              </a:r>
              <a:br>
                <a:rPr lang="en-US" sz="1200" b="1" kern="0" dirty="0" smtClean="0">
                  <a:solidFill>
                    <a:srgbClr val="C41002">
                      <a:lumMod val="50000"/>
                    </a:srgbClr>
                  </a:solidFill>
                  <a:latin typeface="Arial Narrow" panose="020B0606020202030204" pitchFamily="34" charset="0"/>
                </a:rPr>
              </a:br>
              <a:r>
                <a:rPr lang="en-US" sz="1200" b="1" kern="0" dirty="0" smtClean="0">
                  <a:solidFill>
                    <a:srgbClr val="C41002">
                      <a:lumMod val="50000"/>
                    </a:srgbClr>
                  </a:solidFill>
                  <a:latin typeface="Arial Narrow" panose="020B0606020202030204" pitchFamily="34" charset="0"/>
                </a:rPr>
                <a:t> PREMIUMS</a:t>
              </a:r>
              <a:endParaRPr lang="en-US" sz="1200" b="1" kern="0" dirty="0">
                <a:solidFill>
                  <a:srgbClr val="C41002">
                    <a:lumMod val="50000"/>
                  </a:srgbClr>
                </a:solidFill>
                <a:latin typeface="Arial Narrow" panose="020B0606020202030204" pitchFamily="34" charset="0"/>
              </a:endParaRPr>
            </a:p>
          </p:txBody>
        </p:sp>
        <p:sp>
          <p:nvSpPr>
            <p:cNvPr id="111" name="Right Triangle 110"/>
            <p:cNvSpPr/>
            <p:nvPr/>
          </p:nvSpPr>
          <p:spPr>
            <a:xfrm>
              <a:off x="2997352" y="4190795"/>
              <a:ext cx="76797" cy="126843"/>
            </a:xfrm>
            <a:prstGeom prst="rtTriangle">
              <a:avLst/>
            </a:prstGeom>
            <a:solidFill>
              <a:schemeClr val="tx1">
                <a:lumMod val="60000"/>
                <a:lumOff val="40000"/>
              </a:schemeClr>
            </a:solidFill>
            <a:ln w="25400" cap="flat" cmpd="sng" algn="ctr">
              <a:noFill/>
              <a:prstDash val="solid"/>
            </a:ln>
            <a:effectLst/>
          </p:spPr>
          <p:txBody>
            <a:bodyPr rtlCol="0" anchor="ctr"/>
            <a:lstStyle/>
            <a:p>
              <a:pPr algn="ctr" eaLnBrk="1" fontAlgn="auto" hangingPunct="1">
                <a:spcBef>
                  <a:spcPts val="0"/>
                </a:spcBef>
                <a:spcAft>
                  <a:spcPts val="0"/>
                </a:spcAft>
              </a:pPr>
              <a:endParaRPr lang="en-US" sz="1800" kern="0" dirty="0">
                <a:solidFill>
                  <a:sysClr val="window" lastClr="FFFFFF"/>
                </a:solidFill>
                <a:latin typeface="Arial"/>
              </a:endParaRPr>
            </a:p>
          </p:txBody>
        </p:sp>
      </p:grpSp>
      <p:sp>
        <p:nvSpPr>
          <p:cNvPr id="112" name="Right Triangle 111"/>
          <p:cNvSpPr/>
          <p:nvPr/>
        </p:nvSpPr>
        <p:spPr>
          <a:xfrm>
            <a:off x="1806477" y="4839742"/>
            <a:ext cx="170107" cy="132816"/>
          </a:xfrm>
          <a:prstGeom prst="rtTriangle">
            <a:avLst/>
          </a:prstGeom>
          <a:solidFill>
            <a:schemeClr val="tx1">
              <a:lumMod val="60000"/>
              <a:lumOff val="40000"/>
            </a:schemeClr>
          </a:solidFill>
          <a:ln w="25400" cap="flat" cmpd="sng" algn="ctr">
            <a:noFill/>
            <a:prstDash val="solid"/>
          </a:ln>
          <a:effectLst/>
        </p:spPr>
        <p:txBody>
          <a:bodyPr rtlCol="0" anchor="ctr"/>
          <a:lstStyle/>
          <a:p>
            <a:pPr algn="ctr" eaLnBrk="1" fontAlgn="auto" hangingPunct="1">
              <a:spcBef>
                <a:spcPts val="0"/>
              </a:spcBef>
              <a:spcAft>
                <a:spcPts val="0"/>
              </a:spcAft>
            </a:pPr>
            <a:endParaRPr lang="en-US" sz="1800" kern="0" dirty="0">
              <a:solidFill>
                <a:sysClr val="window" lastClr="FFFFFF"/>
              </a:solidFill>
              <a:latin typeface="Arial"/>
            </a:endParaRPr>
          </a:p>
        </p:txBody>
      </p:sp>
      <p:pic>
        <p:nvPicPr>
          <p:cNvPr id="113" name="Picture 112"/>
          <p:cNvPicPr>
            <a:picLocks noChangeAspect="1"/>
          </p:cNvPicPr>
          <p:nvPr/>
        </p:nvPicPr>
        <p:blipFill>
          <a:blip r:embed="rId3">
            <a:duotone>
              <a:schemeClr val="accent5">
                <a:shade val="45000"/>
                <a:satMod val="135000"/>
              </a:schemeClr>
              <a:prstClr val="white"/>
            </a:duotone>
          </a:blip>
          <a:stretch>
            <a:fillRect/>
          </a:stretch>
        </p:blipFill>
        <p:spPr>
          <a:xfrm>
            <a:off x="1197561" y="4451858"/>
            <a:ext cx="408495" cy="358006"/>
          </a:xfrm>
          <a:prstGeom prst="rect">
            <a:avLst/>
          </a:prstGeom>
        </p:spPr>
      </p:pic>
    </p:spTree>
    <p:extLst>
      <p:ext uri="{BB962C8B-B14F-4D97-AF65-F5344CB8AC3E}">
        <p14:creationId xmlns:p14="http://schemas.microsoft.com/office/powerpoint/2010/main" val="3819228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ppt_x"/>
                                          </p:val>
                                        </p:tav>
                                        <p:tav tm="100000">
                                          <p:val>
                                            <p:strVal val="#ppt_x"/>
                                          </p:val>
                                        </p:tav>
                                      </p:tavLst>
                                    </p:anim>
                                    <p:anim calcmode="lin" valueType="num">
                                      <p:cBhvr additive="base">
                                        <p:cTn id="8" dur="500" fill="hold"/>
                                        <p:tgtEl>
                                          <p:spTgt spid="5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5"/>
                                        </p:tgtEl>
                                        <p:attrNameLst>
                                          <p:attrName>style.visibility</p:attrName>
                                        </p:attrNameLst>
                                      </p:cBhvr>
                                      <p:to>
                                        <p:strVal val="visible"/>
                                      </p:to>
                                    </p:set>
                                    <p:anim calcmode="lin" valueType="num">
                                      <p:cBhvr additive="base">
                                        <p:cTn id="15" dur="500" fill="hold"/>
                                        <p:tgtEl>
                                          <p:spTgt spid="55"/>
                                        </p:tgtEl>
                                        <p:attrNameLst>
                                          <p:attrName>ppt_x</p:attrName>
                                        </p:attrNameLst>
                                      </p:cBhvr>
                                      <p:tavLst>
                                        <p:tav tm="0">
                                          <p:val>
                                            <p:strVal val="#ppt_x"/>
                                          </p:val>
                                        </p:tav>
                                        <p:tav tm="100000">
                                          <p:val>
                                            <p:strVal val="#ppt_x"/>
                                          </p:val>
                                        </p:tav>
                                      </p:tavLst>
                                    </p:anim>
                                    <p:anim calcmode="lin" valueType="num">
                                      <p:cBhvr additive="base">
                                        <p:cTn id="16"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8"/>
                                        </p:tgtEl>
                                        <p:attrNameLst>
                                          <p:attrName>style.visibility</p:attrName>
                                        </p:attrNameLst>
                                      </p:cBhvr>
                                      <p:to>
                                        <p:strVal val="visible"/>
                                      </p:to>
                                    </p:set>
                                    <p:anim calcmode="lin" valueType="num">
                                      <p:cBhvr additive="base">
                                        <p:cTn id="21" dur="500" fill="hold"/>
                                        <p:tgtEl>
                                          <p:spTgt spid="108"/>
                                        </p:tgtEl>
                                        <p:attrNameLst>
                                          <p:attrName>ppt_x</p:attrName>
                                        </p:attrNameLst>
                                      </p:cBhvr>
                                      <p:tavLst>
                                        <p:tav tm="0">
                                          <p:val>
                                            <p:strVal val="#ppt_x"/>
                                          </p:val>
                                        </p:tav>
                                        <p:tav tm="100000">
                                          <p:val>
                                            <p:strVal val="#ppt_x"/>
                                          </p:val>
                                        </p:tav>
                                      </p:tavLst>
                                    </p:anim>
                                    <p:anim calcmode="lin" valueType="num">
                                      <p:cBhvr additive="base">
                                        <p:cTn id="22" dur="500" fill="hold"/>
                                        <p:tgtEl>
                                          <p:spTgt spid="10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6"/>
                                        </p:tgtEl>
                                        <p:attrNameLst>
                                          <p:attrName>style.visibility</p:attrName>
                                        </p:attrNameLst>
                                      </p:cBhvr>
                                      <p:to>
                                        <p:strVal val="visible"/>
                                      </p:to>
                                    </p:set>
                                    <p:anim calcmode="lin" valueType="num">
                                      <p:cBhvr additive="base">
                                        <p:cTn id="25" dur="500" fill="hold"/>
                                        <p:tgtEl>
                                          <p:spTgt spid="66"/>
                                        </p:tgtEl>
                                        <p:attrNameLst>
                                          <p:attrName>ppt_x</p:attrName>
                                        </p:attrNameLst>
                                      </p:cBhvr>
                                      <p:tavLst>
                                        <p:tav tm="0">
                                          <p:val>
                                            <p:strVal val="#ppt_x"/>
                                          </p:val>
                                        </p:tav>
                                        <p:tav tm="100000">
                                          <p:val>
                                            <p:strVal val="#ppt_x"/>
                                          </p:val>
                                        </p:tav>
                                      </p:tavLst>
                                    </p:anim>
                                    <p:anim calcmode="lin" valueType="num">
                                      <p:cBhvr additive="base">
                                        <p:cTn id="26" dur="500" fill="hold"/>
                                        <p:tgtEl>
                                          <p:spTgt spid="6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5"/>
                                        </p:tgtEl>
                                        <p:attrNameLst>
                                          <p:attrName>style.visibility</p:attrName>
                                        </p:attrNameLst>
                                      </p:cBhvr>
                                      <p:to>
                                        <p:strVal val="visible"/>
                                      </p:to>
                                    </p:set>
                                    <p:anim calcmode="lin" valueType="num">
                                      <p:cBhvr additive="base">
                                        <p:cTn id="29" dur="500" fill="hold"/>
                                        <p:tgtEl>
                                          <p:spTgt spid="105"/>
                                        </p:tgtEl>
                                        <p:attrNameLst>
                                          <p:attrName>ppt_x</p:attrName>
                                        </p:attrNameLst>
                                      </p:cBhvr>
                                      <p:tavLst>
                                        <p:tav tm="0">
                                          <p:val>
                                            <p:strVal val="#ppt_x"/>
                                          </p:val>
                                        </p:tav>
                                        <p:tav tm="100000">
                                          <p:val>
                                            <p:strVal val="#ppt_x"/>
                                          </p:val>
                                        </p:tav>
                                      </p:tavLst>
                                    </p:anim>
                                    <p:anim calcmode="lin" valueType="num">
                                      <p:cBhvr additive="base">
                                        <p:cTn id="30" dur="500" fill="hold"/>
                                        <p:tgtEl>
                                          <p:spTgt spid="10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06"/>
                                        </p:tgtEl>
                                        <p:attrNameLst>
                                          <p:attrName>style.visibility</p:attrName>
                                        </p:attrNameLst>
                                      </p:cBhvr>
                                      <p:to>
                                        <p:strVal val="visible"/>
                                      </p:to>
                                    </p:set>
                                    <p:anim calcmode="lin" valueType="num">
                                      <p:cBhvr additive="base">
                                        <p:cTn id="33" dur="500" fill="hold"/>
                                        <p:tgtEl>
                                          <p:spTgt spid="106"/>
                                        </p:tgtEl>
                                        <p:attrNameLst>
                                          <p:attrName>ppt_x</p:attrName>
                                        </p:attrNameLst>
                                      </p:cBhvr>
                                      <p:tavLst>
                                        <p:tav tm="0">
                                          <p:val>
                                            <p:strVal val="#ppt_x"/>
                                          </p:val>
                                        </p:tav>
                                        <p:tav tm="100000">
                                          <p:val>
                                            <p:strVal val="#ppt_x"/>
                                          </p:val>
                                        </p:tav>
                                      </p:tavLst>
                                    </p:anim>
                                    <p:anim calcmode="lin" valueType="num">
                                      <p:cBhvr additive="base">
                                        <p:cTn id="34" dur="500" fill="hold"/>
                                        <p:tgtEl>
                                          <p:spTgt spid="10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additive="base">
                                        <p:cTn id="39" dur="500" fill="hold"/>
                                        <p:tgtEl>
                                          <p:spTgt spid="61"/>
                                        </p:tgtEl>
                                        <p:attrNameLst>
                                          <p:attrName>ppt_x</p:attrName>
                                        </p:attrNameLst>
                                      </p:cBhvr>
                                      <p:tavLst>
                                        <p:tav tm="0">
                                          <p:val>
                                            <p:strVal val="#ppt_x"/>
                                          </p:val>
                                        </p:tav>
                                        <p:tav tm="100000">
                                          <p:val>
                                            <p:strVal val="#ppt_x"/>
                                          </p:val>
                                        </p:tav>
                                      </p:tavLst>
                                    </p:anim>
                                    <p:anim calcmode="lin" valueType="num">
                                      <p:cBhvr additive="base">
                                        <p:cTn id="40" dur="500" fill="hold"/>
                                        <p:tgtEl>
                                          <p:spTgt spid="6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additive="base">
                                        <p:cTn id="43" dur="500" fill="hold"/>
                                        <p:tgtEl>
                                          <p:spTgt spid="68"/>
                                        </p:tgtEl>
                                        <p:attrNameLst>
                                          <p:attrName>ppt_x</p:attrName>
                                        </p:attrNameLst>
                                      </p:cBhvr>
                                      <p:tavLst>
                                        <p:tav tm="0">
                                          <p:val>
                                            <p:strVal val="#ppt_x"/>
                                          </p:val>
                                        </p:tav>
                                        <p:tav tm="100000">
                                          <p:val>
                                            <p:strVal val="#ppt_x"/>
                                          </p:val>
                                        </p:tav>
                                      </p:tavLst>
                                    </p:anim>
                                    <p:anim calcmode="lin" valueType="num">
                                      <p:cBhvr additive="base">
                                        <p:cTn id="44"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wipe(left)">
                                      <p:cBhvr>
                                        <p:cTn id="49" dur="500"/>
                                        <p:tgtEl>
                                          <p:spTgt spid="67"/>
                                        </p:tgtEl>
                                      </p:cBhvr>
                                    </p:animEffect>
                                  </p:childTnLst>
                                </p:cTn>
                              </p:par>
                              <p:par>
                                <p:cTn id="50" presetID="22" presetClass="entr" presetSubtype="8" fill="hold" nodeType="withEffect">
                                  <p:stCondLst>
                                    <p:cond delay="0"/>
                                  </p:stCondLst>
                                  <p:childTnLst>
                                    <p:set>
                                      <p:cBhvr>
                                        <p:cTn id="51" dur="1" fill="hold">
                                          <p:stCondLst>
                                            <p:cond delay="0"/>
                                          </p:stCondLst>
                                        </p:cTn>
                                        <p:tgtEl>
                                          <p:spTgt spid="72"/>
                                        </p:tgtEl>
                                        <p:attrNameLst>
                                          <p:attrName>style.visibility</p:attrName>
                                        </p:attrNameLst>
                                      </p:cBhvr>
                                      <p:to>
                                        <p:strVal val="visible"/>
                                      </p:to>
                                    </p:set>
                                    <p:animEffect transition="in" filter="wipe(left)">
                                      <p:cBhvr>
                                        <p:cTn id="52" dur="500"/>
                                        <p:tgtEl>
                                          <p:spTgt spid="72"/>
                                        </p:tgtEl>
                                      </p:cBhvr>
                                    </p:animEffect>
                                  </p:childTnLst>
                                </p:cTn>
                              </p:par>
                              <p:par>
                                <p:cTn id="53" presetID="22" presetClass="entr" presetSubtype="8" fill="hold" nodeType="withEffect">
                                  <p:stCondLst>
                                    <p:cond delay="0"/>
                                  </p:stCondLst>
                                  <p:childTnLst>
                                    <p:set>
                                      <p:cBhvr>
                                        <p:cTn id="54" dur="1" fill="hold">
                                          <p:stCondLst>
                                            <p:cond delay="0"/>
                                          </p:stCondLst>
                                        </p:cTn>
                                        <p:tgtEl>
                                          <p:spTgt spid="107"/>
                                        </p:tgtEl>
                                        <p:attrNameLst>
                                          <p:attrName>style.visibility</p:attrName>
                                        </p:attrNameLst>
                                      </p:cBhvr>
                                      <p:to>
                                        <p:strVal val="visible"/>
                                      </p:to>
                                    </p:set>
                                    <p:animEffect transition="in" filter="wipe(left)">
                                      <p:cBhvr>
                                        <p:cTn id="55" dur="500"/>
                                        <p:tgtEl>
                                          <p:spTgt spid="107"/>
                                        </p:tgtEl>
                                      </p:cBhvr>
                                    </p:animEffect>
                                  </p:childTnLst>
                                </p:cTn>
                              </p:par>
                              <p:par>
                                <p:cTn id="56" presetID="22" presetClass="entr" presetSubtype="8" fill="hold" nodeType="withEffect">
                                  <p:stCondLst>
                                    <p:cond delay="0"/>
                                  </p:stCondLst>
                                  <p:childTnLst>
                                    <p:set>
                                      <p:cBhvr>
                                        <p:cTn id="57" dur="1" fill="hold">
                                          <p:stCondLst>
                                            <p:cond delay="0"/>
                                          </p:stCondLst>
                                        </p:cTn>
                                        <p:tgtEl>
                                          <p:spTgt spid="109"/>
                                        </p:tgtEl>
                                        <p:attrNameLst>
                                          <p:attrName>style.visibility</p:attrName>
                                        </p:attrNameLst>
                                      </p:cBhvr>
                                      <p:to>
                                        <p:strVal val="visible"/>
                                      </p:to>
                                    </p:set>
                                    <p:animEffect transition="in" filter="wipe(left)">
                                      <p:cBhvr>
                                        <p:cTn id="58" dur="500"/>
                                        <p:tgtEl>
                                          <p:spTgt spid="109"/>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2"/>
                                        </p:tgtEl>
                                        <p:attrNameLst>
                                          <p:attrName>style.visibility</p:attrName>
                                        </p:attrNameLst>
                                      </p:cBhvr>
                                      <p:to>
                                        <p:strVal val="visible"/>
                                      </p:to>
                                    </p:set>
                                    <p:animEffect transition="in" filter="wipe(left)">
                                      <p:cBhvr>
                                        <p:cTn id="61" dur="500"/>
                                        <p:tgtEl>
                                          <p:spTgt spid="112"/>
                                        </p:tgtEl>
                                      </p:cBhvr>
                                    </p:animEffect>
                                  </p:childTnLst>
                                </p:cTn>
                              </p:par>
                              <p:par>
                                <p:cTn id="62" presetID="22" presetClass="entr" presetSubtype="8" fill="hold" nodeType="withEffect">
                                  <p:stCondLst>
                                    <p:cond delay="0"/>
                                  </p:stCondLst>
                                  <p:childTnLst>
                                    <p:set>
                                      <p:cBhvr>
                                        <p:cTn id="63" dur="1" fill="hold">
                                          <p:stCondLst>
                                            <p:cond delay="0"/>
                                          </p:stCondLst>
                                        </p:cTn>
                                        <p:tgtEl>
                                          <p:spTgt spid="113"/>
                                        </p:tgtEl>
                                        <p:attrNameLst>
                                          <p:attrName>style.visibility</p:attrName>
                                        </p:attrNameLst>
                                      </p:cBhvr>
                                      <p:to>
                                        <p:strVal val="visible"/>
                                      </p:to>
                                    </p:set>
                                    <p:animEffect transition="in" filter="wipe(left)">
                                      <p:cBhvr>
                                        <p:cTn id="64"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p:bldP spid="61" grpId="0" animBg="1"/>
      <p:bldP spid="68" grpId="0"/>
      <p:bldP spid="66" grpId="0" animBg="1"/>
      <p:bldP spid="105" grpId="0" animBg="1"/>
      <p:bldP spid="106" grpId="0" animBg="1"/>
      <p:bldP spid="108" grpId="0" animBg="1"/>
      <p:bldP spid="1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p:cNvSpPr/>
          <p:nvPr/>
        </p:nvSpPr>
        <p:spPr bwMode="auto">
          <a:xfrm>
            <a:off x="0" y="6166075"/>
            <a:ext cx="9164158" cy="69192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srgbClr val="3E3E3E"/>
              </a:solidFill>
            </a:endParaRPr>
          </a:p>
        </p:txBody>
      </p:sp>
      <p:sp>
        <p:nvSpPr>
          <p:cNvPr id="63" name="Rectangle 162"/>
          <p:cNvSpPr txBox="1">
            <a:spLocks noChangeArrowheads="1"/>
          </p:cNvSpPr>
          <p:nvPr/>
        </p:nvSpPr>
        <p:spPr bwMode="auto">
          <a:xfrm>
            <a:off x="6725758" y="6412108"/>
            <a:ext cx="21336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solidFill>
                  <a:schemeClr val="bg1"/>
                </a:solidFill>
              </a:defRPr>
            </a:lvl1pPr>
          </a:lstStyle>
          <a:p>
            <a:pPr algn="r">
              <a:defRPr/>
            </a:pPr>
            <a:fld id="{0E191445-A357-49CC-AE88-E14D3EF5070A}" type="slidenum">
              <a:rPr lang="en-US" sz="1100" b="1" smtClean="0">
                <a:solidFill>
                  <a:srgbClr val="FFFFFF">
                    <a:lumMod val="50000"/>
                  </a:srgbClr>
                </a:solidFill>
              </a:rPr>
              <a:pPr algn="r">
                <a:defRPr/>
              </a:pPr>
              <a:t>25</a:t>
            </a:fld>
            <a:endParaRPr lang="en-US" sz="1100" b="1" dirty="0" smtClean="0">
              <a:solidFill>
                <a:srgbClr val="FFFFFF">
                  <a:lumMod val="50000"/>
                </a:srgbClr>
              </a:solidFill>
              <a:latin typeface="Times New Roman" pitchFamily="18" charset="0"/>
            </a:endParaRPr>
          </a:p>
        </p:txBody>
      </p:sp>
      <p:sp>
        <p:nvSpPr>
          <p:cNvPr id="60" name="Rectangle 59"/>
          <p:cNvSpPr/>
          <p:nvPr/>
        </p:nvSpPr>
        <p:spPr bwMode="auto">
          <a:xfrm>
            <a:off x="388471" y="2599765"/>
            <a:ext cx="5543176" cy="3660588"/>
          </a:xfrm>
          <a:prstGeom prst="rect">
            <a:avLst/>
          </a:prstGeom>
          <a:solidFill>
            <a:srgbClr val="87979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sp>
        <p:nvSpPr>
          <p:cNvPr id="2" name="Title 1"/>
          <p:cNvSpPr>
            <a:spLocks noGrp="1"/>
          </p:cNvSpPr>
          <p:nvPr>
            <p:ph type="title"/>
          </p:nvPr>
        </p:nvSpPr>
        <p:spPr/>
        <p:txBody>
          <a:bodyPr/>
          <a:lstStyle/>
          <a:p>
            <a:r>
              <a:rPr lang="en-US" dirty="0" smtClean="0"/>
              <a:t>Out of Balance</a:t>
            </a:r>
            <a:endParaRPr lang="en-US" dirty="0"/>
          </a:p>
        </p:txBody>
      </p:sp>
      <p:sp>
        <p:nvSpPr>
          <p:cNvPr id="4" name="Rectangle 4"/>
          <p:cNvSpPr>
            <a:spLocks noChangeArrowheads="1"/>
          </p:cNvSpPr>
          <p:nvPr/>
        </p:nvSpPr>
        <p:spPr bwMode="gray">
          <a:xfrm>
            <a:off x="6645275" y="0"/>
            <a:ext cx="2096255" cy="227013"/>
          </a:xfrm>
          <a:prstGeom prst="rect">
            <a:avLst/>
          </a:prstGeom>
          <a:solidFill>
            <a:srgbClr val="008080"/>
          </a:solidFill>
          <a:ln>
            <a:noFill/>
          </a:ln>
        </p:spPr>
        <p:txBody>
          <a:bodyPr tIns="0" bIns="0" anchor="ctr" anchorCtr="1"/>
          <a:lstStyle/>
          <a:p>
            <a:pPr algn="ctr">
              <a:lnSpc>
                <a:spcPct val="90000"/>
              </a:lnSpc>
            </a:pPr>
            <a:r>
              <a:rPr lang="en-GB" sz="1200" b="1" dirty="0" smtClean="0">
                <a:solidFill>
                  <a:schemeClr val="bg1"/>
                </a:solidFill>
                <a:latin typeface="+mj-lt"/>
              </a:rPr>
              <a:t>APPLICATION</a:t>
            </a:r>
            <a:endParaRPr lang="en-GB" sz="1200" b="1" dirty="0">
              <a:solidFill>
                <a:schemeClr val="bg1"/>
              </a:solidFill>
              <a:latin typeface="+mj-lt"/>
            </a:endParaRPr>
          </a:p>
        </p:txBody>
      </p:sp>
      <p:sp>
        <p:nvSpPr>
          <p:cNvPr id="54" name="Rectangle 53"/>
          <p:cNvSpPr/>
          <p:nvPr/>
        </p:nvSpPr>
        <p:spPr>
          <a:xfrm>
            <a:off x="395287" y="1412875"/>
            <a:ext cx="8353057" cy="1080021"/>
          </a:xfrm>
          <a:prstGeom prst="rect">
            <a:avLst/>
          </a:prstGeom>
          <a:solidFill>
            <a:srgbClr val="86ACB4">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a:off x="395287" y="1619794"/>
            <a:ext cx="7825967" cy="873102"/>
          </a:xfrm>
          <a:custGeom>
            <a:avLst/>
            <a:gdLst>
              <a:gd name="connsiteX0" fmla="*/ 0 w 4728754"/>
              <a:gd name="connsiteY0" fmla="*/ 1262743 h 1280160"/>
              <a:gd name="connsiteX1" fmla="*/ 0 w 4728754"/>
              <a:gd name="connsiteY1" fmla="*/ 0 h 1280160"/>
              <a:gd name="connsiteX2" fmla="*/ 470263 w 4728754"/>
              <a:gd name="connsiteY2" fmla="*/ 391886 h 1280160"/>
              <a:gd name="connsiteX3" fmla="*/ 1332412 w 4728754"/>
              <a:gd name="connsiteY3" fmla="*/ 26126 h 1280160"/>
              <a:gd name="connsiteX4" fmla="*/ 2151017 w 4728754"/>
              <a:gd name="connsiteY4" fmla="*/ 879566 h 1280160"/>
              <a:gd name="connsiteX5" fmla="*/ 3021874 w 4728754"/>
              <a:gd name="connsiteY5" fmla="*/ 261257 h 1280160"/>
              <a:gd name="connsiteX6" fmla="*/ 3849189 w 4728754"/>
              <a:gd name="connsiteY6" fmla="*/ 627017 h 1280160"/>
              <a:gd name="connsiteX7" fmla="*/ 4389120 w 4728754"/>
              <a:gd name="connsiteY7" fmla="*/ 121920 h 1280160"/>
              <a:gd name="connsiteX8" fmla="*/ 4728754 w 4728754"/>
              <a:gd name="connsiteY8" fmla="*/ 1280160 h 1280160"/>
              <a:gd name="connsiteX9" fmla="*/ 0 w 4728754"/>
              <a:gd name="connsiteY9" fmla="*/ 1262743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28754" h="1280160">
                <a:moveTo>
                  <a:pt x="0" y="1262743"/>
                </a:moveTo>
                <a:lnTo>
                  <a:pt x="0" y="0"/>
                </a:lnTo>
                <a:lnTo>
                  <a:pt x="470263" y="391886"/>
                </a:lnTo>
                <a:lnTo>
                  <a:pt x="1332412" y="26126"/>
                </a:lnTo>
                <a:lnTo>
                  <a:pt x="2151017" y="879566"/>
                </a:lnTo>
                <a:lnTo>
                  <a:pt x="3021874" y="261257"/>
                </a:lnTo>
                <a:lnTo>
                  <a:pt x="3849189" y="627017"/>
                </a:lnTo>
                <a:lnTo>
                  <a:pt x="4389120" y="121920"/>
                </a:lnTo>
                <a:lnTo>
                  <a:pt x="4728754" y="1280160"/>
                </a:lnTo>
                <a:lnTo>
                  <a:pt x="0" y="1262743"/>
                </a:lnTo>
                <a:close/>
              </a:path>
            </a:pathLst>
          </a:custGeom>
          <a:solidFill>
            <a:srgbClr val="9DB0B8">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9" name="Group 58"/>
          <p:cNvGrpSpPr/>
          <p:nvPr/>
        </p:nvGrpSpPr>
        <p:grpSpPr>
          <a:xfrm>
            <a:off x="3777713" y="3151210"/>
            <a:ext cx="1854764" cy="2453250"/>
            <a:chOff x="7178685" y="4089217"/>
            <a:chExt cx="1140984" cy="1509151"/>
          </a:xfrm>
        </p:grpSpPr>
        <p:sp>
          <p:nvSpPr>
            <p:cNvPr id="5" name="Rectangle 4"/>
            <p:cNvSpPr/>
            <p:nvPr/>
          </p:nvSpPr>
          <p:spPr>
            <a:xfrm>
              <a:off x="7222823" y="4152936"/>
              <a:ext cx="1007509" cy="1445432"/>
            </a:xfrm>
            <a:prstGeom prst="rect">
              <a:avLst/>
            </a:prstGeom>
            <a:solidFill>
              <a:schemeClr val="bg1">
                <a:lumMod val="95000"/>
              </a:schemeClr>
            </a:solidFill>
            <a:ln w="12700" cap="flat" cmpd="sng" algn="ctr">
              <a:solidFill>
                <a:schemeClr val="bg2">
                  <a:lumMod val="75000"/>
                </a:schemeClr>
              </a:solidFill>
              <a:prstDash val="solid"/>
            </a:ln>
            <a:effectLst/>
          </p:spPr>
          <p:txBody>
            <a:bodyPr rtlCol="0" anchor="ctr"/>
            <a:lstStyle/>
            <a:p>
              <a:pPr algn="ctr" eaLnBrk="1" fontAlgn="auto" hangingPunct="1">
                <a:spcBef>
                  <a:spcPts val="0"/>
                </a:spcBef>
                <a:spcAft>
                  <a:spcPts val="0"/>
                </a:spcAft>
              </a:pPr>
              <a:endParaRPr lang="en-US" sz="1800" kern="0" dirty="0">
                <a:solidFill>
                  <a:sysClr val="window" lastClr="FFFFFF"/>
                </a:solidFill>
                <a:latin typeface="Arial"/>
              </a:endParaRPr>
            </a:p>
          </p:txBody>
        </p:sp>
        <p:sp>
          <p:nvSpPr>
            <p:cNvPr id="6" name="Right Triangle 5"/>
            <p:cNvSpPr/>
            <p:nvPr/>
          </p:nvSpPr>
          <p:spPr>
            <a:xfrm>
              <a:off x="8082913" y="4136065"/>
              <a:ext cx="164905" cy="164905"/>
            </a:xfrm>
            <a:prstGeom prst="rtTriangle">
              <a:avLst/>
            </a:prstGeom>
            <a:solidFill>
              <a:srgbClr val="777777"/>
            </a:solidFill>
            <a:ln w="3175" cap="flat" cmpd="sng" algn="ctr">
              <a:solidFill>
                <a:srgbClr val="7F7F7F"/>
              </a:solidFill>
              <a:prstDash val="solid"/>
            </a:ln>
            <a:effectLst/>
          </p:spPr>
          <p:txBody>
            <a:bodyPr rtlCol="0" anchor="ctr"/>
            <a:lstStyle/>
            <a:p>
              <a:pPr algn="ctr" eaLnBrk="1" fontAlgn="auto" hangingPunct="1">
                <a:spcBef>
                  <a:spcPts val="0"/>
                </a:spcBef>
                <a:spcAft>
                  <a:spcPts val="0"/>
                </a:spcAft>
              </a:pPr>
              <a:endParaRPr lang="en-US" sz="1800" kern="0" dirty="0">
                <a:solidFill>
                  <a:sysClr val="window" lastClr="FFFFFF"/>
                </a:solidFill>
                <a:latin typeface="Arial"/>
              </a:endParaRPr>
            </a:p>
          </p:txBody>
        </p:sp>
        <p:sp>
          <p:nvSpPr>
            <p:cNvPr id="7" name="Right Triangle 6"/>
            <p:cNvSpPr/>
            <p:nvPr/>
          </p:nvSpPr>
          <p:spPr bwMode="auto">
            <a:xfrm rot="10800000">
              <a:off x="8025729" y="4089217"/>
              <a:ext cx="291965" cy="299245"/>
            </a:xfrm>
            <a:prstGeom prst="rtTriangle">
              <a:avLst/>
            </a:prstGeom>
            <a:solidFill>
              <a:srgbClr val="87979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srgbClr val="3E3E3E"/>
                </a:solidFill>
              </a:endParaRPr>
            </a:p>
          </p:txBody>
        </p:sp>
        <p:grpSp>
          <p:nvGrpSpPr>
            <p:cNvPr id="57" name="Group 56"/>
            <p:cNvGrpSpPr/>
            <p:nvPr/>
          </p:nvGrpSpPr>
          <p:grpSpPr>
            <a:xfrm>
              <a:off x="7284799" y="4510822"/>
              <a:ext cx="935355" cy="682438"/>
              <a:chOff x="3634519" y="4355377"/>
              <a:chExt cx="935355" cy="682438"/>
            </a:xfrm>
          </p:grpSpPr>
          <p:sp>
            <p:nvSpPr>
              <p:cNvPr id="24" name="Right Arrow 23"/>
              <p:cNvSpPr/>
              <p:nvPr/>
            </p:nvSpPr>
            <p:spPr>
              <a:xfrm rot="16200000">
                <a:off x="3753986" y="4235910"/>
                <a:ext cx="682438" cy="921371"/>
              </a:xfrm>
              <a:prstGeom prst="rightArrow">
                <a:avLst>
                  <a:gd name="adj1" fmla="val 73529"/>
                  <a:gd name="adj2"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p:nvSpPr>
            <p:spPr bwMode="auto">
              <a:xfrm>
                <a:off x="4112962" y="4495942"/>
                <a:ext cx="456812" cy="456812"/>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sp>
            <p:nvSpPr>
              <p:cNvPr id="28" name="Rectangle 27"/>
              <p:cNvSpPr/>
              <p:nvPr/>
            </p:nvSpPr>
            <p:spPr bwMode="auto">
              <a:xfrm>
                <a:off x="3818744" y="470491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sp>
            <p:nvSpPr>
              <p:cNvPr id="30" name="Rectangle 29"/>
              <p:cNvSpPr/>
              <p:nvPr/>
            </p:nvSpPr>
            <p:spPr bwMode="auto">
              <a:xfrm>
                <a:off x="3819944" y="478387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sp>
            <p:nvSpPr>
              <p:cNvPr id="31" name="Rectangle 30"/>
              <p:cNvSpPr/>
              <p:nvPr/>
            </p:nvSpPr>
            <p:spPr bwMode="auto">
              <a:xfrm>
                <a:off x="3819944" y="485731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sp>
            <p:nvSpPr>
              <p:cNvPr id="32" name="Rectangle 31"/>
              <p:cNvSpPr/>
              <p:nvPr/>
            </p:nvSpPr>
            <p:spPr bwMode="auto">
              <a:xfrm>
                <a:off x="3821144" y="493627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sp>
            <p:nvSpPr>
              <p:cNvPr id="33" name="Rectangle 32"/>
              <p:cNvSpPr/>
              <p:nvPr/>
            </p:nvSpPr>
            <p:spPr bwMode="auto">
              <a:xfrm>
                <a:off x="3902024" y="470611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sp>
            <p:nvSpPr>
              <p:cNvPr id="34" name="Rectangle 33"/>
              <p:cNvSpPr/>
              <p:nvPr/>
            </p:nvSpPr>
            <p:spPr bwMode="auto">
              <a:xfrm>
                <a:off x="3903224" y="478507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sp>
            <p:nvSpPr>
              <p:cNvPr id="35" name="Rectangle 34"/>
              <p:cNvSpPr/>
              <p:nvPr/>
            </p:nvSpPr>
            <p:spPr bwMode="auto">
              <a:xfrm>
                <a:off x="3903224" y="485851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sp>
            <p:nvSpPr>
              <p:cNvPr id="36" name="Rectangle 35"/>
              <p:cNvSpPr/>
              <p:nvPr/>
            </p:nvSpPr>
            <p:spPr bwMode="auto">
              <a:xfrm>
                <a:off x="3904424" y="493747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sp>
            <p:nvSpPr>
              <p:cNvPr id="37" name="Rectangle 36"/>
              <p:cNvSpPr/>
              <p:nvPr/>
            </p:nvSpPr>
            <p:spPr bwMode="auto">
              <a:xfrm>
                <a:off x="3984104" y="470611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sp>
            <p:nvSpPr>
              <p:cNvPr id="38" name="Rectangle 37"/>
              <p:cNvSpPr/>
              <p:nvPr/>
            </p:nvSpPr>
            <p:spPr bwMode="auto">
              <a:xfrm>
                <a:off x="3985304" y="478507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sp>
            <p:nvSpPr>
              <p:cNvPr id="39" name="Rectangle 38"/>
              <p:cNvSpPr/>
              <p:nvPr/>
            </p:nvSpPr>
            <p:spPr bwMode="auto">
              <a:xfrm>
                <a:off x="3985304" y="485851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sp>
            <p:nvSpPr>
              <p:cNvPr id="40" name="Rectangle 39"/>
              <p:cNvSpPr/>
              <p:nvPr/>
            </p:nvSpPr>
            <p:spPr bwMode="auto">
              <a:xfrm>
                <a:off x="3986504" y="493747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sp>
            <p:nvSpPr>
              <p:cNvPr id="41" name="Rectangle 40"/>
              <p:cNvSpPr/>
              <p:nvPr/>
            </p:nvSpPr>
            <p:spPr bwMode="auto">
              <a:xfrm>
                <a:off x="4067384" y="470731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sp>
            <p:nvSpPr>
              <p:cNvPr id="42" name="Rectangle 41"/>
              <p:cNvSpPr/>
              <p:nvPr/>
            </p:nvSpPr>
            <p:spPr bwMode="auto">
              <a:xfrm>
                <a:off x="4068584" y="478627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sp>
            <p:nvSpPr>
              <p:cNvPr id="43" name="Rectangle 42"/>
              <p:cNvSpPr/>
              <p:nvPr/>
            </p:nvSpPr>
            <p:spPr bwMode="auto">
              <a:xfrm>
                <a:off x="4068584" y="485971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sp>
            <p:nvSpPr>
              <p:cNvPr id="44" name="Rectangle 43"/>
              <p:cNvSpPr/>
              <p:nvPr/>
            </p:nvSpPr>
            <p:spPr bwMode="auto">
              <a:xfrm>
                <a:off x="4069784" y="493867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sp>
            <p:nvSpPr>
              <p:cNvPr id="45" name="Rectangle 44"/>
              <p:cNvSpPr/>
              <p:nvPr/>
            </p:nvSpPr>
            <p:spPr bwMode="auto">
              <a:xfrm>
                <a:off x="4151864" y="478747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sp>
            <p:nvSpPr>
              <p:cNvPr id="46" name="Rectangle 45"/>
              <p:cNvSpPr/>
              <p:nvPr/>
            </p:nvSpPr>
            <p:spPr bwMode="auto">
              <a:xfrm>
                <a:off x="4151864" y="486091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sp>
            <p:nvSpPr>
              <p:cNvPr id="47" name="Rectangle 46"/>
              <p:cNvSpPr/>
              <p:nvPr/>
            </p:nvSpPr>
            <p:spPr bwMode="auto">
              <a:xfrm>
                <a:off x="4153064" y="493987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sp>
            <p:nvSpPr>
              <p:cNvPr id="48" name="Rectangle 47"/>
              <p:cNvSpPr/>
              <p:nvPr/>
            </p:nvSpPr>
            <p:spPr bwMode="auto">
              <a:xfrm>
                <a:off x="4230824" y="486211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sp>
            <p:nvSpPr>
              <p:cNvPr id="49" name="Rectangle 48"/>
              <p:cNvSpPr/>
              <p:nvPr/>
            </p:nvSpPr>
            <p:spPr bwMode="auto">
              <a:xfrm>
                <a:off x="4232024" y="494107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sp>
            <p:nvSpPr>
              <p:cNvPr id="50" name="Rectangle 49"/>
              <p:cNvSpPr/>
              <p:nvPr/>
            </p:nvSpPr>
            <p:spPr bwMode="auto">
              <a:xfrm>
                <a:off x="4309784" y="486331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sp>
            <p:nvSpPr>
              <p:cNvPr id="51" name="Rectangle 50"/>
              <p:cNvSpPr/>
              <p:nvPr/>
            </p:nvSpPr>
            <p:spPr bwMode="auto">
              <a:xfrm>
                <a:off x="4310984" y="494227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pic>
            <p:nvPicPr>
              <p:cNvPr id="27" name="Picture 26"/>
              <p:cNvPicPr>
                <a:picLocks noChangeAspect="1"/>
              </p:cNvPicPr>
              <p:nvPr/>
            </p:nvPicPr>
            <p:blipFill>
              <a:blip r:embed="rId3">
                <a:duotone>
                  <a:prstClr val="black"/>
                  <a:schemeClr val="accent4">
                    <a:tint val="45000"/>
                    <a:satMod val="400000"/>
                  </a:schemeClr>
                </a:duotone>
              </a:blip>
              <a:stretch>
                <a:fillRect/>
              </a:stretch>
            </p:blipFill>
            <p:spPr>
              <a:xfrm>
                <a:off x="4095817" y="4489178"/>
                <a:ext cx="474057" cy="474057"/>
              </a:xfrm>
              <a:prstGeom prst="rect">
                <a:avLst/>
              </a:prstGeom>
            </p:spPr>
          </p:pic>
        </p:grpSp>
        <p:pic>
          <p:nvPicPr>
            <p:cNvPr id="53" name="Picture 52"/>
            <p:cNvPicPr>
              <a:picLocks noChangeAspect="1"/>
            </p:cNvPicPr>
            <p:nvPr/>
          </p:nvPicPr>
          <p:blipFill>
            <a:blip r:embed="rId4">
              <a:duotone>
                <a:schemeClr val="bg2">
                  <a:shade val="45000"/>
                  <a:satMod val="135000"/>
                </a:schemeClr>
                <a:prstClr val="white"/>
              </a:duotone>
            </a:blip>
            <a:stretch>
              <a:fillRect/>
            </a:stretch>
          </p:blipFill>
          <p:spPr>
            <a:xfrm>
              <a:off x="7764651" y="5132187"/>
              <a:ext cx="446357" cy="446357"/>
            </a:xfrm>
            <a:prstGeom prst="ellipse">
              <a:avLst/>
            </a:prstGeom>
          </p:spPr>
        </p:pic>
        <p:sp>
          <p:nvSpPr>
            <p:cNvPr id="58" name="TextBox 57"/>
            <p:cNvSpPr txBox="1"/>
            <p:nvPr/>
          </p:nvSpPr>
          <p:spPr>
            <a:xfrm>
              <a:off x="7178685" y="4312785"/>
              <a:ext cx="1140984" cy="189333"/>
            </a:xfrm>
            <a:prstGeom prst="rect">
              <a:avLst/>
            </a:prstGeom>
            <a:noFill/>
          </p:spPr>
          <p:txBody>
            <a:bodyPr wrap="square" rtlCol="0">
              <a:spAutoFit/>
            </a:bodyPr>
            <a:lstStyle/>
            <a:p>
              <a:pPr algn="ctr"/>
              <a:r>
                <a:rPr lang="en-US" sz="1400" b="1" dirty="0" smtClean="0">
                  <a:solidFill>
                    <a:schemeClr val="accent6">
                      <a:lumMod val="50000"/>
                    </a:schemeClr>
                  </a:solidFill>
                  <a:latin typeface="Arial Narrow"/>
                  <a:cs typeface="Arial Narrow"/>
                </a:rPr>
                <a:t>FUTURE BENEFITS</a:t>
              </a:r>
              <a:endParaRPr lang="en-US" sz="1400" b="1" dirty="0">
                <a:solidFill>
                  <a:schemeClr val="accent6">
                    <a:lumMod val="50000"/>
                  </a:schemeClr>
                </a:solidFill>
                <a:latin typeface="Arial Narrow"/>
                <a:cs typeface="Arial Narrow"/>
              </a:endParaRPr>
            </a:p>
          </p:txBody>
        </p:sp>
      </p:grpSp>
      <p:sp>
        <p:nvSpPr>
          <p:cNvPr id="61" name="Rectangle 60"/>
          <p:cNvSpPr/>
          <p:nvPr/>
        </p:nvSpPr>
        <p:spPr bwMode="auto">
          <a:xfrm>
            <a:off x="6051176" y="2587811"/>
            <a:ext cx="2692399" cy="3672541"/>
          </a:xfrm>
          <a:prstGeom prst="rect">
            <a:avLst/>
          </a:prstGeom>
          <a:solidFill>
            <a:schemeClr val="accent6">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sp>
        <p:nvSpPr>
          <p:cNvPr id="64" name="Rounded Rectangle 63"/>
          <p:cNvSpPr/>
          <p:nvPr/>
        </p:nvSpPr>
        <p:spPr bwMode="auto">
          <a:xfrm rot="353379">
            <a:off x="829018" y="5645023"/>
            <a:ext cx="4691530" cy="121686"/>
          </a:xfrm>
          <a:prstGeom prst="roundRect">
            <a:avLst/>
          </a:prstGeom>
          <a:solidFill>
            <a:srgbClr val="6C787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solidFill>
                <a:schemeClr val="tx1">
                  <a:lumMod val="75000"/>
                </a:schemeClr>
              </a:solidFill>
              <a:effectLst/>
              <a:latin typeface="Arial" charset="0"/>
            </a:endParaRPr>
          </a:p>
        </p:txBody>
      </p:sp>
      <p:sp>
        <p:nvSpPr>
          <p:cNvPr id="65" name="Isosceles Triangle 64"/>
          <p:cNvSpPr/>
          <p:nvPr/>
        </p:nvSpPr>
        <p:spPr bwMode="auto">
          <a:xfrm>
            <a:off x="2973295" y="5782233"/>
            <a:ext cx="388470" cy="356098"/>
          </a:xfrm>
          <a:prstGeom prst="triangle">
            <a:avLst/>
          </a:prstGeom>
          <a:solidFill>
            <a:srgbClr val="6C787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sp>
        <p:nvSpPr>
          <p:cNvPr id="70" name="Rectangle 69"/>
          <p:cNvSpPr/>
          <p:nvPr/>
        </p:nvSpPr>
        <p:spPr bwMode="auto">
          <a:xfrm>
            <a:off x="388470" y="2599765"/>
            <a:ext cx="5543177" cy="522941"/>
          </a:xfrm>
          <a:prstGeom prst="rect">
            <a:avLst/>
          </a:prstGeom>
          <a:solidFill>
            <a:srgbClr val="6C787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EXAMPLE: </a:t>
            </a:r>
            <a:r>
              <a:rPr kumimoji="0" lang="en-US" sz="1400" b="1" i="0" u="none" strike="noStrike" cap="none" normalizeH="0" baseline="0" dirty="0" smtClean="0">
                <a:ln>
                  <a:noFill/>
                </a:ln>
                <a:solidFill>
                  <a:schemeClr val="bg2">
                    <a:lumMod val="20000"/>
                    <a:lumOff val="80000"/>
                  </a:schemeClr>
                </a:solidFill>
                <a:effectLst/>
                <a:latin typeface="Arial" charset="0"/>
              </a:rPr>
              <a:t>EXPECTED FUTURE WITHDRAWALS OUTWEIGH</a:t>
            </a:r>
            <a:br>
              <a:rPr kumimoji="0" lang="en-US" sz="1400" b="1" i="0" u="none" strike="noStrike" cap="none" normalizeH="0" baseline="0" dirty="0" smtClean="0">
                <a:ln>
                  <a:noFill/>
                </a:ln>
                <a:solidFill>
                  <a:schemeClr val="bg2">
                    <a:lumMod val="20000"/>
                    <a:lumOff val="80000"/>
                  </a:schemeClr>
                </a:solidFill>
                <a:effectLst/>
                <a:latin typeface="Arial" charset="0"/>
              </a:rPr>
            </a:br>
            <a:r>
              <a:rPr lang="en-US" sz="1400" b="1" dirty="0">
                <a:solidFill>
                  <a:schemeClr val="bg2">
                    <a:lumMod val="20000"/>
                    <a:lumOff val="80000"/>
                  </a:schemeClr>
                </a:solidFill>
              </a:rPr>
              <a:t>	</a:t>
            </a:r>
            <a:r>
              <a:rPr lang="en-US" sz="1400" b="1" dirty="0" smtClean="0">
                <a:solidFill>
                  <a:schemeClr val="bg2">
                    <a:lumMod val="20000"/>
                    <a:lumOff val="80000"/>
                  </a:schemeClr>
                </a:solidFill>
              </a:rPr>
              <a:t> </a:t>
            </a:r>
            <a:r>
              <a:rPr kumimoji="0" lang="en-US" sz="1400" b="1" i="0" u="none" strike="noStrike" cap="none" normalizeH="0" baseline="0" dirty="0" smtClean="0">
                <a:ln>
                  <a:noFill/>
                </a:ln>
                <a:solidFill>
                  <a:schemeClr val="bg2">
                    <a:lumMod val="20000"/>
                    <a:lumOff val="80000"/>
                  </a:schemeClr>
                </a:solidFill>
                <a:effectLst/>
                <a:latin typeface="Arial" charset="0"/>
              </a:rPr>
              <a:t>THE DEPOSIT SCHEDULE </a:t>
            </a:r>
          </a:p>
        </p:txBody>
      </p:sp>
      <p:grpSp>
        <p:nvGrpSpPr>
          <p:cNvPr id="71" name="Group 70"/>
          <p:cNvGrpSpPr/>
          <p:nvPr/>
        </p:nvGrpSpPr>
        <p:grpSpPr>
          <a:xfrm>
            <a:off x="907849" y="4620713"/>
            <a:ext cx="1097340" cy="762000"/>
            <a:chOff x="1921901" y="3616259"/>
            <a:chExt cx="1019945" cy="1498250"/>
          </a:xfrm>
        </p:grpSpPr>
        <p:sp>
          <p:nvSpPr>
            <p:cNvPr id="72" name="Snip Single Corner Rectangle 71"/>
            <p:cNvSpPr/>
            <p:nvPr/>
          </p:nvSpPr>
          <p:spPr>
            <a:xfrm>
              <a:off x="1921901" y="3616259"/>
              <a:ext cx="1019945" cy="1451460"/>
            </a:xfrm>
            <a:prstGeom prst="snip1Rect">
              <a:avLst/>
            </a:prstGeom>
            <a:solidFill>
              <a:schemeClr val="bg1">
                <a:lumMod val="95000"/>
              </a:schemeClr>
            </a:solidFill>
            <a:ln w="3175" cap="flat" cmpd="sng" algn="ctr">
              <a:solidFill>
                <a:schemeClr val="bg1">
                  <a:lumMod val="50000"/>
                </a:schemeClr>
              </a:solidFill>
              <a:prstDash val="solid"/>
            </a:ln>
            <a:effectLst/>
          </p:spPr>
          <p:txBody>
            <a:bodyPr lIns="0" rIns="0" rtlCol="0" anchor="t"/>
            <a:lstStyle/>
            <a:p>
              <a:pPr algn="ctr" eaLnBrk="1" fontAlgn="auto" hangingPunct="1">
                <a:lnSpc>
                  <a:spcPts val="1400"/>
                </a:lnSpc>
                <a:spcBef>
                  <a:spcPts val="0"/>
                </a:spcBef>
                <a:spcAft>
                  <a:spcPts val="0"/>
                </a:spcAft>
              </a:pPr>
              <a:r>
                <a:rPr lang="en-US" sz="1400" b="1" kern="0" dirty="0" smtClean="0">
                  <a:solidFill>
                    <a:srgbClr val="C41002">
                      <a:lumMod val="50000"/>
                    </a:srgbClr>
                  </a:solidFill>
                  <a:latin typeface="Arial Narrow" panose="020B0606020202030204" pitchFamily="34" charset="0"/>
                </a:rPr>
                <a:t> RESERVE</a:t>
              </a:r>
              <a:br>
                <a:rPr lang="en-US" sz="1400" b="1" kern="0" dirty="0" smtClean="0">
                  <a:solidFill>
                    <a:srgbClr val="C41002">
                      <a:lumMod val="50000"/>
                    </a:srgbClr>
                  </a:solidFill>
                  <a:latin typeface="Arial Narrow" panose="020B0606020202030204" pitchFamily="34" charset="0"/>
                </a:rPr>
              </a:br>
              <a:r>
                <a:rPr lang="en-US" sz="1400" b="1" kern="0" dirty="0" smtClean="0">
                  <a:solidFill>
                    <a:srgbClr val="C41002">
                      <a:lumMod val="50000"/>
                    </a:srgbClr>
                  </a:solidFill>
                  <a:latin typeface="Arial Narrow" panose="020B0606020202030204" pitchFamily="34" charset="0"/>
                </a:rPr>
                <a:t>  FUND</a:t>
              </a:r>
              <a:endParaRPr lang="en-US" sz="1400" b="1" kern="0" dirty="0">
                <a:solidFill>
                  <a:srgbClr val="C41002">
                    <a:lumMod val="50000"/>
                  </a:srgbClr>
                </a:solidFill>
                <a:latin typeface="Arial Narrow" panose="020B0606020202030204" pitchFamily="34" charset="0"/>
              </a:endParaRPr>
            </a:p>
          </p:txBody>
        </p:sp>
        <p:pic>
          <p:nvPicPr>
            <p:cNvPr id="73" name="Picture 72"/>
            <p:cNvPicPr>
              <a:picLocks noChangeAspect="1"/>
            </p:cNvPicPr>
            <p:nvPr/>
          </p:nvPicPr>
          <p:blipFill>
            <a:blip r:embed="rId5">
              <a:duotone>
                <a:schemeClr val="accent5">
                  <a:shade val="45000"/>
                  <a:satMod val="135000"/>
                </a:schemeClr>
                <a:prstClr val="white"/>
              </a:duotone>
            </a:blip>
            <a:stretch>
              <a:fillRect/>
            </a:stretch>
          </p:blipFill>
          <p:spPr>
            <a:xfrm>
              <a:off x="2242126" y="4410595"/>
              <a:ext cx="379684" cy="703914"/>
            </a:xfrm>
            <a:prstGeom prst="rect">
              <a:avLst/>
            </a:prstGeom>
          </p:spPr>
        </p:pic>
      </p:grpSp>
      <p:grpSp>
        <p:nvGrpSpPr>
          <p:cNvPr id="74" name="Group 73"/>
          <p:cNvGrpSpPr/>
          <p:nvPr/>
        </p:nvGrpSpPr>
        <p:grpSpPr>
          <a:xfrm>
            <a:off x="910844" y="3781532"/>
            <a:ext cx="1118743" cy="758612"/>
            <a:chOff x="2569077" y="4190795"/>
            <a:chExt cx="505072" cy="724497"/>
          </a:xfrm>
          <a:solidFill>
            <a:schemeClr val="bg1">
              <a:lumMod val="95000"/>
            </a:schemeClr>
          </a:solidFill>
        </p:grpSpPr>
        <p:sp>
          <p:nvSpPr>
            <p:cNvPr id="75" name="Snip Single Corner Rectangle 74"/>
            <p:cNvSpPr/>
            <p:nvPr/>
          </p:nvSpPr>
          <p:spPr>
            <a:xfrm>
              <a:off x="2569077" y="4210286"/>
              <a:ext cx="495410" cy="705006"/>
            </a:xfrm>
            <a:prstGeom prst="snip1Rect">
              <a:avLst/>
            </a:prstGeom>
            <a:grpFill/>
            <a:ln w="3175" cap="flat" cmpd="sng" algn="ctr">
              <a:solidFill>
                <a:schemeClr val="bg1">
                  <a:lumMod val="50000"/>
                </a:schemeClr>
              </a:solidFill>
              <a:prstDash val="solid"/>
            </a:ln>
            <a:effectLst/>
          </p:spPr>
          <p:txBody>
            <a:bodyPr lIns="0" rIns="0" rtlCol="0" anchor="t"/>
            <a:lstStyle/>
            <a:p>
              <a:pPr algn="ctr" eaLnBrk="1" fontAlgn="auto" hangingPunct="1">
                <a:lnSpc>
                  <a:spcPts val="1400"/>
                </a:lnSpc>
                <a:spcBef>
                  <a:spcPts val="0"/>
                </a:spcBef>
                <a:spcAft>
                  <a:spcPts val="0"/>
                </a:spcAft>
              </a:pPr>
              <a:r>
                <a:rPr lang="en-US" sz="1200" b="1" kern="0" dirty="0" smtClean="0">
                  <a:solidFill>
                    <a:srgbClr val="C41002">
                      <a:lumMod val="50000"/>
                    </a:srgbClr>
                  </a:solidFill>
                  <a:latin typeface="Arial Narrow" panose="020B0606020202030204" pitchFamily="34" charset="0"/>
                </a:rPr>
                <a:t>FUTURE NET</a:t>
              </a:r>
              <a:br>
                <a:rPr lang="en-US" sz="1200" b="1" kern="0" dirty="0" smtClean="0">
                  <a:solidFill>
                    <a:srgbClr val="C41002">
                      <a:lumMod val="50000"/>
                    </a:srgbClr>
                  </a:solidFill>
                  <a:latin typeface="Arial Narrow" panose="020B0606020202030204" pitchFamily="34" charset="0"/>
                </a:rPr>
              </a:br>
              <a:r>
                <a:rPr lang="en-US" sz="1200" b="1" kern="0" dirty="0" smtClean="0">
                  <a:solidFill>
                    <a:srgbClr val="C41002">
                      <a:lumMod val="50000"/>
                    </a:srgbClr>
                  </a:solidFill>
                  <a:latin typeface="Arial Narrow" panose="020B0606020202030204" pitchFamily="34" charset="0"/>
                </a:rPr>
                <a:t> PREMIUMS</a:t>
              </a:r>
              <a:endParaRPr lang="en-US" sz="1200" b="1" kern="0" dirty="0">
                <a:solidFill>
                  <a:srgbClr val="C41002">
                    <a:lumMod val="50000"/>
                  </a:srgbClr>
                </a:solidFill>
                <a:latin typeface="Arial Narrow" panose="020B0606020202030204" pitchFamily="34" charset="0"/>
              </a:endParaRPr>
            </a:p>
          </p:txBody>
        </p:sp>
        <p:sp>
          <p:nvSpPr>
            <p:cNvPr id="76" name="Right Triangle 75"/>
            <p:cNvSpPr/>
            <p:nvPr/>
          </p:nvSpPr>
          <p:spPr>
            <a:xfrm>
              <a:off x="2997352" y="4190795"/>
              <a:ext cx="76797" cy="126843"/>
            </a:xfrm>
            <a:prstGeom prst="rtTriangle">
              <a:avLst/>
            </a:prstGeom>
            <a:solidFill>
              <a:schemeClr val="tx1">
                <a:lumMod val="60000"/>
                <a:lumOff val="40000"/>
              </a:schemeClr>
            </a:solidFill>
            <a:ln w="25400" cap="flat" cmpd="sng" algn="ctr">
              <a:noFill/>
              <a:prstDash val="solid"/>
            </a:ln>
            <a:effectLst/>
          </p:spPr>
          <p:txBody>
            <a:bodyPr rtlCol="0" anchor="ctr"/>
            <a:lstStyle/>
            <a:p>
              <a:pPr algn="ctr" eaLnBrk="1" fontAlgn="auto" hangingPunct="1">
                <a:spcBef>
                  <a:spcPts val="0"/>
                </a:spcBef>
                <a:spcAft>
                  <a:spcPts val="0"/>
                </a:spcAft>
              </a:pPr>
              <a:endParaRPr lang="en-US" sz="1800" kern="0" dirty="0">
                <a:solidFill>
                  <a:sysClr val="window" lastClr="FFFFFF"/>
                </a:solidFill>
                <a:latin typeface="Arial"/>
              </a:endParaRPr>
            </a:p>
          </p:txBody>
        </p:sp>
      </p:grpSp>
      <p:sp>
        <p:nvSpPr>
          <p:cNvPr id="77" name="Right Triangle 76"/>
          <p:cNvSpPr/>
          <p:nvPr/>
        </p:nvSpPr>
        <p:spPr>
          <a:xfrm>
            <a:off x="1862052" y="4604572"/>
            <a:ext cx="170107" cy="132816"/>
          </a:xfrm>
          <a:prstGeom prst="rtTriangle">
            <a:avLst/>
          </a:prstGeom>
          <a:solidFill>
            <a:schemeClr val="tx1">
              <a:lumMod val="60000"/>
              <a:lumOff val="40000"/>
            </a:schemeClr>
          </a:solidFill>
          <a:ln w="25400" cap="flat" cmpd="sng" algn="ctr">
            <a:noFill/>
            <a:prstDash val="solid"/>
          </a:ln>
          <a:effectLst/>
        </p:spPr>
        <p:txBody>
          <a:bodyPr rtlCol="0" anchor="ctr"/>
          <a:lstStyle/>
          <a:p>
            <a:pPr algn="ctr" eaLnBrk="1" fontAlgn="auto" hangingPunct="1">
              <a:spcBef>
                <a:spcPts val="0"/>
              </a:spcBef>
              <a:spcAft>
                <a:spcPts val="0"/>
              </a:spcAft>
            </a:pPr>
            <a:endParaRPr lang="en-US" sz="1800" kern="0" dirty="0">
              <a:solidFill>
                <a:sysClr val="window" lastClr="FFFFFF"/>
              </a:solidFill>
              <a:latin typeface="Arial"/>
            </a:endParaRPr>
          </a:p>
        </p:txBody>
      </p:sp>
      <p:pic>
        <p:nvPicPr>
          <p:cNvPr id="78" name="Picture 77"/>
          <p:cNvPicPr>
            <a:picLocks noChangeAspect="1"/>
          </p:cNvPicPr>
          <p:nvPr/>
        </p:nvPicPr>
        <p:blipFill>
          <a:blip r:embed="rId5">
            <a:duotone>
              <a:schemeClr val="accent5">
                <a:shade val="45000"/>
                <a:satMod val="135000"/>
              </a:schemeClr>
              <a:prstClr val="white"/>
            </a:duotone>
          </a:blip>
          <a:stretch>
            <a:fillRect/>
          </a:stretch>
        </p:blipFill>
        <p:spPr>
          <a:xfrm>
            <a:off x="1253136" y="4216688"/>
            <a:ext cx="408495" cy="358006"/>
          </a:xfrm>
          <a:prstGeom prst="rect">
            <a:avLst/>
          </a:prstGeom>
        </p:spPr>
      </p:pic>
      <p:sp>
        <p:nvSpPr>
          <p:cNvPr id="66" name="Content Placeholder 2"/>
          <p:cNvSpPr txBox="1">
            <a:spLocks/>
          </p:cNvSpPr>
          <p:nvPr>
            <p:custDataLst>
              <p:tags r:id="rId1"/>
            </p:custDataLst>
          </p:nvPr>
        </p:nvSpPr>
        <p:spPr bwMode="auto">
          <a:xfrm>
            <a:off x="567211" y="1396691"/>
            <a:ext cx="8065671" cy="104056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Clr>
                <a:srgbClr val="FF0000"/>
              </a:buClr>
              <a:buFont typeface="Wingdings" pitchFamily="2" charset="2"/>
              <a:buChar char="§"/>
              <a:defRPr sz="2000">
                <a:solidFill>
                  <a:srgbClr val="343434"/>
                </a:solidFill>
                <a:latin typeface="+mn-lt"/>
                <a:ea typeface="+mn-ea"/>
                <a:cs typeface="+mn-cs"/>
              </a:defRPr>
            </a:lvl1pPr>
            <a:lvl2pPr marL="742950" indent="-285750" algn="l" rtl="0" eaLnBrk="1" fontAlgn="base" hangingPunct="1">
              <a:spcBef>
                <a:spcPct val="20000"/>
              </a:spcBef>
              <a:spcAft>
                <a:spcPct val="0"/>
              </a:spcAft>
              <a:buClr>
                <a:srgbClr val="778000"/>
              </a:buClr>
              <a:buFont typeface="Times" pitchFamily="18" charset="0"/>
              <a:buChar char="•"/>
              <a:defRPr sz="2000">
                <a:solidFill>
                  <a:srgbClr val="343434"/>
                </a:solidFill>
                <a:latin typeface="+mn-lt"/>
              </a:defRPr>
            </a:lvl2pPr>
            <a:lvl3pPr marL="1143000" indent="-228600" algn="l" rtl="0" eaLnBrk="1" fontAlgn="base" hangingPunct="1">
              <a:spcBef>
                <a:spcPct val="20000"/>
              </a:spcBef>
              <a:spcAft>
                <a:spcPct val="0"/>
              </a:spcAft>
              <a:buClr>
                <a:srgbClr val="307D8E"/>
              </a:buClr>
              <a:buSzPct val="45000"/>
              <a:buFont typeface="Wingdings" pitchFamily="2" charset="2"/>
              <a:buChar char="u"/>
              <a:defRPr sz="2000">
                <a:solidFill>
                  <a:srgbClr val="343434"/>
                </a:solidFill>
                <a:latin typeface="+mn-lt"/>
              </a:defRPr>
            </a:lvl3pPr>
            <a:lvl4pPr marL="1600200" indent="-228600" algn="l" rtl="0" eaLnBrk="1" fontAlgn="base" hangingPunct="1">
              <a:spcBef>
                <a:spcPct val="20000"/>
              </a:spcBef>
              <a:spcAft>
                <a:spcPct val="0"/>
              </a:spcAft>
              <a:buClr>
                <a:srgbClr val="CD202C"/>
              </a:buClr>
              <a:buFont typeface="Wingdings" pitchFamily="2" charset="2"/>
              <a:buChar char="§"/>
              <a:defRPr sz="2000">
                <a:solidFill>
                  <a:srgbClr val="343434"/>
                </a:solidFill>
                <a:latin typeface="+mn-lt"/>
              </a:defRPr>
            </a:lvl4pPr>
            <a:lvl5pPr marL="2057400" indent="-228600" algn="l" rtl="0" eaLnBrk="1" fontAlgn="base" hangingPunct="1">
              <a:spcBef>
                <a:spcPct val="20000"/>
              </a:spcBef>
              <a:spcAft>
                <a:spcPct val="0"/>
              </a:spcAft>
              <a:buClr>
                <a:srgbClr val="7A8400"/>
              </a:buClr>
              <a:buFont typeface="Times" pitchFamily="18" charset="0"/>
              <a:buChar char="•"/>
              <a:defRPr sz="2000">
                <a:solidFill>
                  <a:srgbClr val="343434"/>
                </a:solidFill>
                <a:latin typeface="+mn-lt"/>
              </a:defRPr>
            </a:lvl5pPr>
            <a:lvl6pPr marL="25146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6pPr>
            <a:lvl7pPr marL="29718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7pPr>
            <a:lvl8pPr marL="34290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8pPr>
            <a:lvl9pPr marL="38862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9pPr>
          </a:lstStyle>
          <a:p>
            <a:pPr marL="0" indent="0">
              <a:buNone/>
            </a:pPr>
            <a:r>
              <a:rPr lang="en-US" sz="1800" dirty="0" smtClean="0"/>
              <a:t>In this example of a block of LTC policies, at a given point in time:</a:t>
            </a:r>
            <a:br>
              <a:rPr lang="en-US" sz="1800" dirty="0" smtClean="0"/>
            </a:br>
            <a:r>
              <a:rPr lang="en-US" sz="1800" b="1" dirty="0" smtClean="0"/>
              <a:t>future net premiums (deposits) + </a:t>
            </a:r>
            <a:r>
              <a:rPr lang="en-US" sz="1800" dirty="0" smtClean="0"/>
              <a:t> </a:t>
            </a:r>
            <a:r>
              <a:rPr lang="en-US" sz="1800" b="1" dirty="0" smtClean="0"/>
              <a:t>reserve fund (savings account) </a:t>
            </a:r>
            <a:r>
              <a:rPr lang="en-US" sz="1800" dirty="0" smtClean="0"/>
              <a:t>are </a:t>
            </a:r>
            <a:r>
              <a:rPr lang="en-US" sz="1800" b="1" dirty="0" smtClean="0"/>
              <a:t>NOT </a:t>
            </a:r>
            <a:r>
              <a:rPr lang="en-US" sz="1800" dirty="0" smtClean="0"/>
              <a:t>enough to pay for </a:t>
            </a:r>
            <a:r>
              <a:rPr lang="en-US" sz="1800" b="1" dirty="0" smtClean="0"/>
              <a:t>future benefits (withdrawals)</a:t>
            </a:r>
            <a:endParaRPr lang="en-US" sz="1800" dirty="0"/>
          </a:p>
        </p:txBody>
      </p:sp>
      <p:sp>
        <p:nvSpPr>
          <p:cNvPr id="67" name="TextBox 66"/>
          <p:cNvSpPr txBox="1"/>
          <p:nvPr/>
        </p:nvSpPr>
        <p:spPr>
          <a:xfrm>
            <a:off x="6110942" y="2779059"/>
            <a:ext cx="2599764" cy="2308324"/>
          </a:xfrm>
          <a:prstGeom prst="rect">
            <a:avLst/>
          </a:prstGeom>
          <a:noFill/>
        </p:spPr>
        <p:txBody>
          <a:bodyPr wrap="square" rtlCol="0">
            <a:spAutoFit/>
          </a:bodyPr>
          <a:lstStyle/>
          <a:p>
            <a:r>
              <a:rPr lang="en-US" sz="2400" dirty="0" smtClean="0">
                <a:solidFill>
                  <a:schemeClr val="bg1"/>
                </a:solidFill>
              </a:rPr>
              <a:t>The two sides are out of balance.  There will not be enough money to fund benefit payments. </a:t>
            </a:r>
            <a:endParaRPr lang="en-US" sz="2400" dirty="0">
              <a:solidFill>
                <a:schemeClr val="bg1"/>
              </a:solidFill>
            </a:endParaRPr>
          </a:p>
        </p:txBody>
      </p:sp>
    </p:spTree>
    <p:extLst>
      <p:ext uri="{BB962C8B-B14F-4D97-AF65-F5344CB8AC3E}">
        <p14:creationId xmlns:p14="http://schemas.microsoft.com/office/powerpoint/2010/main" val="1555309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ppt_x"/>
                                          </p:val>
                                        </p:tav>
                                        <p:tav tm="100000">
                                          <p:val>
                                            <p:strVal val="#ppt_x"/>
                                          </p:val>
                                        </p:tav>
                                      </p:tavLst>
                                    </p:anim>
                                    <p:anim calcmode="lin" valueType="num">
                                      <p:cBhvr additive="base">
                                        <p:cTn id="8" dur="500" fill="hold"/>
                                        <p:tgtEl>
                                          <p:spTgt spid="5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additive="base">
                                        <p:cTn id="11" dur="500" fill="hold"/>
                                        <p:tgtEl>
                                          <p:spTgt spid="55"/>
                                        </p:tgtEl>
                                        <p:attrNameLst>
                                          <p:attrName>ppt_x</p:attrName>
                                        </p:attrNameLst>
                                      </p:cBhvr>
                                      <p:tavLst>
                                        <p:tav tm="0">
                                          <p:val>
                                            <p:strVal val="#ppt_x"/>
                                          </p:val>
                                        </p:tav>
                                        <p:tav tm="100000">
                                          <p:val>
                                            <p:strVal val="#ppt_x"/>
                                          </p:val>
                                        </p:tav>
                                      </p:tavLst>
                                    </p:anim>
                                    <p:anim calcmode="lin" valueType="num">
                                      <p:cBhvr additive="base">
                                        <p:cTn id="12" dur="500" fill="hold"/>
                                        <p:tgtEl>
                                          <p:spTgt spid="5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6"/>
                                        </p:tgtEl>
                                        <p:attrNameLst>
                                          <p:attrName>style.visibility</p:attrName>
                                        </p:attrNameLst>
                                      </p:cBhvr>
                                      <p:to>
                                        <p:strVal val="visible"/>
                                      </p:to>
                                    </p:set>
                                    <p:anim calcmode="lin" valueType="num">
                                      <p:cBhvr additive="base">
                                        <p:cTn id="15" dur="500" fill="hold"/>
                                        <p:tgtEl>
                                          <p:spTgt spid="66"/>
                                        </p:tgtEl>
                                        <p:attrNameLst>
                                          <p:attrName>ppt_x</p:attrName>
                                        </p:attrNameLst>
                                      </p:cBhvr>
                                      <p:tavLst>
                                        <p:tav tm="0">
                                          <p:val>
                                            <p:strVal val="#ppt_x"/>
                                          </p:val>
                                        </p:tav>
                                        <p:tav tm="100000">
                                          <p:val>
                                            <p:strVal val="#ppt_x"/>
                                          </p:val>
                                        </p:tav>
                                      </p:tavLst>
                                    </p:anim>
                                    <p:anim calcmode="lin" valueType="num">
                                      <p:cBhvr additive="base">
                                        <p:cTn id="16"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wipe(left)">
                                      <p:cBhvr>
                                        <p:cTn id="21" dur="500"/>
                                        <p:tgtEl>
                                          <p:spTgt spid="60"/>
                                        </p:tgtEl>
                                      </p:cBhvr>
                                    </p:animEffect>
                                  </p:childTnLst>
                                </p:cTn>
                              </p:par>
                              <p:par>
                                <p:cTn id="22" presetID="22" presetClass="entr" presetSubtype="8" fill="hold" nodeType="with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wipe(left)">
                                      <p:cBhvr>
                                        <p:cTn id="27" dur="500"/>
                                        <p:tgtEl>
                                          <p:spTgt spid="6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65"/>
                                        </p:tgtEl>
                                        <p:attrNameLst>
                                          <p:attrName>style.visibility</p:attrName>
                                        </p:attrNameLst>
                                      </p:cBhvr>
                                      <p:to>
                                        <p:strVal val="visible"/>
                                      </p:to>
                                    </p:set>
                                    <p:animEffect transition="in" filter="wipe(left)">
                                      <p:cBhvr>
                                        <p:cTn id="30" dur="500"/>
                                        <p:tgtEl>
                                          <p:spTgt spid="6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left)">
                                      <p:cBhvr>
                                        <p:cTn id="33" dur="500"/>
                                        <p:tgtEl>
                                          <p:spTgt spid="70"/>
                                        </p:tgtEl>
                                      </p:cBhvr>
                                    </p:animEffect>
                                  </p:childTnLst>
                                </p:cTn>
                              </p:par>
                              <p:par>
                                <p:cTn id="34" presetID="22" presetClass="entr" presetSubtype="8" fill="hold" nodeType="withEffect">
                                  <p:stCondLst>
                                    <p:cond delay="0"/>
                                  </p:stCondLst>
                                  <p:childTnLst>
                                    <p:set>
                                      <p:cBhvr>
                                        <p:cTn id="35" dur="1" fill="hold">
                                          <p:stCondLst>
                                            <p:cond delay="0"/>
                                          </p:stCondLst>
                                        </p:cTn>
                                        <p:tgtEl>
                                          <p:spTgt spid="71"/>
                                        </p:tgtEl>
                                        <p:attrNameLst>
                                          <p:attrName>style.visibility</p:attrName>
                                        </p:attrNameLst>
                                      </p:cBhvr>
                                      <p:to>
                                        <p:strVal val="visible"/>
                                      </p:to>
                                    </p:set>
                                    <p:animEffect transition="in" filter="wipe(left)">
                                      <p:cBhvr>
                                        <p:cTn id="36" dur="500"/>
                                        <p:tgtEl>
                                          <p:spTgt spid="71"/>
                                        </p:tgtEl>
                                      </p:cBhvr>
                                    </p:animEffect>
                                  </p:childTnLst>
                                </p:cTn>
                              </p:par>
                              <p:par>
                                <p:cTn id="37" presetID="22" presetClass="entr" presetSubtype="8" fill="hold" nodeType="withEffect">
                                  <p:stCondLst>
                                    <p:cond delay="0"/>
                                  </p:stCondLst>
                                  <p:childTnLst>
                                    <p:set>
                                      <p:cBhvr>
                                        <p:cTn id="38" dur="1" fill="hold">
                                          <p:stCondLst>
                                            <p:cond delay="0"/>
                                          </p:stCondLst>
                                        </p:cTn>
                                        <p:tgtEl>
                                          <p:spTgt spid="74"/>
                                        </p:tgtEl>
                                        <p:attrNameLst>
                                          <p:attrName>style.visibility</p:attrName>
                                        </p:attrNameLst>
                                      </p:cBhvr>
                                      <p:to>
                                        <p:strVal val="visible"/>
                                      </p:to>
                                    </p:set>
                                    <p:animEffect transition="in" filter="wipe(left)">
                                      <p:cBhvr>
                                        <p:cTn id="39" dur="500"/>
                                        <p:tgtEl>
                                          <p:spTgt spid="74"/>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77"/>
                                        </p:tgtEl>
                                        <p:attrNameLst>
                                          <p:attrName>style.visibility</p:attrName>
                                        </p:attrNameLst>
                                      </p:cBhvr>
                                      <p:to>
                                        <p:strVal val="visible"/>
                                      </p:to>
                                    </p:set>
                                    <p:animEffect transition="in" filter="wipe(left)">
                                      <p:cBhvr>
                                        <p:cTn id="42" dur="500"/>
                                        <p:tgtEl>
                                          <p:spTgt spid="77"/>
                                        </p:tgtEl>
                                      </p:cBhvr>
                                    </p:animEffect>
                                  </p:childTnLst>
                                </p:cTn>
                              </p:par>
                              <p:par>
                                <p:cTn id="43" presetID="22" presetClass="entr" presetSubtype="8" fill="hold" nodeType="with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left)">
                                      <p:cBhvr>
                                        <p:cTn id="45" dur="500"/>
                                        <p:tgtEl>
                                          <p:spTgt spid="78"/>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additive="base">
                                        <p:cTn id="50" dur="500" fill="hold"/>
                                        <p:tgtEl>
                                          <p:spTgt spid="61"/>
                                        </p:tgtEl>
                                        <p:attrNameLst>
                                          <p:attrName>ppt_x</p:attrName>
                                        </p:attrNameLst>
                                      </p:cBhvr>
                                      <p:tavLst>
                                        <p:tav tm="0">
                                          <p:val>
                                            <p:strVal val="#ppt_x"/>
                                          </p:val>
                                        </p:tav>
                                        <p:tav tm="100000">
                                          <p:val>
                                            <p:strVal val="#ppt_x"/>
                                          </p:val>
                                        </p:tav>
                                      </p:tavLst>
                                    </p:anim>
                                    <p:anim calcmode="lin" valueType="num">
                                      <p:cBhvr additive="base">
                                        <p:cTn id="51" dur="500" fill="hold"/>
                                        <p:tgtEl>
                                          <p:spTgt spid="6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additive="base">
                                        <p:cTn id="54" dur="500" fill="hold"/>
                                        <p:tgtEl>
                                          <p:spTgt spid="67"/>
                                        </p:tgtEl>
                                        <p:attrNameLst>
                                          <p:attrName>ppt_x</p:attrName>
                                        </p:attrNameLst>
                                      </p:cBhvr>
                                      <p:tavLst>
                                        <p:tav tm="0">
                                          <p:val>
                                            <p:strVal val="#ppt_x"/>
                                          </p:val>
                                        </p:tav>
                                        <p:tav tm="100000">
                                          <p:val>
                                            <p:strVal val="#ppt_x"/>
                                          </p:val>
                                        </p:tav>
                                      </p:tavLst>
                                    </p:anim>
                                    <p:anim calcmode="lin" valueType="num">
                                      <p:cBhvr additive="base">
                                        <p:cTn id="55"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54" grpId="0" animBg="1"/>
      <p:bldP spid="55" grpId="0" animBg="1"/>
      <p:bldP spid="61" grpId="0" animBg="1"/>
      <p:bldP spid="64" grpId="0" animBg="1"/>
      <p:bldP spid="65" grpId="0" animBg="1"/>
      <p:bldP spid="70" grpId="0" animBg="1"/>
      <p:bldP spid="77" grpId="0" animBg="1"/>
      <p:bldP spid="66" grpId="0"/>
      <p:bldP spid="6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6166075"/>
            <a:ext cx="9164158" cy="69192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srgbClr val="3E3E3E"/>
              </a:solidFill>
            </a:endParaRPr>
          </a:p>
        </p:txBody>
      </p:sp>
      <p:sp>
        <p:nvSpPr>
          <p:cNvPr id="5" name="Rectangle 162"/>
          <p:cNvSpPr txBox="1">
            <a:spLocks noChangeArrowheads="1"/>
          </p:cNvSpPr>
          <p:nvPr/>
        </p:nvSpPr>
        <p:spPr bwMode="auto">
          <a:xfrm>
            <a:off x="6725758" y="6412108"/>
            <a:ext cx="21336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solidFill>
                  <a:schemeClr val="bg1"/>
                </a:solidFill>
              </a:defRPr>
            </a:lvl1pPr>
          </a:lstStyle>
          <a:p>
            <a:pPr algn="r">
              <a:defRPr/>
            </a:pPr>
            <a:fld id="{0E191445-A357-49CC-AE88-E14D3EF5070A}" type="slidenum">
              <a:rPr lang="en-US" sz="1100" b="1" smtClean="0">
                <a:solidFill>
                  <a:srgbClr val="FFFFFF">
                    <a:lumMod val="50000"/>
                  </a:srgbClr>
                </a:solidFill>
              </a:rPr>
              <a:pPr algn="r">
                <a:defRPr/>
              </a:pPr>
              <a:t>26</a:t>
            </a:fld>
            <a:endParaRPr lang="en-US" sz="1100" b="1" dirty="0" smtClean="0">
              <a:solidFill>
                <a:srgbClr val="FFFFFF">
                  <a:lumMod val="50000"/>
                </a:srgbClr>
              </a:solidFill>
              <a:latin typeface="Times New Roman" pitchFamily="18" charset="0"/>
            </a:endParaRPr>
          </a:p>
        </p:txBody>
      </p:sp>
      <p:sp>
        <p:nvSpPr>
          <p:cNvPr id="12" name="Rectangle 11"/>
          <p:cNvSpPr/>
          <p:nvPr/>
        </p:nvSpPr>
        <p:spPr>
          <a:xfrm>
            <a:off x="395287" y="1241947"/>
            <a:ext cx="8353057" cy="1266680"/>
          </a:xfrm>
          <a:prstGeom prst="rect">
            <a:avLst/>
          </a:prstGeom>
          <a:solidFill>
            <a:srgbClr val="86ACB4">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bwMode="auto">
          <a:xfrm>
            <a:off x="6051176" y="2587811"/>
            <a:ext cx="2692399" cy="3672541"/>
          </a:xfrm>
          <a:prstGeom prst="rect">
            <a:avLst/>
          </a:prstGeom>
          <a:solidFill>
            <a:schemeClr val="accent6">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sp>
        <p:nvSpPr>
          <p:cNvPr id="53" name="Title 1"/>
          <p:cNvSpPr>
            <a:spLocks noGrp="1"/>
          </p:cNvSpPr>
          <p:nvPr>
            <p:ph type="title"/>
          </p:nvPr>
        </p:nvSpPr>
        <p:spPr>
          <a:xfrm>
            <a:off x="381000" y="381000"/>
            <a:ext cx="8305800" cy="762000"/>
          </a:xfrm>
        </p:spPr>
        <p:txBody>
          <a:bodyPr/>
          <a:lstStyle/>
          <a:p>
            <a:r>
              <a:rPr lang="en-US" dirty="0" smtClean="0"/>
              <a:t>Restore Balance: Premium Rate Increase</a:t>
            </a:r>
            <a:endParaRPr lang="en-US" dirty="0"/>
          </a:p>
        </p:txBody>
      </p:sp>
      <p:sp>
        <p:nvSpPr>
          <p:cNvPr id="54" name="Rectangle 4"/>
          <p:cNvSpPr>
            <a:spLocks noChangeArrowheads="1"/>
          </p:cNvSpPr>
          <p:nvPr/>
        </p:nvSpPr>
        <p:spPr bwMode="gray">
          <a:xfrm>
            <a:off x="6645275" y="0"/>
            <a:ext cx="2096255" cy="227013"/>
          </a:xfrm>
          <a:prstGeom prst="rect">
            <a:avLst/>
          </a:prstGeom>
          <a:solidFill>
            <a:srgbClr val="008080"/>
          </a:solidFill>
          <a:ln>
            <a:noFill/>
          </a:ln>
        </p:spPr>
        <p:txBody>
          <a:bodyPr tIns="0" bIns="0" anchor="ctr" anchorCtr="1"/>
          <a:lstStyle/>
          <a:p>
            <a:pPr algn="ctr">
              <a:lnSpc>
                <a:spcPct val="90000"/>
              </a:lnSpc>
            </a:pPr>
            <a:r>
              <a:rPr lang="en-GB" sz="1200" b="1" dirty="0" smtClean="0">
                <a:solidFill>
                  <a:schemeClr val="bg1"/>
                </a:solidFill>
                <a:latin typeface="+mj-lt"/>
              </a:rPr>
              <a:t>APPLICATION</a:t>
            </a:r>
            <a:endParaRPr lang="en-GB" sz="1200" b="1" dirty="0">
              <a:solidFill>
                <a:schemeClr val="bg1"/>
              </a:solidFill>
              <a:latin typeface="+mj-lt"/>
            </a:endParaRPr>
          </a:p>
        </p:txBody>
      </p:sp>
      <p:sp>
        <p:nvSpPr>
          <p:cNvPr id="78" name="Rectangle 77"/>
          <p:cNvSpPr/>
          <p:nvPr/>
        </p:nvSpPr>
        <p:spPr bwMode="auto">
          <a:xfrm>
            <a:off x="388471" y="2599765"/>
            <a:ext cx="5543176" cy="3660588"/>
          </a:xfrm>
          <a:prstGeom prst="rect">
            <a:avLst/>
          </a:prstGeom>
          <a:solidFill>
            <a:srgbClr val="87979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grpSp>
        <p:nvGrpSpPr>
          <p:cNvPr id="79" name="Group 78"/>
          <p:cNvGrpSpPr/>
          <p:nvPr/>
        </p:nvGrpSpPr>
        <p:grpSpPr>
          <a:xfrm>
            <a:off x="3777713" y="3151210"/>
            <a:ext cx="1854764" cy="2453250"/>
            <a:chOff x="7178685" y="4089217"/>
            <a:chExt cx="1140984" cy="1509151"/>
          </a:xfrm>
        </p:grpSpPr>
        <p:sp>
          <p:nvSpPr>
            <p:cNvPr id="80" name="Rectangle 79"/>
            <p:cNvSpPr/>
            <p:nvPr/>
          </p:nvSpPr>
          <p:spPr>
            <a:xfrm>
              <a:off x="7222823" y="4152936"/>
              <a:ext cx="1007509" cy="1445432"/>
            </a:xfrm>
            <a:prstGeom prst="rect">
              <a:avLst/>
            </a:prstGeom>
            <a:solidFill>
              <a:schemeClr val="bg1">
                <a:lumMod val="95000"/>
              </a:schemeClr>
            </a:solidFill>
            <a:ln w="12700" cap="flat" cmpd="sng" algn="ctr">
              <a:solidFill>
                <a:schemeClr val="bg2">
                  <a:lumMod val="75000"/>
                </a:schemeClr>
              </a:solidFill>
              <a:prstDash val="solid"/>
            </a:ln>
            <a:effectLst/>
          </p:spPr>
          <p:txBody>
            <a:bodyPr rtlCol="0" anchor="ctr"/>
            <a:lstStyle/>
            <a:p>
              <a:pPr algn="ctr" eaLnBrk="1" fontAlgn="auto" hangingPunct="1">
                <a:spcBef>
                  <a:spcPts val="0"/>
                </a:spcBef>
                <a:spcAft>
                  <a:spcPts val="0"/>
                </a:spcAft>
              </a:pPr>
              <a:endParaRPr lang="en-US" sz="1800" kern="0" dirty="0">
                <a:solidFill>
                  <a:sysClr val="window" lastClr="FFFFFF"/>
                </a:solidFill>
                <a:latin typeface="Arial"/>
              </a:endParaRPr>
            </a:p>
          </p:txBody>
        </p:sp>
        <p:sp>
          <p:nvSpPr>
            <p:cNvPr id="81" name="Right Triangle 80"/>
            <p:cNvSpPr/>
            <p:nvPr/>
          </p:nvSpPr>
          <p:spPr>
            <a:xfrm>
              <a:off x="8082913" y="4136065"/>
              <a:ext cx="164905" cy="164905"/>
            </a:xfrm>
            <a:prstGeom prst="rtTriangle">
              <a:avLst/>
            </a:prstGeom>
            <a:solidFill>
              <a:srgbClr val="777777"/>
            </a:solidFill>
            <a:ln w="3175" cap="flat" cmpd="sng" algn="ctr">
              <a:solidFill>
                <a:srgbClr val="7F7F7F"/>
              </a:solidFill>
              <a:prstDash val="solid"/>
            </a:ln>
            <a:effectLst/>
          </p:spPr>
          <p:txBody>
            <a:bodyPr rtlCol="0" anchor="ctr"/>
            <a:lstStyle/>
            <a:p>
              <a:pPr algn="ctr" eaLnBrk="1" fontAlgn="auto" hangingPunct="1">
                <a:spcBef>
                  <a:spcPts val="0"/>
                </a:spcBef>
                <a:spcAft>
                  <a:spcPts val="0"/>
                </a:spcAft>
              </a:pPr>
              <a:endParaRPr lang="en-US" sz="1800" kern="0" dirty="0">
                <a:solidFill>
                  <a:sysClr val="window" lastClr="FFFFFF"/>
                </a:solidFill>
                <a:latin typeface="Arial"/>
              </a:endParaRPr>
            </a:p>
          </p:txBody>
        </p:sp>
        <p:sp>
          <p:nvSpPr>
            <p:cNvPr id="82" name="Right Triangle 81"/>
            <p:cNvSpPr/>
            <p:nvPr/>
          </p:nvSpPr>
          <p:spPr bwMode="auto">
            <a:xfrm rot="10800000">
              <a:off x="8025729" y="4089217"/>
              <a:ext cx="291965" cy="299245"/>
            </a:xfrm>
            <a:prstGeom prst="rtTriangle">
              <a:avLst/>
            </a:prstGeom>
            <a:solidFill>
              <a:srgbClr val="87979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srgbClr val="3E3E3E"/>
                </a:solidFill>
              </a:endParaRPr>
            </a:p>
          </p:txBody>
        </p:sp>
        <p:grpSp>
          <p:nvGrpSpPr>
            <p:cNvPr id="83" name="Group 82"/>
            <p:cNvGrpSpPr/>
            <p:nvPr/>
          </p:nvGrpSpPr>
          <p:grpSpPr>
            <a:xfrm>
              <a:off x="7284799" y="4510822"/>
              <a:ext cx="935355" cy="682438"/>
              <a:chOff x="3634519" y="4355377"/>
              <a:chExt cx="935355" cy="682438"/>
            </a:xfrm>
          </p:grpSpPr>
          <p:sp>
            <p:nvSpPr>
              <p:cNvPr id="86" name="Right Arrow 85"/>
              <p:cNvSpPr/>
              <p:nvPr/>
            </p:nvSpPr>
            <p:spPr>
              <a:xfrm rot="16200000">
                <a:off x="3753986" y="4235910"/>
                <a:ext cx="682438" cy="921371"/>
              </a:xfrm>
              <a:prstGeom prst="rightArrow">
                <a:avLst>
                  <a:gd name="adj1" fmla="val 73529"/>
                  <a:gd name="adj2"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Oval 86"/>
              <p:cNvSpPr/>
              <p:nvPr/>
            </p:nvSpPr>
            <p:spPr bwMode="auto">
              <a:xfrm>
                <a:off x="4112962" y="4495942"/>
                <a:ext cx="456812" cy="456812"/>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sp>
            <p:nvSpPr>
              <p:cNvPr id="88" name="Rectangle 87"/>
              <p:cNvSpPr/>
              <p:nvPr/>
            </p:nvSpPr>
            <p:spPr bwMode="auto">
              <a:xfrm>
                <a:off x="3818744" y="470491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sp>
            <p:nvSpPr>
              <p:cNvPr id="89" name="Rectangle 88"/>
              <p:cNvSpPr/>
              <p:nvPr/>
            </p:nvSpPr>
            <p:spPr bwMode="auto">
              <a:xfrm>
                <a:off x="3819944" y="478387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sp>
            <p:nvSpPr>
              <p:cNvPr id="90" name="Rectangle 89"/>
              <p:cNvSpPr/>
              <p:nvPr/>
            </p:nvSpPr>
            <p:spPr bwMode="auto">
              <a:xfrm>
                <a:off x="3819944" y="485731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sp>
            <p:nvSpPr>
              <p:cNvPr id="91" name="Rectangle 90"/>
              <p:cNvSpPr/>
              <p:nvPr/>
            </p:nvSpPr>
            <p:spPr bwMode="auto">
              <a:xfrm>
                <a:off x="3821144" y="493627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sp>
            <p:nvSpPr>
              <p:cNvPr id="92" name="Rectangle 91"/>
              <p:cNvSpPr/>
              <p:nvPr/>
            </p:nvSpPr>
            <p:spPr bwMode="auto">
              <a:xfrm>
                <a:off x="3902024" y="470611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sp>
            <p:nvSpPr>
              <p:cNvPr id="93" name="Rectangle 92"/>
              <p:cNvSpPr/>
              <p:nvPr/>
            </p:nvSpPr>
            <p:spPr bwMode="auto">
              <a:xfrm>
                <a:off x="3903224" y="478507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sp>
            <p:nvSpPr>
              <p:cNvPr id="94" name="Rectangle 93"/>
              <p:cNvSpPr/>
              <p:nvPr/>
            </p:nvSpPr>
            <p:spPr bwMode="auto">
              <a:xfrm>
                <a:off x="3903224" y="485851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sp>
            <p:nvSpPr>
              <p:cNvPr id="95" name="Rectangle 94"/>
              <p:cNvSpPr/>
              <p:nvPr/>
            </p:nvSpPr>
            <p:spPr bwMode="auto">
              <a:xfrm>
                <a:off x="3904424" y="493747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sp>
            <p:nvSpPr>
              <p:cNvPr id="96" name="Rectangle 95"/>
              <p:cNvSpPr/>
              <p:nvPr/>
            </p:nvSpPr>
            <p:spPr bwMode="auto">
              <a:xfrm>
                <a:off x="3984104" y="470611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sp>
            <p:nvSpPr>
              <p:cNvPr id="97" name="Rectangle 96"/>
              <p:cNvSpPr/>
              <p:nvPr/>
            </p:nvSpPr>
            <p:spPr bwMode="auto">
              <a:xfrm>
                <a:off x="3985304" y="478507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sp>
            <p:nvSpPr>
              <p:cNvPr id="98" name="Rectangle 97"/>
              <p:cNvSpPr/>
              <p:nvPr/>
            </p:nvSpPr>
            <p:spPr bwMode="auto">
              <a:xfrm>
                <a:off x="3985304" y="485851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sp>
            <p:nvSpPr>
              <p:cNvPr id="99" name="Rectangle 98"/>
              <p:cNvSpPr/>
              <p:nvPr/>
            </p:nvSpPr>
            <p:spPr bwMode="auto">
              <a:xfrm>
                <a:off x="3986504" y="493747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sp>
            <p:nvSpPr>
              <p:cNvPr id="100" name="Rectangle 99"/>
              <p:cNvSpPr/>
              <p:nvPr/>
            </p:nvSpPr>
            <p:spPr bwMode="auto">
              <a:xfrm>
                <a:off x="4067384" y="470731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sp>
            <p:nvSpPr>
              <p:cNvPr id="101" name="Rectangle 100"/>
              <p:cNvSpPr/>
              <p:nvPr/>
            </p:nvSpPr>
            <p:spPr bwMode="auto">
              <a:xfrm>
                <a:off x="4068584" y="478627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sp>
            <p:nvSpPr>
              <p:cNvPr id="102" name="Rectangle 101"/>
              <p:cNvSpPr/>
              <p:nvPr/>
            </p:nvSpPr>
            <p:spPr bwMode="auto">
              <a:xfrm>
                <a:off x="4068584" y="485971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sp>
            <p:nvSpPr>
              <p:cNvPr id="103" name="Rectangle 102"/>
              <p:cNvSpPr/>
              <p:nvPr/>
            </p:nvSpPr>
            <p:spPr bwMode="auto">
              <a:xfrm>
                <a:off x="4069784" y="493867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sp>
            <p:nvSpPr>
              <p:cNvPr id="104" name="Rectangle 103"/>
              <p:cNvSpPr/>
              <p:nvPr/>
            </p:nvSpPr>
            <p:spPr bwMode="auto">
              <a:xfrm>
                <a:off x="4151864" y="478747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sp>
            <p:nvSpPr>
              <p:cNvPr id="105" name="Rectangle 104"/>
              <p:cNvSpPr/>
              <p:nvPr/>
            </p:nvSpPr>
            <p:spPr bwMode="auto">
              <a:xfrm>
                <a:off x="4151864" y="486091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sp>
            <p:nvSpPr>
              <p:cNvPr id="106" name="Rectangle 105"/>
              <p:cNvSpPr/>
              <p:nvPr/>
            </p:nvSpPr>
            <p:spPr bwMode="auto">
              <a:xfrm>
                <a:off x="4153064" y="493987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sp>
            <p:nvSpPr>
              <p:cNvPr id="107" name="Rectangle 106"/>
              <p:cNvSpPr/>
              <p:nvPr/>
            </p:nvSpPr>
            <p:spPr bwMode="auto">
              <a:xfrm>
                <a:off x="4230824" y="486211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sp>
            <p:nvSpPr>
              <p:cNvPr id="108" name="Rectangle 107"/>
              <p:cNvSpPr/>
              <p:nvPr/>
            </p:nvSpPr>
            <p:spPr bwMode="auto">
              <a:xfrm>
                <a:off x="4232024" y="494107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sp>
            <p:nvSpPr>
              <p:cNvPr id="109" name="Rectangle 108"/>
              <p:cNvSpPr/>
              <p:nvPr/>
            </p:nvSpPr>
            <p:spPr bwMode="auto">
              <a:xfrm>
                <a:off x="4309784" y="486331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sp>
            <p:nvSpPr>
              <p:cNvPr id="110" name="Rectangle 109"/>
              <p:cNvSpPr/>
              <p:nvPr/>
            </p:nvSpPr>
            <p:spPr bwMode="auto">
              <a:xfrm>
                <a:off x="4310984" y="494227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pic>
            <p:nvPicPr>
              <p:cNvPr id="111" name="Picture 110"/>
              <p:cNvPicPr>
                <a:picLocks noChangeAspect="1"/>
              </p:cNvPicPr>
              <p:nvPr/>
            </p:nvPicPr>
            <p:blipFill>
              <a:blip r:embed="rId4">
                <a:duotone>
                  <a:prstClr val="black"/>
                  <a:schemeClr val="accent4">
                    <a:tint val="45000"/>
                    <a:satMod val="400000"/>
                  </a:schemeClr>
                </a:duotone>
              </a:blip>
              <a:stretch>
                <a:fillRect/>
              </a:stretch>
            </p:blipFill>
            <p:spPr>
              <a:xfrm>
                <a:off x="4095817" y="4489178"/>
                <a:ext cx="474057" cy="474057"/>
              </a:xfrm>
              <a:prstGeom prst="rect">
                <a:avLst/>
              </a:prstGeom>
            </p:spPr>
          </p:pic>
        </p:grpSp>
        <p:pic>
          <p:nvPicPr>
            <p:cNvPr id="84" name="Picture 83"/>
            <p:cNvPicPr>
              <a:picLocks noChangeAspect="1"/>
            </p:cNvPicPr>
            <p:nvPr/>
          </p:nvPicPr>
          <p:blipFill>
            <a:blip r:embed="rId5">
              <a:duotone>
                <a:schemeClr val="bg2">
                  <a:shade val="45000"/>
                  <a:satMod val="135000"/>
                </a:schemeClr>
                <a:prstClr val="white"/>
              </a:duotone>
            </a:blip>
            <a:stretch>
              <a:fillRect/>
            </a:stretch>
          </p:blipFill>
          <p:spPr>
            <a:xfrm>
              <a:off x="7764651" y="5132187"/>
              <a:ext cx="446357" cy="446357"/>
            </a:xfrm>
            <a:prstGeom prst="ellipse">
              <a:avLst/>
            </a:prstGeom>
          </p:spPr>
        </p:pic>
        <p:sp>
          <p:nvSpPr>
            <p:cNvPr id="85" name="TextBox 84"/>
            <p:cNvSpPr txBox="1"/>
            <p:nvPr/>
          </p:nvSpPr>
          <p:spPr>
            <a:xfrm>
              <a:off x="7178685" y="4312785"/>
              <a:ext cx="1140984" cy="189333"/>
            </a:xfrm>
            <a:prstGeom prst="rect">
              <a:avLst/>
            </a:prstGeom>
            <a:noFill/>
          </p:spPr>
          <p:txBody>
            <a:bodyPr wrap="square" rtlCol="0">
              <a:spAutoFit/>
            </a:bodyPr>
            <a:lstStyle/>
            <a:p>
              <a:pPr algn="ctr"/>
              <a:r>
                <a:rPr lang="en-US" sz="1400" b="1" dirty="0" smtClean="0">
                  <a:solidFill>
                    <a:schemeClr val="accent6">
                      <a:lumMod val="50000"/>
                    </a:schemeClr>
                  </a:solidFill>
                  <a:latin typeface="Arial Narrow"/>
                  <a:cs typeface="Arial Narrow"/>
                </a:rPr>
                <a:t>FUTURE BENEFITS</a:t>
              </a:r>
              <a:endParaRPr lang="en-US" sz="1400" b="1" dirty="0">
                <a:solidFill>
                  <a:schemeClr val="accent6">
                    <a:lumMod val="50000"/>
                  </a:schemeClr>
                </a:solidFill>
                <a:latin typeface="Arial Narrow"/>
                <a:cs typeface="Arial Narrow"/>
              </a:endParaRPr>
            </a:p>
          </p:txBody>
        </p:sp>
      </p:grpSp>
      <p:sp>
        <p:nvSpPr>
          <p:cNvPr id="112" name="Rounded Rectangle 111"/>
          <p:cNvSpPr/>
          <p:nvPr/>
        </p:nvSpPr>
        <p:spPr bwMode="auto">
          <a:xfrm>
            <a:off x="829018" y="5645023"/>
            <a:ext cx="4691530" cy="121686"/>
          </a:xfrm>
          <a:prstGeom prst="roundRect">
            <a:avLst/>
          </a:prstGeom>
          <a:solidFill>
            <a:srgbClr val="6C787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solidFill>
                <a:schemeClr val="tx1">
                  <a:lumMod val="75000"/>
                </a:schemeClr>
              </a:solidFill>
              <a:effectLst/>
              <a:latin typeface="Arial" charset="0"/>
            </a:endParaRPr>
          </a:p>
        </p:txBody>
      </p:sp>
      <p:sp>
        <p:nvSpPr>
          <p:cNvPr id="113" name="Isosceles Triangle 112"/>
          <p:cNvSpPr/>
          <p:nvPr/>
        </p:nvSpPr>
        <p:spPr bwMode="auto">
          <a:xfrm>
            <a:off x="2973295" y="5782233"/>
            <a:ext cx="388470" cy="356098"/>
          </a:xfrm>
          <a:prstGeom prst="triangle">
            <a:avLst/>
          </a:prstGeom>
          <a:solidFill>
            <a:srgbClr val="6C787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sp>
        <p:nvSpPr>
          <p:cNvPr id="125" name="Snip Single Corner Rectangle 124"/>
          <p:cNvSpPr/>
          <p:nvPr/>
        </p:nvSpPr>
        <p:spPr>
          <a:xfrm>
            <a:off x="852590" y="3240403"/>
            <a:ext cx="1790222" cy="761834"/>
          </a:xfrm>
          <a:prstGeom prst="snip1Rect">
            <a:avLst/>
          </a:prstGeom>
          <a:solidFill>
            <a:schemeClr val="bg1">
              <a:lumMod val="95000"/>
            </a:schemeClr>
          </a:solidFill>
          <a:ln w="3175" cap="flat" cmpd="sng" algn="ctr">
            <a:solidFill>
              <a:schemeClr val="bg1">
                <a:lumMod val="50000"/>
              </a:schemeClr>
            </a:solidFill>
            <a:prstDash val="solid"/>
          </a:ln>
          <a:effectLst/>
        </p:spPr>
        <p:txBody>
          <a:bodyPr lIns="0" rIns="0" rtlCol="0" anchor="t"/>
          <a:lstStyle/>
          <a:p>
            <a:pPr algn="ctr" eaLnBrk="1" fontAlgn="auto" hangingPunct="1">
              <a:lnSpc>
                <a:spcPct val="80000"/>
              </a:lnSpc>
              <a:spcBef>
                <a:spcPts val="0"/>
              </a:spcBef>
              <a:spcAft>
                <a:spcPts val="0"/>
              </a:spcAft>
            </a:pPr>
            <a:endParaRPr lang="en-US" sz="900" b="1" kern="0" dirty="0">
              <a:solidFill>
                <a:srgbClr val="C41002">
                  <a:lumMod val="50000"/>
                </a:srgbClr>
              </a:solidFill>
              <a:latin typeface="Arial Narrow" panose="020B0606020202030204" pitchFamily="34" charset="0"/>
            </a:endParaRPr>
          </a:p>
          <a:p>
            <a:pPr algn="ctr" eaLnBrk="1" fontAlgn="auto" hangingPunct="1">
              <a:lnSpc>
                <a:spcPct val="80000"/>
              </a:lnSpc>
              <a:spcBef>
                <a:spcPts val="0"/>
              </a:spcBef>
              <a:spcAft>
                <a:spcPts val="0"/>
              </a:spcAft>
            </a:pPr>
            <a:endParaRPr lang="en-US" sz="1200" b="1" kern="0" dirty="0">
              <a:solidFill>
                <a:srgbClr val="C41002">
                  <a:lumMod val="50000"/>
                </a:srgbClr>
              </a:solidFill>
              <a:latin typeface="Arial Narrow" panose="020B0606020202030204" pitchFamily="34" charset="0"/>
            </a:endParaRPr>
          </a:p>
        </p:txBody>
      </p:sp>
      <p:sp>
        <p:nvSpPr>
          <p:cNvPr id="126" name="Right Triangle 125"/>
          <p:cNvSpPr/>
          <p:nvPr/>
        </p:nvSpPr>
        <p:spPr>
          <a:xfrm>
            <a:off x="2505784" y="3216976"/>
            <a:ext cx="137027" cy="156705"/>
          </a:xfrm>
          <a:prstGeom prst="rtTriangle">
            <a:avLst/>
          </a:prstGeom>
          <a:solidFill>
            <a:schemeClr val="tx1">
              <a:lumMod val="60000"/>
              <a:lumOff val="40000"/>
            </a:schemeClr>
          </a:solidFill>
          <a:ln w="25400" cap="flat" cmpd="sng" algn="ctr">
            <a:noFill/>
            <a:prstDash val="solid"/>
          </a:ln>
          <a:effectLst/>
        </p:spPr>
        <p:txBody>
          <a:bodyPr rtlCol="0" anchor="ctr"/>
          <a:lstStyle/>
          <a:p>
            <a:pPr algn="ctr" eaLnBrk="1" fontAlgn="auto" hangingPunct="1">
              <a:spcBef>
                <a:spcPts val="0"/>
              </a:spcBef>
              <a:spcAft>
                <a:spcPts val="0"/>
              </a:spcAft>
            </a:pPr>
            <a:endParaRPr lang="en-US" sz="1800" kern="0" dirty="0">
              <a:solidFill>
                <a:sysClr val="window" lastClr="FFFFFF"/>
              </a:solidFill>
              <a:latin typeface="Arial"/>
            </a:endParaRPr>
          </a:p>
        </p:txBody>
      </p:sp>
      <p:pic>
        <p:nvPicPr>
          <p:cNvPr id="128" name="Picture 127"/>
          <p:cNvPicPr>
            <a:picLocks noChangeAspect="1"/>
          </p:cNvPicPr>
          <p:nvPr/>
        </p:nvPicPr>
        <p:blipFill>
          <a:blip r:embed="rId6">
            <a:duotone>
              <a:schemeClr val="accent5">
                <a:shade val="45000"/>
                <a:satMod val="135000"/>
              </a:schemeClr>
              <a:prstClr val="white"/>
            </a:duotone>
          </a:blip>
          <a:stretch>
            <a:fillRect/>
          </a:stretch>
        </p:blipFill>
        <p:spPr>
          <a:xfrm>
            <a:off x="1937207" y="3419495"/>
            <a:ext cx="469644" cy="411597"/>
          </a:xfrm>
          <a:prstGeom prst="rect">
            <a:avLst/>
          </a:prstGeom>
        </p:spPr>
      </p:pic>
      <p:sp>
        <p:nvSpPr>
          <p:cNvPr id="2" name="TextBox 1"/>
          <p:cNvSpPr txBox="1"/>
          <p:nvPr/>
        </p:nvSpPr>
        <p:spPr>
          <a:xfrm>
            <a:off x="872385" y="3322366"/>
            <a:ext cx="1103309" cy="600164"/>
          </a:xfrm>
          <a:prstGeom prst="rect">
            <a:avLst/>
          </a:prstGeom>
          <a:noFill/>
        </p:spPr>
        <p:txBody>
          <a:bodyPr wrap="square" rtlCol="0">
            <a:spAutoFit/>
          </a:bodyPr>
          <a:lstStyle/>
          <a:p>
            <a:pPr algn="ctr"/>
            <a:r>
              <a:rPr lang="en-US" sz="1200" b="1" kern="0" dirty="0">
                <a:solidFill>
                  <a:srgbClr val="C41002">
                    <a:lumMod val="50000"/>
                  </a:srgbClr>
                </a:solidFill>
                <a:latin typeface="Arial Narrow" panose="020B0606020202030204" pitchFamily="34" charset="0"/>
              </a:rPr>
              <a:t> CATCH-UP</a:t>
            </a:r>
            <a:br>
              <a:rPr lang="en-US" sz="1200" b="1" kern="0" dirty="0">
                <a:solidFill>
                  <a:srgbClr val="C41002">
                    <a:lumMod val="50000"/>
                  </a:srgbClr>
                </a:solidFill>
                <a:latin typeface="Arial Narrow" panose="020B0606020202030204" pitchFamily="34" charset="0"/>
              </a:rPr>
            </a:br>
            <a:r>
              <a:rPr lang="en-US" sz="1050" b="1" kern="0" dirty="0">
                <a:solidFill>
                  <a:srgbClr val="C41002">
                    <a:lumMod val="50000"/>
                  </a:srgbClr>
                </a:solidFill>
                <a:latin typeface="Arial Narrow" panose="020B0606020202030204" pitchFamily="34" charset="0"/>
              </a:rPr>
              <a:t>  PREMIUM RATE</a:t>
            </a:r>
            <a:br>
              <a:rPr lang="en-US" sz="1050" b="1" kern="0" dirty="0">
                <a:solidFill>
                  <a:srgbClr val="C41002">
                    <a:lumMod val="50000"/>
                  </a:srgbClr>
                </a:solidFill>
                <a:latin typeface="Arial Narrow" panose="020B0606020202030204" pitchFamily="34" charset="0"/>
              </a:rPr>
            </a:br>
            <a:r>
              <a:rPr lang="en-US" sz="1050" b="1" kern="0" dirty="0">
                <a:solidFill>
                  <a:srgbClr val="C41002">
                    <a:lumMod val="50000"/>
                  </a:srgbClr>
                </a:solidFill>
                <a:latin typeface="Arial Narrow" panose="020B0606020202030204" pitchFamily="34" charset="0"/>
              </a:rPr>
              <a:t>  INCREASE</a:t>
            </a:r>
            <a:endParaRPr lang="en-US" sz="1050" dirty="0"/>
          </a:p>
        </p:txBody>
      </p:sp>
      <p:sp>
        <p:nvSpPr>
          <p:cNvPr id="115" name="Snip Single Corner Rectangle 114"/>
          <p:cNvSpPr/>
          <p:nvPr/>
        </p:nvSpPr>
        <p:spPr>
          <a:xfrm>
            <a:off x="851039" y="4047014"/>
            <a:ext cx="1804601" cy="853162"/>
          </a:xfrm>
          <a:prstGeom prst="snip1Rect">
            <a:avLst/>
          </a:prstGeom>
          <a:solidFill>
            <a:schemeClr val="bg1">
              <a:lumMod val="95000"/>
            </a:schemeClr>
          </a:solidFill>
          <a:ln w="3175" cap="flat" cmpd="sng" algn="ctr">
            <a:solidFill>
              <a:schemeClr val="bg1">
                <a:lumMod val="50000"/>
              </a:schemeClr>
            </a:solidFill>
            <a:prstDash val="solid"/>
          </a:ln>
          <a:effectLst/>
        </p:spPr>
        <p:txBody>
          <a:bodyPr lIns="0" rIns="0" rtlCol="0" anchor="t"/>
          <a:lstStyle/>
          <a:p>
            <a:pPr algn="ctr" eaLnBrk="1" fontAlgn="auto" hangingPunct="1">
              <a:lnSpc>
                <a:spcPct val="80000"/>
              </a:lnSpc>
              <a:spcBef>
                <a:spcPts val="0"/>
              </a:spcBef>
              <a:spcAft>
                <a:spcPts val="0"/>
              </a:spcAft>
            </a:pPr>
            <a:endParaRPr lang="en-US" sz="900" b="1" kern="0" dirty="0">
              <a:solidFill>
                <a:srgbClr val="C41002">
                  <a:lumMod val="50000"/>
                </a:srgbClr>
              </a:solidFill>
              <a:latin typeface="Arial Narrow" panose="020B0606020202030204" pitchFamily="34" charset="0"/>
            </a:endParaRPr>
          </a:p>
          <a:p>
            <a:pPr algn="ctr" eaLnBrk="1" fontAlgn="auto" hangingPunct="1">
              <a:lnSpc>
                <a:spcPct val="80000"/>
              </a:lnSpc>
              <a:spcBef>
                <a:spcPts val="0"/>
              </a:spcBef>
              <a:spcAft>
                <a:spcPts val="0"/>
              </a:spcAft>
            </a:pPr>
            <a:endParaRPr lang="en-US" sz="1200" b="1" kern="0" dirty="0">
              <a:solidFill>
                <a:srgbClr val="C41002">
                  <a:lumMod val="50000"/>
                </a:srgbClr>
              </a:solidFill>
              <a:latin typeface="Arial Narrow" panose="020B0606020202030204" pitchFamily="34" charset="0"/>
            </a:endParaRPr>
          </a:p>
        </p:txBody>
      </p:sp>
      <p:sp>
        <p:nvSpPr>
          <p:cNvPr id="117" name="Right Triangle 116"/>
          <p:cNvSpPr/>
          <p:nvPr/>
        </p:nvSpPr>
        <p:spPr>
          <a:xfrm>
            <a:off x="2517063" y="4036415"/>
            <a:ext cx="137027" cy="156705"/>
          </a:xfrm>
          <a:prstGeom prst="rtTriangle">
            <a:avLst/>
          </a:prstGeom>
          <a:solidFill>
            <a:schemeClr val="tx1">
              <a:lumMod val="60000"/>
              <a:lumOff val="40000"/>
            </a:schemeClr>
          </a:solidFill>
          <a:ln w="25400" cap="flat" cmpd="sng" algn="ctr">
            <a:noFill/>
            <a:prstDash val="solid"/>
          </a:ln>
          <a:effectLst/>
        </p:spPr>
        <p:txBody>
          <a:bodyPr rtlCol="0" anchor="ctr"/>
          <a:lstStyle/>
          <a:p>
            <a:pPr algn="ctr" eaLnBrk="1" fontAlgn="auto" hangingPunct="1">
              <a:spcBef>
                <a:spcPts val="0"/>
              </a:spcBef>
              <a:spcAft>
                <a:spcPts val="0"/>
              </a:spcAft>
            </a:pPr>
            <a:endParaRPr lang="en-US" sz="1800" kern="0" dirty="0">
              <a:solidFill>
                <a:sysClr val="window" lastClr="FFFFFF"/>
              </a:solidFill>
              <a:latin typeface="Arial"/>
            </a:endParaRPr>
          </a:p>
        </p:txBody>
      </p:sp>
      <p:pic>
        <p:nvPicPr>
          <p:cNvPr id="121" name="Picture 120"/>
          <p:cNvPicPr>
            <a:picLocks noChangeAspect="1"/>
          </p:cNvPicPr>
          <p:nvPr/>
        </p:nvPicPr>
        <p:blipFill>
          <a:blip r:embed="rId6">
            <a:duotone>
              <a:schemeClr val="accent5">
                <a:shade val="45000"/>
                <a:satMod val="135000"/>
              </a:schemeClr>
              <a:prstClr val="white"/>
            </a:duotone>
          </a:blip>
          <a:stretch>
            <a:fillRect/>
          </a:stretch>
        </p:blipFill>
        <p:spPr>
          <a:xfrm>
            <a:off x="1935657" y="4303074"/>
            <a:ext cx="469644" cy="411597"/>
          </a:xfrm>
          <a:prstGeom prst="rect">
            <a:avLst/>
          </a:prstGeom>
        </p:spPr>
      </p:pic>
      <p:sp>
        <p:nvSpPr>
          <p:cNvPr id="123" name="TextBox 122"/>
          <p:cNvSpPr txBox="1"/>
          <p:nvPr/>
        </p:nvSpPr>
        <p:spPr>
          <a:xfrm>
            <a:off x="909322" y="4270085"/>
            <a:ext cx="1103309" cy="461665"/>
          </a:xfrm>
          <a:prstGeom prst="rect">
            <a:avLst/>
          </a:prstGeom>
          <a:noFill/>
        </p:spPr>
        <p:txBody>
          <a:bodyPr wrap="square" rtlCol="0">
            <a:spAutoFit/>
          </a:bodyPr>
          <a:lstStyle/>
          <a:p>
            <a:pPr algn="ctr"/>
            <a:r>
              <a:rPr lang="en-US" sz="1200" b="1" kern="0" dirty="0" smtClean="0">
                <a:solidFill>
                  <a:srgbClr val="C41002">
                    <a:lumMod val="50000"/>
                  </a:srgbClr>
                </a:solidFill>
                <a:latin typeface="Arial Narrow" panose="020B0606020202030204" pitchFamily="34" charset="0"/>
              </a:rPr>
              <a:t>FUTURE NET PREMIUMS</a:t>
            </a:r>
            <a:endParaRPr lang="en-US" sz="1050" dirty="0"/>
          </a:p>
        </p:txBody>
      </p:sp>
      <p:sp>
        <p:nvSpPr>
          <p:cNvPr id="127" name="Snip Single Corner Rectangle 126"/>
          <p:cNvSpPr/>
          <p:nvPr/>
        </p:nvSpPr>
        <p:spPr>
          <a:xfrm>
            <a:off x="862319" y="4951486"/>
            <a:ext cx="1818980" cy="654212"/>
          </a:xfrm>
          <a:prstGeom prst="snip1Rect">
            <a:avLst/>
          </a:prstGeom>
          <a:solidFill>
            <a:schemeClr val="bg1">
              <a:lumMod val="95000"/>
            </a:schemeClr>
          </a:solidFill>
          <a:ln w="3175" cap="flat" cmpd="sng" algn="ctr">
            <a:solidFill>
              <a:schemeClr val="bg1">
                <a:lumMod val="50000"/>
              </a:schemeClr>
            </a:solidFill>
            <a:prstDash val="solid"/>
          </a:ln>
          <a:effectLst/>
        </p:spPr>
        <p:txBody>
          <a:bodyPr lIns="0" rIns="0" rtlCol="0" anchor="t"/>
          <a:lstStyle/>
          <a:p>
            <a:pPr algn="ctr" eaLnBrk="1" fontAlgn="auto" hangingPunct="1">
              <a:lnSpc>
                <a:spcPct val="80000"/>
              </a:lnSpc>
              <a:spcBef>
                <a:spcPts val="0"/>
              </a:spcBef>
              <a:spcAft>
                <a:spcPts val="0"/>
              </a:spcAft>
            </a:pPr>
            <a:endParaRPr lang="en-US" sz="900" b="1" kern="0" dirty="0">
              <a:solidFill>
                <a:srgbClr val="C41002">
                  <a:lumMod val="50000"/>
                </a:srgbClr>
              </a:solidFill>
              <a:latin typeface="Arial Narrow" panose="020B0606020202030204" pitchFamily="34" charset="0"/>
            </a:endParaRPr>
          </a:p>
          <a:p>
            <a:pPr algn="ctr" eaLnBrk="1" fontAlgn="auto" hangingPunct="1">
              <a:lnSpc>
                <a:spcPct val="80000"/>
              </a:lnSpc>
              <a:spcBef>
                <a:spcPts val="0"/>
              </a:spcBef>
              <a:spcAft>
                <a:spcPts val="0"/>
              </a:spcAft>
            </a:pPr>
            <a:endParaRPr lang="en-US" sz="1200" b="1" kern="0" dirty="0">
              <a:solidFill>
                <a:srgbClr val="C41002">
                  <a:lumMod val="50000"/>
                </a:srgbClr>
              </a:solidFill>
              <a:latin typeface="Arial Narrow" panose="020B0606020202030204" pitchFamily="34" charset="0"/>
            </a:endParaRPr>
          </a:p>
        </p:txBody>
      </p:sp>
      <p:sp>
        <p:nvSpPr>
          <p:cNvPr id="130" name="Right Triangle 129"/>
          <p:cNvSpPr/>
          <p:nvPr/>
        </p:nvSpPr>
        <p:spPr>
          <a:xfrm>
            <a:off x="2566829" y="4932822"/>
            <a:ext cx="137027" cy="156705"/>
          </a:xfrm>
          <a:prstGeom prst="rtTriangle">
            <a:avLst/>
          </a:prstGeom>
          <a:solidFill>
            <a:schemeClr val="tx1">
              <a:lumMod val="60000"/>
              <a:lumOff val="40000"/>
            </a:schemeClr>
          </a:solidFill>
          <a:ln w="25400" cap="flat" cmpd="sng" algn="ctr">
            <a:noFill/>
            <a:prstDash val="solid"/>
          </a:ln>
          <a:effectLst/>
        </p:spPr>
        <p:txBody>
          <a:bodyPr rtlCol="0" anchor="ctr"/>
          <a:lstStyle/>
          <a:p>
            <a:pPr algn="ctr" eaLnBrk="1" fontAlgn="auto" hangingPunct="1">
              <a:spcBef>
                <a:spcPts val="0"/>
              </a:spcBef>
              <a:spcAft>
                <a:spcPts val="0"/>
              </a:spcAft>
            </a:pPr>
            <a:endParaRPr lang="en-US" sz="1800" kern="0" dirty="0">
              <a:solidFill>
                <a:sysClr val="window" lastClr="FFFFFF"/>
              </a:solidFill>
              <a:latin typeface="Arial"/>
            </a:endParaRPr>
          </a:p>
        </p:txBody>
      </p:sp>
      <p:pic>
        <p:nvPicPr>
          <p:cNvPr id="131" name="Picture 130"/>
          <p:cNvPicPr>
            <a:picLocks noChangeAspect="1"/>
          </p:cNvPicPr>
          <p:nvPr/>
        </p:nvPicPr>
        <p:blipFill>
          <a:blip r:embed="rId6">
            <a:duotone>
              <a:schemeClr val="accent5">
                <a:shade val="45000"/>
                <a:satMod val="135000"/>
              </a:schemeClr>
              <a:prstClr val="white"/>
            </a:duotone>
          </a:blip>
          <a:stretch>
            <a:fillRect/>
          </a:stretch>
        </p:blipFill>
        <p:spPr>
          <a:xfrm>
            <a:off x="1946936" y="5096857"/>
            <a:ext cx="469644" cy="411597"/>
          </a:xfrm>
          <a:prstGeom prst="rect">
            <a:avLst/>
          </a:prstGeom>
        </p:spPr>
      </p:pic>
      <p:sp>
        <p:nvSpPr>
          <p:cNvPr id="132" name="TextBox 131"/>
          <p:cNvSpPr txBox="1"/>
          <p:nvPr/>
        </p:nvSpPr>
        <p:spPr>
          <a:xfrm>
            <a:off x="920601" y="5063868"/>
            <a:ext cx="1103309" cy="461665"/>
          </a:xfrm>
          <a:prstGeom prst="rect">
            <a:avLst/>
          </a:prstGeom>
          <a:noFill/>
        </p:spPr>
        <p:txBody>
          <a:bodyPr wrap="square" rtlCol="0">
            <a:spAutoFit/>
          </a:bodyPr>
          <a:lstStyle/>
          <a:p>
            <a:pPr algn="ctr"/>
            <a:r>
              <a:rPr lang="en-US" sz="1200" b="1" kern="0" dirty="0" smtClean="0">
                <a:solidFill>
                  <a:srgbClr val="C41002">
                    <a:lumMod val="50000"/>
                  </a:srgbClr>
                </a:solidFill>
                <a:latin typeface="Arial Narrow" panose="020B0606020202030204" pitchFamily="34" charset="0"/>
              </a:rPr>
              <a:t>RESERVE FUND</a:t>
            </a:r>
            <a:endParaRPr lang="en-US" sz="1050" dirty="0"/>
          </a:p>
        </p:txBody>
      </p:sp>
      <p:sp>
        <p:nvSpPr>
          <p:cNvPr id="62" name="Rectangle 61"/>
          <p:cNvSpPr/>
          <p:nvPr/>
        </p:nvSpPr>
        <p:spPr bwMode="auto">
          <a:xfrm>
            <a:off x="388470" y="2599765"/>
            <a:ext cx="5543177" cy="522941"/>
          </a:xfrm>
          <a:prstGeom prst="rect">
            <a:avLst/>
          </a:prstGeom>
          <a:solidFill>
            <a:srgbClr val="6C787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kumimoji="0" lang="en-US" sz="1400" b="1" i="0" u="none" strike="noStrike" cap="none" normalizeH="0" baseline="0" dirty="0" smtClean="0">
                <a:ln>
                  <a:noFill/>
                </a:ln>
                <a:solidFill>
                  <a:schemeClr val="tx1"/>
                </a:solidFill>
                <a:effectLst/>
                <a:latin typeface="Arial" charset="0"/>
              </a:rPr>
              <a:t>EXAMPLE: </a:t>
            </a:r>
            <a:r>
              <a:rPr lang="en-US" sz="1400" b="1" dirty="0" smtClean="0">
                <a:solidFill>
                  <a:schemeClr val="bg2">
                    <a:lumMod val="20000"/>
                    <a:lumOff val="80000"/>
                  </a:schemeClr>
                </a:solidFill>
              </a:rPr>
              <a:t>PREMIUM RATE INCREASES RESTORE BALANCE</a:t>
            </a:r>
            <a:endParaRPr lang="en-US" sz="1400" b="1" dirty="0">
              <a:solidFill>
                <a:schemeClr val="bg2">
                  <a:lumMod val="20000"/>
                  <a:lumOff val="80000"/>
                </a:schemeClr>
              </a:solidFill>
            </a:endParaRPr>
          </a:p>
        </p:txBody>
      </p:sp>
      <p:sp>
        <p:nvSpPr>
          <p:cNvPr id="64" name="Content Placeholder 2"/>
          <p:cNvSpPr txBox="1">
            <a:spLocks/>
          </p:cNvSpPr>
          <p:nvPr>
            <p:custDataLst>
              <p:tags r:id="rId1"/>
            </p:custDataLst>
          </p:nvPr>
        </p:nvSpPr>
        <p:spPr bwMode="auto">
          <a:xfrm>
            <a:off x="567211" y="1260211"/>
            <a:ext cx="8065671" cy="104056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Clr>
                <a:srgbClr val="FF0000"/>
              </a:buClr>
              <a:buFont typeface="Wingdings" pitchFamily="2" charset="2"/>
              <a:buChar char="§"/>
              <a:defRPr sz="2000">
                <a:solidFill>
                  <a:srgbClr val="343434"/>
                </a:solidFill>
                <a:latin typeface="+mn-lt"/>
                <a:ea typeface="+mn-ea"/>
                <a:cs typeface="+mn-cs"/>
              </a:defRPr>
            </a:lvl1pPr>
            <a:lvl2pPr marL="742950" indent="-285750" algn="l" rtl="0" eaLnBrk="1" fontAlgn="base" hangingPunct="1">
              <a:spcBef>
                <a:spcPct val="20000"/>
              </a:spcBef>
              <a:spcAft>
                <a:spcPct val="0"/>
              </a:spcAft>
              <a:buClr>
                <a:srgbClr val="778000"/>
              </a:buClr>
              <a:buFont typeface="Times" pitchFamily="18" charset="0"/>
              <a:buChar char="•"/>
              <a:defRPr sz="2000">
                <a:solidFill>
                  <a:srgbClr val="343434"/>
                </a:solidFill>
                <a:latin typeface="+mn-lt"/>
              </a:defRPr>
            </a:lvl2pPr>
            <a:lvl3pPr marL="1143000" indent="-228600" algn="l" rtl="0" eaLnBrk="1" fontAlgn="base" hangingPunct="1">
              <a:spcBef>
                <a:spcPct val="20000"/>
              </a:spcBef>
              <a:spcAft>
                <a:spcPct val="0"/>
              </a:spcAft>
              <a:buClr>
                <a:srgbClr val="307D8E"/>
              </a:buClr>
              <a:buSzPct val="45000"/>
              <a:buFont typeface="Wingdings" pitchFamily="2" charset="2"/>
              <a:buChar char="u"/>
              <a:defRPr sz="2000">
                <a:solidFill>
                  <a:srgbClr val="343434"/>
                </a:solidFill>
                <a:latin typeface="+mn-lt"/>
              </a:defRPr>
            </a:lvl3pPr>
            <a:lvl4pPr marL="1600200" indent="-228600" algn="l" rtl="0" eaLnBrk="1" fontAlgn="base" hangingPunct="1">
              <a:spcBef>
                <a:spcPct val="20000"/>
              </a:spcBef>
              <a:spcAft>
                <a:spcPct val="0"/>
              </a:spcAft>
              <a:buClr>
                <a:srgbClr val="CD202C"/>
              </a:buClr>
              <a:buFont typeface="Wingdings" pitchFamily="2" charset="2"/>
              <a:buChar char="§"/>
              <a:defRPr sz="2000">
                <a:solidFill>
                  <a:srgbClr val="343434"/>
                </a:solidFill>
                <a:latin typeface="+mn-lt"/>
              </a:defRPr>
            </a:lvl4pPr>
            <a:lvl5pPr marL="2057400" indent="-228600" algn="l" rtl="0" eaLnBrk="1" fontAlgn="base" hangingPunct="1">
              <a:spcBef>
                <a:spcPct val="20000"/>
              </a:spcBef>
              <a:spcAft>
                <a:spcPct val="0"/>
              </a:spcAft>
              <a:buClr>
                <a:srgbClr val="7A8400"/>
              </a:buClr>
              <a:buFont typeface="Times" pitchFamily="18" charset="0"/>
              <a:buChar char="•"/>
              <a:defRPr sz="2000">
                <a:solidFill>
                  <a:srgbClr val="343434"/>
                </a:solidFill>
                <a:latin typeface="+mn-lt"/>
              </a:defRPr>
            </a:lvl5pPr>
            <a:lvl6pPr marL="25146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6pPr>
            <a:lvl7pPr marL="29718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7pPr>
            <a:lvl8pPr marL="34290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8pPr>
            <a:lvl9pPr marL="38862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9pPr>
          </a:lstStyle>
          <a:p>
            <a:pPr marL="0" indent="0">
              <a:buNone/>
            </a:pPr>
            <a:r>
              <a:rPr lang="en-US" sz="1800" dirty="0" smtClean="0"/>
              <a:t>In this example of a block of LTC policies, a premium rate increase is implemented to restore balance: </a:t>
            </a:r>
            <a:r>
              <a:rPr lang="en-US" sz="1800" b="1" dirty="0" smtClean="0"/>
              <a:t>future premiums with rate increases  (deposits) + </a:t>
            </a:r>
            <a:r>
              <a:rPr lang="en-US" sz="1800" dirty="0" smtClean="0"/>
              <a:t> </a:t>
            </a:r>
            <a:r>
              <a:rPr lang="en-US" sz="1800" b="1" dirty="0" smtClean="0"/>
              <a:t>reserve fund (savings account) </a:t>
            </a:r>
            <a:r>
              <a:rPr lang="en-US" sz="1800" dirty="0" smtClean="0"/>
              <a:t>are enough to pay for </a:t>
            </a:r>
            <a:r>
              <a:rPr lang="en-US" sz="1800" b="1" dirty="0" smtClean="0"/>
              <a:t>future benefits (withdrawals)</a:t>
            </a:r>
            <a:endParaRPr lang="en-US" sz="1800" dirty="0"/>
          </a:p>
        </p:txBody>
      </p:sp>
      <p:sp>
        <p:nvSpPr>
          <p:cNvPr id="63" name="TextBox 62"/>
          <p:cNvSpPr txBox="1"/>
          <p:nvPr/>
        </p:nvSpPr>
        <p:spPr>
          <a:xfrm>
            <a:off x="6110942" y="2779059"/>
            <a:ext cx="2599764" cy="2800767"/>
          </a:xfrm>
          <a:prstGeom prst="rect">
            <a:avLst/>
          </a:prstGeom>
          <a:noFill/>
        </p:spPr>
        <p:txBody>
          <a:bodyPr wrap="square" rtlCol="0">
            <a:spAutoFit/>
          </a:bodyPr>
          <a:lstStyle/>
          <a:p>
            <a:r>
              <a:rPr lang="en-US" sz="2400" dirty="0" smtClean="0">
                <a:solidFill>
                  <a:schemeClr val="bg1"/>
                </a:solidFill>
              </a:rPr>
              <a:t>Balance is restored via rate increases.</a:t>
            </a:r>
          </a:p>
          <a:p>
            <a:endParaRPr lang="en-US" sz="2400" dirty="0" smtClean="0">
              <a:solidFill>
                <a:schemeClr val="bg1"/>
              </a:solidFill>
            </a:endParaRPr>
          </a:p>
          <a:p>
            <a:r>
              <a:rPr lang="en-US" sz="2000" dirty="0" smtClean="0">
                <a:solidFill>
                  <a:schemeClr val="bg1"/>
                </a:solidFill>
              </a:rPr>
              <a:t>In general, the insurance company stops distributing profits.</a:t>
            </a:r>
            <a:endParaRPr lang="en-US" sz="2000" dirty="0">
              <a:solidFill>
                <a:schemeClr val="bg1"/>
              </a:solidFill>
            </a:endParaRPr>
          </a:p>
        </p:txBody>
      </p:sp>
    </p:spTree>
    <p:extLst>
      <p:ext uri="{BB962C8B-B14F-4D97-AF65-F5344CB8AC3E}">
        <p14:creationId xmlns:p14="http://schemas.microsoft.com/office/powerpoint/2010/main" val="2469577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4"/>
                                        </p:tgtEl>
                                        <p:attrNameLst>
                                          <p:attrName>style.visibility</p:attrName>
                                        </p:attrNameLst>
                                      </p:cBhvr>
                                      <p:to>
                                        <p:strVal val="visible"/>
                                      </p:to>
                                    </p:set>
                                    <p:anim calcmode="lin" valueType="num">
                                      <p:cBhvr additive="base">
                                        <p:cTn id="10" dur="500" fill="hold"/>
                                        <p:tgtEl>
                                          <p:spTgt spid="64"/>
                                        </p:tgtEl>
                                        <p:attrNameLst>
                                          <p:attrName>ppt_x</p:attrName>
                                        </p:attrNameLst>
                                      </p:cBhvr>
                                      <p:tavLst>
                                        <p:tav tm="0">
                                          <p:val>
                                            <p:strVal val="#ppt_x"/>
                                          </p:val>
                                        </p:tav>
                                        <p:tav tm="100000">
                                          <p:val>
                                            <p:strVal val="#ppt_x"/>
                                          </p:val>
                                        </p:tav>
                                      </p:tavLst>
                                    </p:anim>
                                    <p:anim calcmode="lin" valueType="num">
                                      <p:cBhvr additive="base">
                                        <p:cTn id="11"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78"/>
                                        </p:tgtEl>
                                        <p:attrNameLst>
                                          <p:attrName>style.visibility</p:attrName>
                                        </p:attrNameLst>
                                      </p:cBhvr>
                                      <p:to>
                                        <p:strVal val="visible"/>
                                      </p:to>
                                    </p:set>
                                    <p:anim calcmode="lin" valueType="num">
                                      <p:cBhvr additive="base">
                                        <p:cTn id="16" dur="500" fill="hold"/>
                                        <p:tgtEl>
                                          <p:spTgt spid="78"/>
                                        </p:tgtEl>
                                        <p:attrNameLst>
                                          <p:attrName>ppt_x</p:attrName>
                                        </p:attrNameLst>
                                      </p:cBhvr>
                                      <p:tavLst>
                                        <p:tav tm="0">
                                          <p:val>
                                            <p:strVal val="#ppt_x"/>
                                          </p:val>
                                        </p:tav>
                                        <p:tav tm="100000">
                                          <p:val>
                                            <p:strVal val="#ppt_x"/>
                                          </p:val>
                                        </p:tav>
                                      </p:tavLst>
                                    </p:anim>
                                    <p:anim calcmode="lin" valueType="num">
                                      <p:cBhvr additive="base">
                                        <p:cTn id="17" dur="500" fill="hold"/>
                                        <p:tgtEl>
                                          <p:spTgt spid="78"/>
                                        </p:tgtEl>
                                        <p:attrNameLst>
                                          <p:attrName>ppt_y</p:attrName>
                                        </p:attrNameLst>
                                      </p:cBhvr>
                                      <p:tavLst>
                                        <p:tav tm="0">
                                          <p:val>
                                            <p:strVal val="1+#ppt_h/2"/>
                                          </p:val>
                                        </p:tav>
                                        <p:tav tm="100000">
                                          <p:val>
                                            <p:strVal val="#ppt_y"/>
                                          </p:val>
                                        </p:tav>
                                      </p:tavLst>
                                    </p:anim>
                                  </p:childTnLst>
                                </p:cTn>
                              </p:par>
                              <p:par>
                                <p:cTn id="18" presetID="22" presetClass="entr" presetSubtype="4" fill="hold" grpId="0" nodeType="withEffect">
                                  <p:stCondLst>
                                    <p:cond delay="0"/>
                                  </p:stCondLst>
                                  <p:childTnLst>
                                    <p:set>
                                      <p:cBhvr>
                                        <p:cTn id="19" dur="1" fill="hold">
                                          <p:stCondLst>
                                            <p:cond delay="0"/>
                                          </p:stCondLst>
                                        </p:cTn>
                                        <p:tgtEl>
                                          <p:spTgt spid="112"/>
                                        </p:tgtEl>
                                        <p:attrNameLst>
                                          <p:attrName>style.visibility</p:attrName>
                                        </p:attrNameLst>
                                      </p:cBhvr>
                                      <p:to>
                                        <p:strVal val="visible"/>
                                      </p:to>
                                    </p:set>
                                    <p:animEffect transition="in" filter="wipe(down)">
                                      <p:cBhvr>
                                        <p:cTn id="20" dur="500"/>
                                        <p:tgtEl>
                                          <p:spTgt spid="112"/>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13"/>
                                        </p:tgtEl>
                                        <p:attrNameLst>
                                          <p:attrName>style.visibility</p:attrName>
                                        </p:attrNameLst>
                                      </p:cBhvr>
                                      <p:to>
                                        <p:strVal val="visible"/>
                                      </p:to>
                                    </p:set>
                                    <p:animEffect transition="in" filter="wipe(down)">
                                      <p:cBhvr>
                                        <p:cTn id="23" dur="500"/>
                                        <p:tgtEl>
                                          <p:spTgt spid="113"/>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15"/>
                                        </p:tgtEl>
                                        <p:attrNameLst>
                                          <p:attrName>style.visibility</p:attrName>
                                        </p:attrNameLst>
                                      </p:cBhvr>
                                      <p:to>
                                        <p:strVal val="visible"/>
                                      </p:to>
                                    </p:set>
                                    <p:animEffect transition="in" filter="wipe(down)">
                                      <p:cBhvr>
                                        <p:cTn id="26" dur="500"/>
                                        <p:tgtEl>
                                          <p:spTgt spid="115"/>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17"/>
                                        </p:tgtEl>
                                        <p:attrNameLst>
                                          <p:attrName>style.visibility</p:attrName>
                                        </p:attrNameLst>
                                      </p:cBhvr>
                                      <p:to>
                                        <p:strVal val="visible"/>
                                      </p:to>
                                    </p:set>
                                    <p:animEffect transition="in" filter="wipe(down)">
                                      <p:cBhvr>
                                        <p:cTn id="29" dur="500"/>
                                        <p:tgtEl>
                                          <p:spTgt spid="117"/>
                                        </p:tgtEl>
                                      </p:cBhvr>
                                    </p:animEffect>
                                  </p:childTnLst>
                                </p:cTn>
                              </p:par>
                              <p:par>
                                <p:cTn id="30" presetID="22" presetClass="entr" presetSubtype="4" fill="hold" nodeType="withEffect">
                                  <p:stCondLst>
                                    <p:cond delay="0"/>
                                  </p:stCondLst>
                                  <p:childTnLst>
                                    <p:set>
                                      <p:cBhvr>
                                        <p:cTn id="31" dur="1" fill="hold">
                                          <p:stCondLst>
                                            <p:cond delay="0"/>
                                          </p:stCondLst>
                                        </p:cTn>
                                        <p:tgtEl>
                                          <p:spTgt spid="121"/>
                                        </p:tgtEl>
                                        <p:attrNameLst>
                                          <p:attrName>style.visibility</p:attrName>
                                        </p:attrNameLst>
                                      </p:cBhvr>
                                      <p:to>
                                        <p:strVal val="visible"/>
                                      </p:to>
                                    </p:set>
                                    <p:animEffect transition="in" filter="wipe(down)">
                                      <p:cBhvr>
                                        <p:cTn id="32" dur="500"/>
                                        <p:tgtEl>
                                          <p:spTgt spid="121"/>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Effect transition="in" filter="wipe(down)">
                                      <p:cBhvr>
                                        <p:cTn id="35" dur="500"/>
                                        <p:tgtEl>
                                          <p:spTgt spid="123"/>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27"/>
                                        </p:tgtEl>
                                        <p:attrNameLst>
                                          <p:attrName>style.visibility</p:attrName>
                                        </p:attrNameLst>
                                      </p:cBhvr>
                                      <p:to>
                                        <p:strVal val="visible"/>
                                      </p:to>
                                    </p:set>
                                    <p:animEffect transition="in" filter="wipe(down)">
                                      <p:cBhvr>
                                        <p:cTn id="38" dur="500"/>
                                        <p:tgtEl>
                                          <p:spTgt spid="127"/>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30"/>
                                        </p:tgtEl>
                                        <p:attrNameLst>
                                          <p:attrName>style.visibility</p:attrName>
                                        </p:attrNameLst>
                                      </p:cBhvr>
                                      <p:to>
                                        <p:strVal val="visible"/>
                                      </p:to>
                                    </p:set>
                                    <p:animEffect transition="in" filter="wipe(down)">
                                      <p:cBhvr>
                                        <p:cTn id="41" dur="500"/>
                                        <p:tgtEl>
                                          <p:spTgt spid="130"/>
                                        </p:tgtEl>
                                      </p:cBhvr>
                                    </p:animEffect>
                                  </p:childTnLst>
                                </p:cTn>
                              </p:par>
                              <p:par>
                                <p:cTn id="42" presetID="22" presetClass="entr" presetSubtype="4" fill="hold" nodeType="withEffect">
                                  <p:stCondLst>
                                    <p:cond delay="0"/>
                                  </p:stCondLst>
                                  <p:childTnLst>
                                    <p:set>
                                      <p:cBhvr>
                                        <p:cTn id="43" dur="1" fill="hold">
                                          <p:stCondLst>
                                            <p:cond delay="0"/>
                                          </p:stCondLst>
                                        </p:cTn>
                                        <p:tgtEl>
                                          <p:spTgt spid="131"/>
                                        </p:tgtEl>
                                        <p:attrNameLst>
                                          <p:attrName>style.visibility</p:attrName>
                                        </p:attrNameLst>
                                      </p:cBhvr>
                                      <p:to>
                                        <p:strVal val="visible"/>
                                      </p:to>
                                    </p:set>
                                    <p:animEffect transition="in" filter="wipe(down)">
                                      <p:cBhvr>
                                        <p:cTn id="44" dur="500"/>
                                        <p:tgtEl>
                                          <p:spTgt spid="131"/>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32"/>
                                        </p:tgtEl>
                                        <p:attrNameLst>
                                          <p:attrName>style.visibility</p:attrName>
                                        </p:attrNameLst>
                                      </p:cBhvr>
                                      <p:to>
                                        <p:strVal val="visible"/>
                                      </p:to>
                                    </p:set>
                                    <p:animEffect transition="in" filter="wipe(down)">
                                      <p:cBhvr>
                                        <p:cTn id="47" dur="500"/>
                                        <p:tgtEl>
                                          <p:spTgt spid="132"/>
                                        </p:tgtEl>
                                      </p:cBhvr>
                                    </p:animEffect>
                                  </p:childTnLst>
                                </p:cTn>
                              </p:par>
                              <p:par>
                                <p:cTn id="48" presetID="22" presetClass="entr" presetSubtype="4" fill="hold" nodeType="withEffect">
                                  <p:stCondLst>
                                    <p:cond delay="0"/>
                                  </p:stCondLst>
                                  <p:childTnLst>
                                    <p:set>
                                      <p:cBhvr>
                                        <p:cTn id="49" dur="1" fill="hold">
                                          <p:stCondLst>
                                            <p:cond delay="0"/>
                                          </p:stCondLst>
                                        </p:cTn>
                                        <p:tgtEl>
                                          <p:spTgt spid="79"/>
                                        </p:tgtEl>
                                        <p:attrNameLst>
                                          <p:attrName>style.visibility</p:attrName>
                                        </p:attrNameLst>
                                      </p:cBhvr>
                                      <p:to>
                                        <p:strVal val="visible"/>
                                      </p:to>
                                    </p:set>
                                    <p:animEffect transition="in" filter="wipe(down)">
                                      <p:cBhvr>
                                        <p:cTn id="50" dur="500"/>
                                        <p:tgtEl>
                                          <p:spTgt spid="79"/>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2"/>
                                        </p:tgtEl>
                                        <p:attrNameLst>
                                          <p:attrName>style.visibility</p:attrName>
                                        </p:attrNameLst>
                                      </p:cBhvr>
                                      <p:to>
                                        <p:strVal val="visible"/>
                                      </p:to>
                                    </p:set>
                                    <p:anim calcmode="lin" valueType="num">
                                      <p:cBhvr additive="base">
                                        <p:cTn id="55" dur="500" fill="hold"/>
                                        <p:tgtEl>
                                          <p:spTgt spid="62"/>
                                        </p:tgtEl>
                                        <p:attrNameLst>
                                          <p:attrName>ppt_x</p:attrName>
                                        </p:attrNameLst>
                                      </p:cBhvr>
                                      <p:tavLst>
                                        <p:tav tm="0">
                                          <p:val>
                                            <p:strVal val="#ppt_x"/>
                                          </p:val>
                                        </p:tav>
                                        <p:tav tm="100000">
                                          <p:val>
                                            <p:strVal val="#ppt_x"/>
                                          </p:val>
                                        </p:tav>
                                      </p:tavLst>
                                    </p:anim>
                                    <p:anim calcmode="lin" valueType="num">
                                      <p:cBhvr additive="base">
                                        <p:cTn id="56"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126"/>
                                        </p:tgtEl>
                                        <p:attrNameLst>
                                          <p:attrName>style.visibility</p:attrName>
                                        </p:attrNameLst>
                                      </p:cBhvr>
                                      <p:to>
                                        <p:strVal val="visible"/>
                                      </p:to>
                                    </p:set>
                                    <p:animEffect transition="in" filter="wipe(down)">
                                      <p:cBhvr>
                                        <p:cTn id="61" dur="500"/>
                                        <p:tgtEl>
                                          <p:spTgt spid="126"/>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125"/>
                                        </p:tgtEl>
                                        <p:attrNameLst>
                                          <p:attrName>style.visibility</p:attrName>
                                        </p:attrNameLst>
                                      </p:cBhvr>
                                      <p:to>
                                        <p:strVal val="visible"/>
                                      </p:to>
                                    </p:set>
                                    <p:animEffect transition="in" filter="wipe(down)">
                                      <p:cBhvr>
                                        <p:cTn id="64" dur="500"/>
                                        <p:tgtEl>
                                          <p:spTgt spid="125"/>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wipe(down)">
                                      <p:cBhvr>
                                        <p:cTn id="67" dur="500"/>
                                        <p:tgtEl>
                                          <p:spTgt spid="2"/>
                                        </p:tgtEl>
                                      </p:cBhvr>
                                    </p:animEffect>
                                  </p:childTnLst>
                                </p:cTn>
                              </p:par>
                              <p:par>
                                <p:cTn id="68" presetID="22" presetClass="entr" presetSubtype="4" fill="hold" nodeType="withEffect">
                                  <p:stCondLst>
                                    <p:cond delay="0"/>
                                  </p:stCondLst>
                                  <p:childTnLst>
                                    <p:set>
                                      <p:cBhvr>
                                        <p:cTn id="69" dur="1" fill="hold">
                                          <p:stCondLst>
                                            <p:cond delay="0"/>
                                          </p:stCondLst>
                                        </p:cTn>
                                        <p:tgtEl>
                                          <p:spTgt spid="128"/>
                                        </p:tgtEl>
                                        <p:attrNameLst>
                                          <p:attrName>style.visibility</p:attrName>
                                        </p:attrNameLst>
                                      </p:cBhvr>
                                      <p:to>
                                        <p:strVal val="visible"/>
                                      </p:to>
                                    </p:set>
                                    <p:animEffect transition="in" filter="wipe(down)">
                                      <p:cBhvr>
                                        <p:cTn id="70" dur="500"/>
                                        <p:tgtEl>
                                          <p:spTgt spid="128"/>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48"/>
                                        </p:tgtEl>
                                        <p:attrNameLst>
                                          <p:attrName>style.visibility</p:attrName>
                                        </p:attrNameLst>
                                      </p:cBhvr>
                                      <p:to>
                                        <p:strVal val="visible"/>
                                      </p:to>
                                    </p:set>
                                    <p:anim calcmode="lin" valueType="num">
                                      <p:cBhvr additive="base">
                                        <p:cTn id="75" dur="500" fill="hold"/>
                                        <p:tgtEl>
                                          <p:spTgt spid="48"/>
                                        </p:tgtEl>
                                        <p:attrNameLst>
                                          <p:attrName>ppt_x</p:attrName>
                                        </p:attrNameLst>
                                      </p:cBhvr>
                                      <p:tavLst>
                                        <p:tav tm="0">
                                          <p:val>
                                            <p:strVal val="#ppt_x"/>
                                          </p:val>
                                        </p:tav>
                                        <p:tav tm="100000">
                                          <p:val>
                                            <p:strVal val="#ppt_x"/>
                                          </p:val>
                                        </p:tav>
                                      </p:tavLst>
                                    </p:anim>
                                    <p:anim calcmode="lin" valueType="num">
                                      <p:cBhvr additive="base">
                                        <p:cTn id="76" dur="500" fill="hold"/>
                                        <p:tgtEl>
                                          <p:spTgt spid="4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63">
                                            <p:txEl>
                                              <p:pRg st="0" end="0"/>
                                            </p:txEl>
                                          </p:spTgt>
                                        </p:tgtEl>
                                        <p:attrNameLst>
                                          <p:attrName>style.visibility</p:attrName>
                                        </p:attrNameLst>
                                      </p:cBhvr>
                                      <p:to>
                                        <p:strVal val="visible"/>
                                      </p:to>
                                    </p:set>
                                    <p:anim calcmode="lin" valueType="num">
                                      <p:cBhvr additive="base">
                                        <p:cTn id="79"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63">
                                            <p:txEl>
                                              <p:pRg st="2" end="2"/>
                                            </p:txEl>
                                          </p:spTgt>
                                        </p:tgtEl>
                                        <p:attrNameLst>
                                          <p:attrName>style.visibility</p:attrName>
                                        </p:attrNameLst>
                                      </p:cBhvr>
                                      <p:to>
                                        <p:strVal val="visible"/>
                                      </p:to>
                                    </p:set>
                                    <p:anim calcmode="lin" valueType="num">
                                      <p:cBhvr additive="base">
                                        <p:cTn id="85"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6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8" grpId="0" animBg="1"/>
      <p:bldP spid="78" grpId="0" animBg="1"/>
      <p:bldP spid="112" grpId="0" animBg="1"/>
      <p:bldP spid="113" grpId="0" animBg="1"/>
      <p:bldP spid="125" grpId="0" animBg="1"/>
      <p:bldP spid="126" grpId="0" animBg="1"/>
      <p:bldP spid="2" grpId="0"/>
      <p:bldP spid="115" grpId="0" animBg="1"/>
      <p:bldP spid="117" grpId="0" animBg="1"/>
      <p:bldP spid="123" grpId="0"/>
      <p:bldP spid="127" grpId="0" animBg="1"/>
      <p:bldP spid="130" grpId="0" animBg="1"/>
      <p:bldP spid="132" grpId="0"/>
      <p:bldP spid="62" grpId="0" animBg="1"/>
      <p:bldP spid="64" grpId="0"/>
      <p:bldP spid="6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6166075"/>
            <a:ext cx="9164158" cy="69192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srgbClr val="3E3E3E"/>
              </a:solidFill>
            </a:endParaRPr>
          </a:p>
        </p:txBody>
      </p:sp>
      <p:sp>
        <p:nvSpPr>
          <p:cNvPr id="5" name="Rectangle 162"/>
          <p:cNvSpPr txBox="1">
            <a:spLocks noChangeArrowheads="1"/>
          </p:cNvSpPr>
          <p:nvPr/>
        </p:nvSpPr>
        <p:spPr bwMode="auto">
          <a:xfrm>
            <a:off x="6725758" y="6412108"/>
            <a:ext cx="21336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solidFill>
                  <a:schemeClr val="bg1"/>
                </a:solidFill>
              </a:defRPr>
            </a:lvl1pPr>
          </a:lstStyle>
          <a:p>
            <a:pPr algn="r">
              <a:defRPr/>
            </a:pPr>
            <a:fld id="{0E191445-A357-49CC-AE88-E14D3EF5070A}" type="slidenum">
              <a:rPr lang="en-US" sz="1100" b="1" smtClean="0">
                <a:solidFill>
                  <a:srgbClr val="FFFFFF">
                    <a:lumMod val="50000"/>
                  </a:srgbClr>
                </a:solidFill>
              </a:rPr>
              <a:pPr algn="r">
                <a:defRPr/>
              </a:pPr>
              <a:t>27</a:t>
            </a:fld>
            <a:endParaRPr lang="en-US" sz="1100" b="1" dirty="0" smtClean="0">
              <a:solidFill>
                <a:srgbClr val="FFFFFF">
                  <a:lumMod val="50000"/>
                </a:srgbClr>
              </a:solidFill>
              <a:latin typeface="Times New Roman" pitchFamily="18" charset="0"/>
            </a:endParaRPr>
          </a:p>
        </p:txBody>
      </p:sp>
      <p:sp>
        <p:nvSpPr>
          <p:cNvPr id="48" name="Rectangle 47"/>
          <p:cNvSpPr/>
          <p:nvPr/>
        </p:nvSpPr>
        <p:spPr bwMode="auto">
          <a:xfrm>
            <a:off x="6051176" y="2587811"/>
            <a:ext cx="2692399" cy="3672541"/>
          </a:xfrm>
          <a:prstGeom prst="rect">
            <a:avLst/>
          </a:prstGeom>
          <a:solidFill>
            <a:schemeClr val="accent6">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sp>
        <p:nvSpPr>
          <p:cNvPr id="52" name="TextBox 51"/>
          <p:cNvSpPr txBox="1"/>
          <p:nvPr/>
        </p:nvSpPr>
        <p:spPr>
          <a:xfrm>
            <a:off x="6066117" y="2584826"/>
            <a:ext cx="2644588" cy="646331"/>
          </a:xfrm>
          <a:prstGeom prst="rect">
            <a:avLst/>
          </a:prstGeom>
          <a:noFill/>
        </p:spPr>
        <p:txBody>
          <a:bodyPr wrap="square" rtlCol="0">
            <a:spAutoFit/>
          </a:bodyPr>
          <a:lstStyle/>
          <a:p>
            <a:r>
              <a:rPr lang="en-US" sz="1800" b="1" dirty="0" smtClean="0">
                <a:solidFill>
                  <a:schemeClr val="bg1"/>
                </a:solidFill>
              </a:rPr>
              <a:t>Other funding must come from:</a:t>
            </a:r>
            <a:endParaRPr lang="en-US" sz="1800" b="1" dirty="0">
              <a:solidFill>
                <a:schemeClr val="bg1"/>
              </a:solidFill>
            </a:endParaRPr>
          </a:p>
        </p:txBody>
      </p:sp>
      <p:sp>
        <p:nvSpPr>
          <p:cNvPr id="53" name="Title 1"/>
          <p:cNvSpPr>
            <a:spLocks noGrp="1"/>
          </p:cNvSpPr>
          <p:nvPr>
            <p:ph type="title"/>
          </p:nvPr>
        </p:nvSpPr>
        <p:spPr>
          <a:xfrm>
            <a:off x="381000" y="381000"/>
            <a:ext cx="8305800" cy="762000"/>
          </a:xfrm>
        </p:spPr>
        <p:txBody>
          <a:bodyPr/>
          <a:lstStyle/>
          <a:p>
            <a:r>
              <a:rPr lang="en-US" dirty="0" smtClean="0"/>
              <a:t>Restore Balance: Include Other </a:t>
            </a:r>
            <a:r>
              <a:rPr lang="en-US" dirty="0"/>
              <a:t>F</a:t>
            </a:r>
            <a:r>
              <a:rPr lang="en-US" dirty="0" smtClean="0"/>
              <a:t>unding</a:t>
            </a:r>
            <a:endParaRPr lang="en-US" dirty="0"/>
          </a:p>
        </p:txBody>
      </p:sp>
      <p:sp>
        <p:nvSpPr>
          <p:cNvPr id="54" name="Rectangle 4"/>
          <p:cNvSpPr>
            <a:spLocks noChangeArrowheads="1"/>
          </p:cNvSpPr>
          <p:nvPr/>
        </p:nvSpPr>
        <p:spPr bwMode="gray">
          <a:xfrm>
            <a:off x="6645275" y="0"/>
            <a:ext cx="2096255" cy="227013"/>
          </a:xfrm>
          <a:prstGeom prst="rect">
            <a:avLst/>
          </a:prstGeom>
          <a:solidFill>
            <a:srgbClr val="008080"/>
          </a:solidFill>
          <a:ln>
            <a:noFill/>
          </a:ln>
        </p:spPr>
        <p:txBody>
          <a:bodyPr tIns="0" bIns="0" anchor="ctr" anchorCtr="1"/>
          <a:lstStyle/>
          <a:p>
            <a:pPr algn="ctr">
              <a:lnSpc>
                <a:spcPct val="90000"/>
              </a:lnSpc>
            </a:pPr>
            <a:r>
              <a:rPr lang="en-GB" sz="1200" b="1" dirty="0" smtClean="0">
                <a:solidFill>
                  <a:schemeClr val="bg1"/>
                </a:solidFill>
                <a:latin typeface="+mj-lt"/>
              </a:rPr>
              <a:t>APPLICATION</a:t>
            </a:r>
            <a:endParaRPr lang="en-GB" sz="1200" b="1" dirty="0">
              <a:solidFill>
                <a:schemeClr val="bg1"/>
              </a:solidFill>
              <a:latin typeface="+mj-lt"/>
            </a:endParaRPr>
          </a:p>
        </p:txBody>
      </p:sp>
      <p:sp>
        <p:nvSpPr>
          <p:cNvPr id="78" name="Rectangle 77"/>
          <p:cNvSpPr/>
          <p:nvPr/>
        </p:nvSpPr>
        <p:spPr bwMode="auto">
          <a:xfrm>
            <a:off x="368550" y="2587811"/>
            <a:ext cx="5543176" cy="3660588"/>
          </a:xfrm>
          <a:prstGeom prst="rect">
            <a:avLst/>
          </a:prstGeom>
          <a:solidFill>
            <a:srgbClr val="87979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grpSp>
        <p:nvGrpSpPr>
          <p:cNvPr id="79" name="Group 78"/>
          <p:cNvGrpSpPr/>
          <p:nvPr/>
        </p:nvGrpSpPr>
        <p:grpSpPr>
          <a:xfrm>
            <a:off x="3777713" y="3227366"/>
            <a:ext cx="1854764" cy="2377095"/>
            <a:chOff x="7178685" y="4136065"/>
            <a:chExt cx="1140984" cy="1462303"/>
          </a:xfrm>
        </p:grpSpPr>
        <p:sp>
          <p:nvSpPr>
            <p:cNvPr id="80" name="Rectangle 79"/>
            <p:cNvSpPr/>
            <p:nvPr/>
          </p:nvSpPr>
          <p:spPr>
            <a:xfrm>
              <a:off x="7222823" y="4152936"/>
              <a:ext cx="1007509" cy="1445432"/>
            </a:xfrm>
            <a:prstGeom prst="rect">
              <a:avLst/>
            </a:prstGeom>
            <a:solidFill>
              <a:schemeClr val="bg1">
                <a:lumMod val="95000"/>
              </a:schemeClr>
            </a:solidFill>
            <a:ln w="12700" cap="flat" cmpd="sng" algn="ctr">
              <a:solidFill>
                <a:schemeClr val="bg2">
                  <a:lumMod val="75000"/>
                </a:schemeClr>
              </a:solidFill>
              <a:prstDash val="solid"/>
            </a:ln>
            <a:effectLst/>
          </p:spPr>
          <p:txBody>
            <a:bodyPr rtlCol="0" anchor="ctr"/>
            <a:lstStyle/>
            <a:p>
              <a:pPr algn="ctr" eaLnBrk="1" fontAlgn="auto" hangingPunct="1">
                <a:spcBef>
                  <a:spcPts val="0"/>
                </a:spcBef>
                <a:spcAft>
                  <a:spcPts val="0"/>
                </a:spcAft>
              </a:pPr>
              <a:endParaRPr lang="en-US" sz="1800" kern="0" dirty="0">
                <a:solidFill>
                  <a:sysClr val="window" lastClr="FFFFFF"/>
                </a:solidFill>
                <a:latin typeface="Arial"/>
              </a:endParaRPr>
            </a:p>
          </p:txBody>
        </p:sp>
        <p:sp>
          <p:nvSpPr>
            <p:cNvPr id="81" name="Right Triangle 80"/>
            <p:cNvSpPr/>
            <p:nvPr/>
          </p:nvSpPr>
          <p:spPr>
            <a:xfrm>
              <a:off x="8082913" y="4136065"/>
              <a:ext cx="164905" cy="164905"/>
            </a:xfrm>
            <a:prstGeom prst="rtTriangle">
              <a:avLst/>
            </a:prstGeom>
            <a:solidFill>
              <a:srgbClr val="777777"/>
            </a:solidFill>
            <a:ln w="3175" cap="flat" cmpd="sng" algn="ctr">
              <a:solidFill>
                <a:srgbClr val="7F7F7F"/>
              </a:solidFill>
              <a:prstDash val="solid"/>
            </a:ln>
            <a:effectLst/>
          </p:spPr>
          <p:txBody>
            <a:bodyPr rtlCol="0" anchor="ctr"/>
            <a:lstStyle/>
            <a:p>
              <a:pPr algn="ctr" eaLnBrk="1" fontAlgn="auto" hangingPunct="1">
                <a:spcBef>
                  <a:spcPts val="0"/>
                </a:spcBef>
                <a:spcAft>
                  <a:spcPts val="0"/>
                </a:spcAft>
              </a:pPr>
              <a:endParaRPr lang="en-US" sz="1800" kern="0" dirty="0">
                <a:solidFill>
                  <a:sysClr val="window" lastClr="FFFFFF"/>
                </a:solidFill>
                <a:latin typeface="Arial"/>
              </a:endParaRPr>
            </a:p>
          </p:txBody>
        </p:sp>
        <p:grpSp>
          <p:nvGrpSpPr>
            <p:cNvPr id="83" name="Group 82"/>
            <p:cNvGrpSpPr/>
            <p:nvPr/>
          </p:nvGrpSpPr>
          <p:grpSpPr>
            <a:xfrm>
              <a:off x="7284799" y="4510822"/>
              <a:ext cx="935355" cy="682438"/>
              <a:chOff x="3634519" y="4355377"/>
              <a:chExt cx="935355" cy="682438"/>
            </a:xfrm>
          </p:grpSpPr>
          <p:sp>
            <p:nvSpPr>
              <p:cNvPr id="86" name="Right Arrow 85"/>
              <p:cNvSpPr/>
              <p:nvPr/>
            </p:nvSpPr>
            <p:spPr>
              <a:xfrm rot="16200000">
                <a:off x="3753986" y="4235910"/>
                <a:ext cx="682438" cy="921371"/>
              </a:xfrm>
              <a:prstGeom prst="rightArrow">
                <a:avLst>
                  <a:gd name="adj1" fmla="val 73529"/>
                  <a:gd name="adj2"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Oval 86"/>
              <p:cNvSpPr/>
              <p:nvPr/>
            </p:nvSpPr>
            <p:spPr bwMode="auto">
              <a:xfrm>
                <a:off x="4112962" y="4495942"/>
                <a:ext cx="456812" cy="456812"/>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sp>
            <p:nvSpPr>
              <p:cNvPr id="88" name="Rectangle 87"/>
              <p:cNvSpPr/>
              <p:nvPr/>
            </p:nvSpPr>
            <p:spPr bwMode="auto">
              <a:xfrm>
                <a:off x="3818744" y="470491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sp>
            <p:nvSpPr>
              <p:cNvPr id="89" name="Rectangle 88"/>
              <p:cNvSpPr/>
              <p:nvPr/>
            </p:nvSpPr>
            <p:spPr bwMode="auto">
              <a:xfrm>
                <a:off x="3819944" y="478387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sp>
            <p:nvSpPr>
              <p:cNvPr id="90" name="Rectangle 89"/>
              <p:cNvSpPr/>
              <p:nvPr/>
            </p:nvSpPr>
            <p:spPr bwMode="auto">
              <a:xfrm>
                <a:off x="3819944" y="485731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sp>
            <p:nvSpPr>
              <p:cNvPr id="91" name="Rectangle 90"/>
              <p:cNvSpPr/>
              <p:nvPr/>
            </p:nvSpPr>
            <p:spPr bwMode="auto">
              <a:xfrm>
                <a:off x="3821144" y="493627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sp>
            <p:nvSpPr>
              <p:cNvPr id="92" name="Rectangle 91"/>
              <p:cNvSpPr/>
              <p:nvPr/>
            </p:nvSpPr>
            <p:spPr bwMode="auto">
              <a:xfrm>
                <a:off x="3902024" y="470611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sp>
            <p:nvSpPr>
              <p:cNvPr id="93" name="Rectangle 92"/>
              <p:cNvSpPr/>
              <p:nvPr/>
            </p:nvSpPr>
            <p:spPr bwMode="auto">
              <a:xfrm>
                <a:off x="3903224" y="478507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sp>
            <p:nvSpPr>
              <p:cNvPr id="94" name="Rectangle 93"/>
              <p:cNvSpPr/>
              <p:nvPr/>
            </p:nvSpPr>
            <p:spPr bwMode="auto">
              <a:xfrm>
                <a:off x="3903224" y="485851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sp>
            <p:nvSpPr>
              <p:cNvPr id="95" name="Rectangle 94"/>
              <p:cNvSpPr/>
              <p:nvPr/>
            </p:nvSpPr>
            <p:spPr bwMode="auto">
              <a:xfrm>
                <a:off x="3904424" y="493747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sp>
            <p:nvSpPr>
              <p:cNvPr id="96" name="Rectangle 95"/>
              <p:cNvSpPr/>
              <p:nvPr/>
            </p:nvSpPr>
            <p:spPr bwMode="auto">
              <a:xfrm>
                <a:off x="3984104" y="470611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sp>
            <p:nvSpPr>
              <p:cNvPr id="97" name="Rectangle 96"/>
              <p:cNvSpPr/>
              <p:nvPr/>
            </p:nvSpPr>
            <p:spPr bwMode="auto">
              <a:xfrm>
                <a:off x="3985304" y="478507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sp>
            <p:nvSpPr>
              <p:cNvPr id="98" name="Rectangle 97"/>
              <p:cNvSpPr/>
              <p:nvPr/>
            </p:nvSpPr>
            <p:spPr bwMode="auto">
              <a:xfrm>
                <a:off x="3985304" y="485851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sp>
            <p:nvSpPr>
              <p:cNvPr id="99" name="Rectangle 98"/>
              <p:cNvSpPr/>
              <p:nvPr/>
            </p:nvSpPr>
            <p:spPr bwMode="auto">
              <a:xfrm>
                <a:off x="3986504" y="493747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sp>
            <p:nvSpPr>
              <p:cNvPr id="100" name="Rectangle 99"/>
              <p:cNvSpPr/>
              <p:nvPr/>
            </p:nvSpPr>
            <p:spPr bwMode="auto">
              <a:xfrm>
                <a:off x="4067384" y="470731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sp>
            <p:nvSpPr>
              <p:cNvPr id="101" name="Rectangle 100"/>
              <p:cNvSpPr/>
              <p:nvPr/>
            </p:nvSpPr>
            <p:spPr bwMode="auto">
              <a:xfrm>
                <a:off x="4068584" y="478627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sp>
            <p:nvSpPr>
              <p:cNvPr id="102" name="Rectangle 101"/>
              <p:cNvSpPr/>
              <p:nvPr/>
            </p:nvSpPr>
            <p:spPr bwMode="auto">
              <a:xfrm>
                <a:off x="4068584" y="485971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sp>
            <p:nvSpPr>
              <p:cNvPr id="103" name="Rectangle 102"/>
              <p:cNvSpPr/>
              <p:nvPr/>
            </p:nvSpPr>
            <p:spPr bwMode="auto">
              <a:xfrm>
                <a:off x="4069784" y="493867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sp>
            <p:nvSpPr>
              <p:cNvPr id="104" name="Rectangle 103"/>
              <p:cNvSpPr/>
              <p:nvPr/>
            </p:nvSpPr>
            <p:spPr bwMode="auto">
              <a:xfrm>
                <a:off x="4151864" y="478747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sp>
            <p:nvSpPr>
              <p:cNvPr id="105" name="Rectangle 104"/>
              <p:cNvSpPr/>
              <p:nvPr/>
            </p:nvSpPr>
            <p:spPr bwMode="auto">
              <a:xfrm>
                <a:off x="4151864" y="486091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sp>
            <p:nvSpPr>
              <p:cNvPr id="106" name="Rectangle 105"/>
              <p:cNvSpPr/>
              <p:nvPr/>
            </p:nvSpPr>
            <p:spPr bwMode="auto">
              <a:xfrm>
                <a:off x="4153064" y="493987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sp>
            <p:nvSpPr>
              <p:cNvPr id="107" name="Rectangle 106"/>
              <p:cNvSpPr/>
              <p:nvPr/>
            </p:nvSpPr>
            <p:spPr bwMode="auto">
              <a:xfrm>
                <a:off x="4230824" y="486211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sp>
            <p:nvSpPr>
              <p:cNvPr id="108" name="Rectangle 107"/>
              <p:cNvSpPr/>
              <p:nvPr/>
            </p:nvSpPr>
            <p:spPr bwMode="auto">
              <a:xfrm>
                <a:off x="4232024" y="494107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sp>
            <p:nvSpPr>
              <p:cNvPr id="109" name="Rectangle 108"/>
              <p:cNvSpPr/>
              <p:nvPr/>
            </p:nvSpPr>
            <p:spPr bwMode="auto">
              <a:xfrm>
                <a:off x="4309784" y="486331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sp>
            <p:nvSpPr>
              <p:cNvPr id="110" name="Rectangle 109"/>
              <p:cNvSpPr/>
              <p:nvPr/>
            </p:nvSpPr>
            <p:spPr bwMode="auto">
              <a:xfrm>
                <a:off x="4310984" y="494227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pic>
            <p:nvPicPr>
              <p:cNvPr id="111" name="Picture 110"/>
              <p:cNvPicPr>
                <a:picLocks noChangeAspect="1"/>
              </p:cNvPicPr>
              <p:nvPr/>
            </p:nvPicPr>
            <p:blipFill>
              <a:blip r:embed="rId4">
                <a:duotone>
                  <a:prstClr val="black"/>
                  <a:schemeClr val="accent4">
                    <a:tint val="45000"/>
                    <a:satMod val="400000"/>
                  </a:schemeClr>
                </a:duotone>
              </a:blip>
              <a:stretch>
                <a:fillRect/>
              </a:stretch>
            </p:blipFill>
            <p:spPr>
              <a:xfrm>
                <a:off x="4095817" y="4489178"/>
                <a:ext cx="474057" cy="474057"/>
              </a:xfrm>
              <a:prstGeom prst="rect">
                <a:avLst/>
              </a:prstGeom>
            </p:spPr>
          </p:pic>
        </p:grpSp>
        <p:pic>
          <p:nvPicPr>
            <p:cNvPr id="84" name="Picture 83"/>
            <p:cNvPicPr>
              <a:picLocks noChangeAspect="1"/>
            </p:cNvPicPr>
            <p:nvPr/>
          </p:nvPicPr>
          <p:blipFill>
            <a:blip r:embed="rId5">
              <a:duotone>
                <a:schemeClr val="bg2">
                  <a:shade val="45000"/>
                  <a:satMod val="135000"/>
                </a:schemeClr>
                <a:prstClr val="white"/>
              </a:duotone>
            </a:blip>
            <a:stretch>
              <a:fillRect/>
            </a:stretch>
          </p:blipFill>
          <p:spPr>
            <a:xfrm>
              <a:off x="7764651" y="5132187"/>
              <a:ext cx="446357" cy="446357"/>
            </a:xfrm>
            <a:prstGeom prst="ellipse">
              <a:avLst/>
            </a:prstGeom>
          </p:spPr>
        </p:pic>
        <p:sp>
          <p:nvSpPr>
            <p:cNvPr id="85" name="TextBox 84"/>
            <p:cNvSpPr txBox="1"/>
            <p:nvPr/>
          </p:nvSpPr>
          <p:spPr>
            <a:xfrm>
              <a:off x="7178685" y="4312785"/>
              <a:ext cx="1140984" cy="189333"/>
            </a:xfrm>
            <a:prstGeom prst="rect">
              <a:avLst/>
            </a:prstGeom>
            <a:noFill/>
          </p:spPr>
          <p:txBody>
            <a:bodyPr wrap="square" rtlCol="0">
              <a:spAutoFit/>
            </a:bodyPr>
            <a:lstStyle/>
            <a:p>
              <a:pPr algn="ctr"/>
              <a:r>
                <a:rPr lang="en-US" sz="1400" b="1" dirty="0" smtClean="0">
                  <a:solidFill>
                    <a:schemeClr val="accent6">
                      <a:lumMod val="50000"/>
                    </a:schemeClr>
                  </a:solidFill>
                  <a:latin typeface="Arial Narrow"/>
                  <a:cs typeface="Arial Narrow"/>
                </a:rPr>
                <a:t>FUTURE BENEFITS</a:t>
              </a:r>
              <a:endParaRPr lang="en-US" sz="1400" b="1" dirty="0">
                <a:solidFill>
                  <a:schemeClr val="accent6">
                    <a:lumMod val="50000"/>
                  </a:schemeClr>
                </a:solidFill>
                <a:latin typeface="Arial Narrow"/>
                <a:cs typeface="Arial Narrow"/>
              </a:endParaRPr>
            </a:p>
          </p:txBody>
        </p:sp>
      </p:grpSp>
      <p:sp>
        <p:nvSpPr>
          <p:cNvPr id="112" name="Rounded Rectangle 111"/>
          <p:cNvSpPr/>
          <p:nvPr/>
        </p:nvSpPr>
        <p:spPr bwMode="auto">
          <a:xfrm>
            <a:off x="829018" y="5645023"/>
            <a:ext cx="4691530" cy="121686"/>
          </a:xfrm>
          <a:prstGeom prst="roundRect">
            <a:avLst/>
          </a:prstGeom>
          <a:solidFill>
            <a:srgbClr val="6C787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solidFill>
                <a:schemeClr val="tx1">
                  <a:lumMod val="75000"/>
                </a:schemeClr>
              </a:solidFill>
              <a:effectLst/>
              <a:latin typeface="Arial" charset="0"/>
            </a:endParaRPr>
          </a:p>
        </p:txBody>
      </p:sp>
      <p:sp>
        <p:nvSpPr>
          <p:cNvPr id="113" name="Isosceles Triangle 112"/>
          <p:cNvSpPr/>
          <p:nvPr/>
        </p:nvSpPr>
        <p:spPr bwMode="auto">
          <a:xfrm>
            <a:off x="2973295" y="5782233"/>
            <a:ext cx="388470" cy="356098"/>
          </a:xfrm>
          <a:prstGeom prst="triangle">
            <a:avLst/>
          </a:prstGeom>
          <a:solidFill>
            <a:srgbClr val="6C787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sp>
        <p:nvSpPr>
          <p:cNvPr id="114" name="Rectangle 113"/>
          <p:cNvSpPr/>
          <p:nvPr/>
        </p:nvSpPr>
        <p:spPr bwMode="auto">
          <a:xfrm>
            <a:off x="368550" y="2599765"/>
            <a:ext cx="5543177" cy="522941"/>
          </a:xfrm>
          <a:prstGeom prst="rect">
            <a:avLst/>
          </a:prstGeom>
          <a:solidFill>
            <a:srgbClr val="6C787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EXAMPLE: </a:t>
            </a:r>
            <a:r>
              <a:rPr lang="en-US" sz="1400" b="1" dirty="0" smtClean="0">
                <a:solidFill>
                  <a:schemeClr val="bg2">
                    <a:lumMod val="20000"/>
                    <a:lumOff val="80000"/>
                  </a:schemeClr>
                </a:solidFill>
              </a:rPr>
              <a:t>BALANCE RESTORED THROUGH OTHER FUNDS</a:t>
            </a:r>
            <a:endParaRPr kumimoji="0" lang="en-US" sz="1400" b="1" i="0" u="none" strike="noStrike" cap="none" normalizeH="0" baseline="0" dirty="0" smtClean="0">
              <a:ln>
                <a:noFill/>
              </a:ln>
              <a:solidFill>
                <a:schemeClr val="bg2">
                  <a:lumMod val="20000"/>
                  <a:lumOff val="80000"/>
                </a:schemeClr>
              </a:solidFill>
              <a:effectLst/>
              <a:latin typeface="Arial" charset="0"/>
            </a:endParaRPr>
          </a:p>
        </p:txBody>
      </p:sp>
      <p:sp>
        <p:nvSpPr>
          <p:cNvPr id="116" name="Snip Single Corner Rectangle 115"/>
          <p:cNvSpPr/>
          <p:nvPr/>
        </p:nvSpPr>
        <p:spPr>
          <a:xfrm>
            <a:off x="907849" y="4506067"/>
            <a:ext cx="856268" cy="1067821"/>
          </a:xfrm>
          <a:prstGeom prst="snip1Rect">
            <a:avLst/>
          </a:prstGeom>
          <a:solidFill>
            <a:schemeClr val="bg1">
              <a:lumMod val="95000"/>
            </a:schemeClr>
          </a:solidFill>
          <a:ln w="3175" cap="flat" cmpd="sng" algn="ctr">
            <a:solidFill>
              <a:schemeClr val="bg1">
                <a:lumMod val="50000"/>
              </a:schemeClr>
            </a:solidFill>
            <a:prstDash val="solid"/>
          </a:ln>
          <a:effectLst/>
        </p:spPr>
        <p:txBody>
          <a:bodyPr lIns="0" rIns="0" rtlCol="0" anchor="t"/>
          <a:lstStyle/>
          <a:p>
            <a:pPr algn="ctr" eaLnBrk="1" fontAlgn="auto" hangingPunct="1">
              <a:lnSpc>
                <a:spcPts val="1400"/>
              </a:lnSpc>
              <a:spcBef>
                <a:spcPts val="0"/>
              </a:spcBef>
              <a:spcAft>
                <a:spcPts val="0"/>
              </a:spcAft>
            </a:pPr>
            <a:r>
              <a:rPr lang="en-US" sz="1200" b="1" kern="0" dirty="0" smtClean="0">
                <a:solidFill>
                  <a:srgbClr val="C41002">
                    <a:lumMod val="50000"/>
                  </a:srgbClr>
                </a:solidFill>
                <a:latin typeface="Arial Narrow" panose="020B0606020202030204" pitchFamily="34" charset="0"/>
              </a:rPr>
              <a:t> RESERVE</a:t>
            </a:r>
            <a:br>
              <a:rPr lang="en-US" sz="1200" b="1" kern="0" dirty="0" smtClean="0">
                <a:solidFill>
                  <a:srgbClr val="C41002">
                    <a:lumMod val="50000"/>
                  </a:srgbClr>
                </a:solidFill>
                <a:latin typeface="Arial Narrow" panose="020B0606020202030204" pitchFamily="34" charset="0"/>
              </a:rPr>
            </a:br>
            <a:r>
              <a:rPr lang="en-US" sz="1200" b="1" kern="0" dirty="0" smtClean="0">
                <a:solidFill>
                  <a:srgbClr val="C41002">
                    <a:lumMod val="50000"/>
                  </a:srgbClr>
                </a:solidFill>
                <a:latin typeface="Arial Narrow" panose="020B0606020202030204" pitchFamily="34" charset="0"/>
              </a:rPr>
              <a:t>  FUND</a:t>
            </a:r>
            <a:endParaRPr lang="en-US" sz="1200" b="1" kern="0" dirty="0">
              <a:solidFill>
                <a:srgbClr val="C41002">
                  <a:lumMod val="50000"/>
                </a:srgbClr>
              </a:solidFill>
              <a:latin typeface="Arial Narrow" panose="020B0606020202030204" pitchFamily="34" charset="0"/>
            </a:endParaRPr>
          </a:p>
        </p:txBody>
      </p:sp>
      <p:sp>
        <p:nvSpPr>
          <p:cNvPr id="119" name="Snip Single Corner Rectangle 118"/>
          <p:cNvSpPr/>
          <p:nvPr/>
        </p:nvSpPr>
        <p:spPr>
          <a:xfrm>
            <a:off x="1909047" y="4482987"/>
            <a:ext cx="856731" cy="1108707"/>
          </a:xfrm>
          <a:prstGeom prst="snip1Rect">
            <a:avLst/>
          </a:prstGeom>
          <a:solidFill>
            <a:schemeClr val="bg1">
              <a:lumMod val="95000"/>
            </a:schemeClr>
          </a:solidFill>
          <a:ln w="3175" cap="flat" cmpd="sng" algn="ctr">
            <a:solidFill>
              <a:schemeClr val="bg1">
                <a:lumMod val="50000"/>
              </a:schemeClr>
            </a:solidFill>
            <a:prstDash val="solid"/>
          </a:ln>
          <a:effectLst/>
        </p:spPr>
        <p:txBody>
          <a:bodyPr lIns="0" rIns="0" rtlCol="0" anchor="t"/>
          <a:lstStyle/>
          <a:p>
            <a:pPr algn="ctr" eaLnBrk="1" fontAlgn="auto" hangingPunct="1">
              <a:lnSpc>
                <a:spcPts val="1400"/>
              </a:lnSpc>
              <a:spcBef>
                <a:spcPts val="0"/>
              </a:spcBef>
              <a:spcAft>
                <a:spcPts val="0"/>
              </a:spcAft>
            </a:pPr>
            <a:r>
              <a:rPr lang="en-US" sz="1100" b="1" kern="0" dirty="0" smtClean="0">
                <a:solidFill>
                  <a:srgbClr val="C41002">
                    <a:lumMod val="50000"/>
                  </a:srgbClr>
                </a:solidFill>
                <a:latin typeface="Arial Narrow" panose="020B0606020202030204" pitchFamily="34" charset="0"/>
              </a:rPr>
              <a:t>  FUTURE NET</a:t>
            </a:r>
            <a:br>
              <a:rPr lang="en-US" sz="1100" b="1" kern="0" dirty="0" smtClean="0">
                <a:solidFill>
                  <a:srgbClr val="C41002">
                    <a:lumMod val="50000"/>
                  </a:srgbClr>
                </a:solidFill>
                <a:latin typeface="Arial Narrow" panose="020B0606020202030204" pitchFamily="34" charset="0"/>
              </a:rPr>
            </a:br>
            <a:r>
              <a:rPr lang="en-US" sz="1100" b="1" kern="0" dirty="0" smtClean="0">
                <a:solidFill>
                  <a:srgbClr val="C41002">
                    <a:lumMod val="50000"/>
                  </a:srgbClr>
                </a:solidFill>
                <a:latin typeface="Arial Narrow" panose="020B0606020202030204" pitchFamily="34" charset="0"/>
              </a:rPr>
              <a:t>  PREMIUMS</a:t>
            </a:r>
            <a:endParaRPr lang="en-US" sz="1100" b="1" kern="0" dirty="0">
              <a:solidFill>
                <a:srgbClr val="C41002">
                  <a:lumMod val="50000"/>
                </a:srgbClr>
              </a:solidFill>
              <a:latin typeface="Arial Narrow" panose="020B0606020202030204" pitchFamily="34" charset="0"/>
            </a:endParaRPr>
          </a:p>
        </p:txBody>
      </p:sp>
      <p:pic>
        <p:nvPicPr>
          <p:cNvPr id="124" name="Picture 123"/>
          <p:cNvPicPr>
            <a:picLocks noChangeAspect="1"/>
          </p:cNvPicPr>
          <p:nvPr/>
        </p:nvPicPr>
        <p:blipFill>
          <a:blip r:embed="rId6">
            <a:duotone>
              <a:schemeClr val="accent5">
                <a:shade val="45000"/>
                <a:satMod val="135000"/>
              </a:schemeClr>
              <a:prstClr val="white"/>
            </a:duotone>
          </a:blip>
          <a:stretch>
            <a:fillRect/>
          </a:stretch>
        </p:blipFill>
        <p:spPr>
          <a:xfrm>
            <a:off x="1078317" y="5039836"/>
            <a:ext cx="542567" cy="475507"/>
          </a:xfrm>
          <a:prstGeom prst="rect">
            <a:avLst/>
          </a:prstGeom>
        </p:spPr>
      </p:pic>
      <p:sp>
        <p:nvSpPr>
          <p:cNvPr id="125" name="Snip Single Corner Rectangle 124"/>
          <p:cNvSpPr/>
          <p:nvPr/>
        </p:nvSpPr>
        <p:spPr>
          <a:xfrm>
            <a:off x="1920800" y="3263830"/>
            <a:ext cx="856268" cy="1151486"/>
          </a:xfrm>
          <a:prstGeom prst="snip1Rect">
            <a:avLst/>
          </a:prstGeom>
          <a:solidFill>
            <a:schemeClr val="bg1">
              <a:lumMod val="95000"/>
            </a:schemeClr>
          </a:solidFill>
          <a:ln w="3175" cap="flat" cmpd="sng" algn="ctr">
            <a:solidFill>
              <a:schemeClr val="bg1">
                <a:lumMod val="50000"/>
              </a:schemeClr>
            </a:solidFill>
            <a:prstDash val="solid"/>
          </a:ln>
          <a:effectLst/>
        </p:spPr>
        <p:txBody>
          <a:bodyPr lIns="0" rIns="0" rtlCol="0" anchor="t"/>
          <a:lstStyle/>
          <a:p>
            <a:pPr algn="ctr" eaLnBrk="1" fontAlgn="auto" hangingPunct="1">
              <a:lnSpc>
                <a:spcPct val="80000"/>
              </a:lnSpc>
              <a:spcBef>
                <a:spcPts val="0"/>
              </a:spcBef>
              <a:spcAft>
                <a:spcPts val="0"/>
              </a:spcAft>
            </a:pPr>
            <a:r>
              <a:rPr lang="en-US" sz="1000" b="1" kern="0" dirty="0" smtClean="0">
                <a:solidFill>
                  <a:srgbClr val="C41002">
                    <a:lumMod val="50000"/>
                  </a:srgbClr>
                </a:solidFill>
                <a:latin typeface="Arial Narrow" panose="020B0606020202030204" pitchFamily="34" charset="0"/>
              </a:rPr>
              <a:t>INSUFFICIENT</a:t>
            </a:r>
          </a:p>
          <a:p>
            <a:pPr algn="ctr" eaLnBrk="1" fontAlgn="auto" hangingPunct="1">
              <a:lnSpc>
                <a:spcPct val="80000"/>
              </a:lnSpc>
              <a:spcBef>
                <a:spcPts val="0"/>
              </a:spcBef>
              <a:spcAft>
                <a:spcPts val="0"/>
              </a:spcAft>
            </a:pPr>
            <a:r>
              <a:rPr lang="en-US" sz="1000" b="1" kern="0" dirty="0" smtClean="0">
                <a:solidFill>
                  <a:srgbClr val="C41002">
                    <a:lumMod val="50000"/>
                  </a:srgbClr>
                </a:solidFill>
                <a:latin typeface="Arial Narrow" panose="020B0606020202030204" pitchFamily="34" charset="0"/>
              </a:rPr>
              <a:t>PREMIUM RATE</a:t>
            </a:r>
            <a:br>
              <a:rPr lang="en-US" sz="1000" b="1" kern="0" dirty="0" smtClean="0">
                <a:solidFill>
                  <a:srgbClr val="C41002">
                    <a:lumMod val="50000"/>
                  </a:srgbClr>
                </a:solidFill>
                <a:latin typeface="Arial Narrow" panose="020B0606020202030204" pitchFamily="34" charset="0"/>
              </a:rPr>
            </a:br>
            <a:r>
              <a:rPr lang="en-US" sz="1000" b="1" kern="0" dirty="0" smtClean="0">
                <a:solidFill>
                  <a:srgbClr val="C41002">
                    <a:lumMod val="50000"/>
                  </a:srgbClr>
                </a:solidFill>
                <a:latin typeface="Arial Narrow" panose="020B0606020202030204" pitchFamily="34" charset="0"/>
              </a:rPr>
              <a:t> INCREASE</a:t>
            </a:r>
            <a:endParaRPr lang="en-US" sz="1000" b="1" kern="0" dirty="0">
              <a:solidFill>
                <a:srgbClr val="C41002">
                  <a:lumMod val="50000"/>
                </a:srgbClr>
              </a:solidFill>
              <a:latin typeface="Arial Narrow" panose="020B0606020202030204" pitchFamily="34" charset="0"/>
            </a:endParaRPr>
          </a:p>
        </p:txBody>
      </p:sp>
      <p:sp>
        <p:nvSpPr>
          <p:cNvPr id="126" name="Right Triangle 125"/>
          <p:cNvSpPr/>
          <p:nvPr/>
        </p:nvSpPr>
        <p:spPr>
          <a:xfrm>
            <a:off x="2628680" y="4459702"/>
            <a:ext cx="148388" cy="141608"/>
          </a:xfrm>
          <a:prstGeom prst="rtTriangle">
            <a:avLst/>
          </a:prstGeom>
          <a:solidFill>
            <a:schemeClr val="tx1">
              <a:lumMod val="60000"/>
              <a:lumOff val="40000"/>
            </a:schemeClr>
          </a:solidFill>
          <a:ln w="25400" cap="flat" cmpd="sng" algn="ctr">
            <a:noFill/>
            <a:prstDash val="solid"/>
          </a:ln>
          <a:effectLst/>
        </p:spPr>
        <p:txBody>
          <a:bodyPr rtlCol="0" anchor="ctr"/>
          <a:lstStyle/>
          <a:p>
            <a:pPr algn="ctr" eaLnBrk="1" fontAlgn="auto" hangingPunct="1">
              <a:spcBef>
                <a:spcPts val="0"/>
              </a:spcBef>
              <a:spcAft>
                <a:spcPts val="0"/>
              </a:spcAft>
            </a:pPr>
            <a:endParaRPr lang="en-US" sz="1800" kern="0" dirty="0">
              <a:solidFill>
                <a:sysClr val="window" lastClr="FFFFFF"/>
              </a:solidFill>
              <a:latin typeface="Arial"/>
            </a:endParaRPr>
          </a:p>
        </p:txBody>
      </p:sp>
      <p:pic>
        <p:nvPicPr>
          <p:cNvPr id="128" name="Picture 127"/>
          <p:cNvPicPr>
            <a:picLocks noChangeAspect="1"/>
          </p:cNvPicPr>
          <p:nvPr/>
        </p:nvPicPr>
        <p:blipFill>
          <a:blip r:embed="rId6">
            <a:duotone>
              <a:schemeClr val="accent5">
                <a:shade val="45000"/>
                <a:satMod val="135000"/>
              </a:schemeClr>
              <a:prstClr val="white"/>
            </a:duotone>
          </a:blip>
          <a:stretch>
            <a:fillRect/>
          </a:stretch>
        </p:blipFill>
        <p:spPr>
          <a:xfrm>
            <a:off x="2053565" y="3874946"/>
            <a:ext cx="542567" cy="475507"/>
          </a:xfrm>
          <a:prstGeom prst="rect">
            <a:avLst/>
          </a:prstGeom>
        </p:spPr>
      </p:pic>
      <p:sp>
        <p:nvSpPr>
          <p:cNvPr id="129" name="Right Triangle 128"/>
          <p:cNvSpPr/>
          <p:nvPr/>
        </p:nvSpPr>
        <p:spPr>
          <a:xfrm>
            <a:off x="1617661" y="4501445"/>
            <a:ext cx="148388" cy="141608"/>
          </a:xfrm>
          <a:prstGeom prst="rtTriangle">
            <a:avLst/>
          </a:prstGeom>
          <a:solidFill>
            <a:schemeClr val="tx1">
              <a:lumMod val="60000"/>
              <a:lumOff val="40000"/>
            </a:schemeClr>
          </a:solidFill>
          <a:ln w="25400" cap="flat" cmpd="sng" algn="ctr">
            <a:noFill/>
            <a:prstDash val="solid"/>
          </a:ln>
          <a:effectLst/>
        </p:spPr>
        <p:txBody>
          <a:bodyPr rtlCol="0" anchor="ctr"/>
          <a:lstStyle/>
          <a:p>
            <a:pPr algn="ctr" eaLnBrk="1" fontAlgn="auto" hangingPunct="1">
              <a:spcBef>
                <a:spcPts val="0"/>
              </a:spcBef>
              <a:spcAft>
                <a:spcPts val="0"/>
              </a:spcAft>
            </a:pPr>
            <a:endParaRPr lang="en-US" sz="1800" kern="0" dirty="0">
              <a:solidFill>
                <a:sysClr val="window" lastClr="FFFFFF"/>
              </a:solidFill>
              <a:latin typeface="Arial"/>
            </a:endParaRPr>
          </a:p>
        </p:txBody>
      </p:sp>
      <p:pic>
        <p:nvPicPr>
          <p:cNvPr id="61" name="Picture 60"/>
          <p:cNvPicPr>
            <a:picLocks noChangeAspect="1"/>
          </p:cNvPicPr>
          <p:nvPr/>
        </p:nvPicPr>
        <p:blipFill>
          <a:blip r:embed="rId6">
            <a:duotone>
              <a:schemeClr val="accent5">
                <a:shade val="45000"/>
                <a:satMod val="135000"/>
              </a:schemeClr>
              <a:prstClr val="white"/>
            </a:duotone>
          </a:blip>
          <a:stretch>
            <a:fillRect/>
          </a:stretch>
        </p:blipFill>
        <p:spPr>
          <a:xfrm>
            <a:off x="2070309" y="5078556"/>
            <a:ext cx="542567" cy="475507"/>
          </a:xfrm>
          <a:prstGeom prst="rect">
            <a:avLst/>
          </a:prstGeom>
        </p:spPr>
      </p:pic>
      <p:sp>
        <p:nvSpPr>
          <p:cNvPr id="62" name="Right Triangle 61"/>
          <p:cNvSpPr/>
          <p:nvPr/>
        </p:nvSpPr>
        <p:spPr>
          <a:xfrm>
            <a:off x="2628680" y="3239757"/>
            <a:ext cx="148388" cy="141608"/>
          </a:xfrm>
          <a:prstGeom prst="rtTriangle">
            <a:avLst/>
          </a:prstGeom>
          <a:solidFill>
            <a:schemeClr val="tx1">
              <a:lumMod val="60000"/>
              <a:lumOff val="40000"/>
            </a:schemeClr>
          </a:solidFill>
          <a:ln w="25400" cap="flat" cmpd="sng" algn="ctr">
            <a:noFill/>
            <a:prstDash val="solid"/>
          </a:ln>
          <a:effectLst/>
        </p:spPr>
        <p:txBody>
          <a:bodyPr rtlCol="0" anchor="ctr"/>
          <a:lstStyle/>
          <a:p>
            <a:pPr algn="ctr" eaLnBrk="1" fontAlgn="auto" hangingPunct="1">
              <a:spcBef>
                <a:spcPts val="0"/>
              </a:spcBef>
              <a:spcAft>
                <a:spcPts val="0"/>
              </a:spcAft>
            </a:pPr>
            <a:endParaRPr lang="en-US" sz="1800" kern="0" dirty="0">
              <a:solidFill>
                <a:sysClr val="window" lastClr="FFFFFF"/>
              </a:solidFill>
              <a:latin typeface="Arial"/>
            </a:endParaRPr>
          </a:p>
        </p:txBody>
      </p:sp>
      <p:sp>
        <p:nvSpPr>
          <p:cNvPr id="63" name="Snip Single Corner Rectangle 62"/>
          <p:cNvSpPr/>
          <p:nvPr/>
        </p:nvSpPr>
        <p:spPr>
          <a:xfrm>
            <a:off x="914942" y="3262617"/>
            <a:ext cx="857966" cy="1128626"/>
          </a:xfrm>
          <a:prstGeom prst="snip1Rect">
            <a:avLst/>
          </a:prstGeom>
          <a:solidFill>
            <a:schemeClr val="bg1">
              <a:lumMod val="95000"/>
            </a:schemeClr>
          </a:solidFill>
          <a:ln w="3175" cap="flat" cmpd="sng" algn="ctr">
            <a:solidFill>
              <a:schemeClr val="bg1">
                <a:lumMod val="50000"/>
              </a:schemeClr>
            </a:solidFill>
            <a:prstDash val="solid"/>
          </a:ln>
          <a:effectLst/>
        </p:spPr>
        <p:txBody>
          <a:bodyPr lIns="0" rIns="0" rtlCol="0" anchor="t"/>
          <a:lstStyle/>
          <a:p>
            <a:pPr algn="ctr" eaLnBrk="1" fontAlgn="auto" hangingPunct="1">
              <a:lnSpc>
                <a:spcPts val="1400"/>
              </a:lnSpc>
              <a:spcBef>
                <a:spcPts val="0"/>
              </a:spcBef>
              <a:spcAft>
                <a:spcPts val="0"/>
              </a:spcAft>
            </a:pPr>
            <a:endParaRPr lang="en-US" sz="1100" b="1" kern="0" dirty="0">
              <a:solidFill>
                <a:srgbClr val="C41002">
                  <a:lumMod val="50000"/>
                </a:srgbClr>
              </a:solidFill>
              <a:latin typeface="Arial Narrow" panose="020B0606020202030204" pitchFamily="34" charset="0"/>
            </a:endParaRPr>
          </a:p>
        </p:txBody>
      </p:sp>
      <p:sp>
        <p:nvSpPr>
          <p:cNvPr id="64" name="Right Triangle 63"/>
          <p:cNvSpPr/>
          <p:nvPr/>
        </p:nvSpPr>
        <p:spPr>
          <a:xfrm>
            <a:off x="1624520" y="3263830"/>
            <a:ext cx="148388" cy="141608"/>
          </a:xfrm>
          <a:prstGeom prst="rtTriangle">
            <a:avLst/>
          </a:prstGeom>
          <a:solidFill>
            <a:schemeClr val="tx1">
              <a:lumMod val="60000"/>
              <a:lumOff val="40000"/>
            </a:schemeClr>
          </a:solidFill>
          <a:ln w="25400" cap="flat" cmpd="sng" algn="ctr">
            <a:noFill/>
            <a:prstDash val="solid"/>
          </a:ln>
          <a:effectLst/>
        </p:spPr>
        <p:txBody>
          <a:bodyPr rtlCol="0" anchor="ctr"/>
          <a:lstStyle/>
          <a:p>
            <a:pPr algn="ctr" eaLnBrk="1" fontAlgn="auto" hangingPunct="1">
              <a:spcBef>
                <a:spcPts val="0"/>
              </a:spcBef>
              <a:spcAft>
                <a:spcPts val="0"/>
              </a:spcAft>
            </a:pPr>
            <a:endParaRPr lang="en-US" sz="1800" kern="0" dirty="0">
              <a:solidFill>
                <a:sysClr val="window" lastClr="FFFFFF"/>
              </a:solidFill>
              <a:latin typeface="Arial"/>
            </a:endParaRPr>
          </a:p>
        </p:txBody>
      </p:sp>
      <p:pic>
        <p:nvPicPr>
          <p:cNvPr id="6" name="Picture 5"/>
          <p:cNvPicPr>
            <a:picLocks noChangeAspect="1"/>
          </p:cNvPicPr>
          <p:nvPr/>
        </p:nvPicPr>
        <p:blipFill>
          <a:blip r:embed="rId7">
            <a:duotone>
              <a:schemeClr val="accent5">
                <a:shade val="45000"/>
                <a:satMod val="135000"/>
              </a:schemeClr>
              <a:prstClr val="white"/>
            </a:duotone>
          </a:blip>
          <a:stretch>
            <a:fillRect/>
          </a:stretch>
        </p:blipFill>
        <p:spPr>
          <a:xfrm>
            <a:off x="1392840" y="3915653"/>
            <a:ext cx="370992" cy="370992"/>
          </a:xfrm>
          <a:prstGeom prst="rect">
            <a:avLst/>
          </a:prstGeom>
        </p:spPr>
      </p:pic>
      <p:grpSp>
        <p:nvGrpSpPr>
          <p:cNvPr id="72" name="Group 71"/>
          <p:cNvGrpSpPr/>
          <p:nvPr/>
        </p:nvGrpSpPr>
        <p:grpSpPr>
          <a:xfrm>
            <a:off x="1125562" y="3287113"/>
            <a:ext cx="384430" cy="342886"/>
            <a:chOff x="5203062" y="4647955"/>
            <a:chExt cx="923821" cy="823988"/>
          </a:xfrm>
        </p:grpSpPr>
        <p:pic>
          <p:nvPicPr>
            <p:cNvPr id="73" name="Picture 72"/>
            <p:cNvPicPr>
              <a:picLocks noChangeAspect="1"/>
            </p:cNvPicPr>
            <p:nvPr/>
          </p:nvPicPr>
          <p:blipFill>
            <a:blip r:embed="rId8">
              <a:duotone>
                <a:schemeClr val="accent6">
                  <a:shade val="45000"/>
                  <a:satMod val="135000"/>
                </a:schemeClr>
                <a:prstClr val="white"/>
              </a:duotone>
              <a:extLst>
                <a:ext uri="{BEBA8EAE-BF5A-486C-A8C5-ECC9F3942E4B}">
                  <a14:imgProps xmlns:a14="http://schemas.microsoft.com/office/drawing/2010/main">
                    <a14:imgLayer r:embed="rId9">
                      <a14:imgEffect>
                        <a14:brightnessContrast bright="40000" contrast="40000"/>
                      </a14:imgEffect>
                    </a14:imgLayer>
                  </a14:imgProps>
                </a:ext>
              </a:extLst>
            </a:blip>
            <a:stretch>
              <a:fillRect/>
            </a:stretch>
          </p:blipFill>
          <p:spPr>
            <a:xfrm>
              <a:off x="5203062" y="4647955"/>
              <a:ext cx="923821" cy="823988"/>
            </a:xfrm>
            <a:prstGeom prst="rect">
              <a:avLst/>
            </a:prstGeom>
          </p:spPr>
        </p:pic>
        <p:sp>
          <p:nvSpPr>
            <p:cNvPr id="74" name="Snip Single Corner Rectangle 73"/>
            <p:cNvSpPr/>
            <p:nvPr/>
          </p:nvSpPr>
          <p:spPr bwMode="auto">
            <a:xfrm rot="10800000">
              <a:off x="5395016" y="5060382"/>
              <a:ext cx="227506" cy="152453"/>
            </a:xfrm>
            <a:prstGeom prst="snip1Rect">
              <a:avLst>
                <a:gd name="adj" fmla="val 50000"/>
              </a:avLst>
            </a:prstGeom>
            <a:solidFill>
              <a:srgbClr val="80000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sp>
          <p:nvSpPr>
            <p:cNvPr id="75" name="Snip Single Corner Rectangle 74"/>
            <p:cNvSpPr/>
            <p:nvPr/>
          </p:nvSpPr>
          <p:spPr bwMode="auto">
            <a:xfrm>
              <a:off x="5239232" y="5088599"/>
              <a:ext cx="227506" cy="152453"/>
            </a:xfrm>
            <a:prstGeom prst="snip1Rect">
              <a:avLst>
                <a:gd name="adj" fmla="val 50000"/>
              </a:avLst>
            </a:prstGeom>
            <a:solidFill>
              <a:schemeClr val="bg1"/>
            </a:solidFill>
            <a:ln w="9525" cap="flat" cmpd="sng" algn="ctr">
              <a:noFill/>
              <a:prstDash val="solid"/>
              <a:round/>
              <a:headEnd type="none" w="med" len="med"/>
              <a:tailEnd type="none" w="med" len="med"/>
            </a:ln>
            <a:effectLst>
              <a:softEdge rad="38100"/>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grpSp>
      <p:grpSp>
        <p:nvGrpSpPr>
          <p:cNvPr id="132" name="Group 131"/>
          <p:cNvGrpSpPr/>
          <p:nvPr/>
        </p:nvGrpSpPr>
        <p:grpSpPr>
          <a:xfrm>
            <a:off x="931225" y="3286055"/>
            <a:ext cx="384430" cy="342886"/>
            <a:chOff x="5203062" y="4647955"/>
            <a:chExt cx="923821" cy="823988"/>
          </a:xfrm>
        </p:grpSpPr>
        <p:pic>
          <p:nvPicPr>
            <p:cNvPr id="133" name="Picture 132"/>
            <p:cNvPicPr>
              <a:picLocks noChangeAspect="1"/>
            </p:cNvPicPr>
            <p:nvPr/>
          </p:nvPicPr>
          <p:blipFill>
            <a:blip r:embed="rId8">
              <a:duotone>
                <a:schemeClr val="accent6">
                  <a:shade val="45000"/>
                  <a:satMod val="135000"/>
                </a:schemeClr>
                <a:prstClr val="white"/>
              </a:duotone>
              <a:extLst>
                <a:ext uri="{BEBA8EAE-BF5A-486C-A8C5-ECC9F3942E4B}">
                  <a14:imgProps xmlns:a14="http://schemas.microsoft.com/office/drawing/2010/main">
                    <a14:imgLayer r:embed="rId10">
                      <a14:imgEffect>
                        <a14:brightnessContrast bright="40000" contrast="40000"/>
                      </a14:imgEffect>
                    </a14:imgLayer>
                  </a14:imgProps>
                </a:ext>
              </a:extLst>
            </a:blip>
            <a:stretch>
              <a:fillRect/>
            </a:stretch>
          </p:blipFill>
          <p:spPr>
            <a:xfrm>
              <a:off x="5203062" y="4647955"/>
              <a:ext cx="923821" cy="823988"/>
            </a:xfrm>
            <a:prstGeom prst="rect">
              <a:avLst/>
            </a:prstGeom>
          </p:spPr>
        </p:pic>
        <p:sp>
          <p:nvSpPr>
            <p:cNvPr id="134" name="Snip Single Corner Rectangle 133"/>
            <p:cNvSpPr/>
            <p:nvPr/>
          </p:nvSpPr>
          <p:spPr bwMode="auto">
            <a:xfrm rot="10800000">
              <a:off x="5395016" y="5060382"/>
              <a:ext cx="227506" cy="152453"/>
            </a:xfrm>
            <a:prstGeom prst="snip1Rect">
              <a:avLst>
                <a:gd name="adj" fmla="val 50000"/>
              </a:avLst>
            </a:prstGeom>
            <a:solidFill>
              <a:srgbClr val="80000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sp>
          <p:nvSpPr>
            <p:cNvPr id="135" name="Snip Single Corner Rectangle 134"/>
            <p:cNvSpPr/>
            <p:nvPr/>
          </p:nvSpPr>
          <p:spPr bwMode="auto">
            <a:xfrm>
              <a:off x="5239232" y="5088599"/>
              <a:ext cx="227506" cy="152453"/>
            </a:xfrm>
            <a:prstGeom prst="snip1Rect">
              <a:avLst>
                <a:gd name="adj" fmla="val 50000"/>
              </a:avLst>
            </a:prstGeom>
            <a:solidFill>
              <a:schemeClr val="bg1"/>
            </a:solidFill>
            <a:ln w="9525" cap="flat" cmpd="sng" algn="ctr">
              <a:noFill/>
              <a:prstDash val="solid"/>
              <a:round/>
              <a:headEnd type="none" w="med" len="med"/>
              <a:tailEnd type="none" w="med" len="med"/>
            </a:ln>
            <a:effectLst>
              <a:softEdge rad="38100"/>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grpSp>
      <p:grpSp>
        <p:nvGrpSpPr>
          <p:cNvPr id="136" name="Group 135"/>
          <p:cNvGrpSpPr/>
          <p:nvPr/>
        </p:nvGrpSpPr>
        <p:grpSpPr>
          <a:xfrm>
            <a:off x="1240918" y="3550645"/>
            <a:ext cx="384430" cy="342886"/>
            <a:chOff x="5203062" y="4647955"/>
            <a:chExt cx="923821" cy="823988"/>
          </a:xfrm>
        </p:grpSpPr>
        <p:pic>
          <p:nvPicPr>
            <p:cNvPr id="137" name="Picture 136"/>
            <p:cNvPicPr>
              <a:picLocks noChangeAspect="1"/>
            </p:cNvPicPr>
            <p:nvPr/>
          </p:nvPicPr>
          <p:blipFill>
            <a:blip r:embed="rId8">
              <a:duotone>
                <a:schemeClr val="accent6">
                  <a:shade val="45000"/>
                  <a:satMod val="135000"/>
                </a:schemeClr>
                <a:prstClr val="white"/>
              </a:duotone>
              <a:extLst>
                <a:ext uri="{BEBA8EAE-BF5A-486C-A8C5-ECC9F3942E4B}">
                  <a14:imgProps xmlns:a14="http://schemas.microsoft.com/office/drawing/2010/main">
                    <a14:imgLayer r:embed="rId11">
                      <a14:imgEffect>
                        <a14:brightnessContrast bright="40000" contrast="40000"/>
                      </a14:imgEffect>
                    </a14:imgLayer>
                  </a14:imgProps>
                </a:ext>
              </a:extLst>
            </a:blip>
            <a:stretch>
              <a:fillRect/>
            </a:stretch>
          </p:blipFill>
          <p:spPr>
            <a:xfrm>
              <a:off x="5203062" y="4647955"/>
              <a:ext cx="923821" cy="823988"/>
            </a:xfrm>
            <a:prstGeom prst="rect">
              <a:avLst/>
            </a:prstGeom>
          </p:spPr>
        </p:pic>
        <p:sp>
          <p:nvSpPr>
            <p:cNvPr id="138" name="Snip Single Corner Rectangle 137"/>
            <p:cNvSpPr/>
            <p:nvPr/>
          </p:nvSpPr>
          <p:spPr bwMode="auto">
            <a:xfrm rot="10800000">
              <a:off x="5395016" y="5060382"/>
              <a:ext cx="227506" cy="152453"/>
            </a:xfrm>
            <a:prstGeom prst="snip1Rect">
              <a:avLst>
                <a:gd name="adj" fmla="val 50000"/>
              </a:avLst>
            </a:prstGeom>
            <a:solidFill>
              <a:srgbClr val="80000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sp>
          <p:nvSpPr>
            <p:cNvPr id="139" name="Snip Single Corner Rectangle 138"/>
            <p:cNvSpPr/>
            <p:nvPr/>
          </p:nvSpPr>
          <p:spPr bwMode="auto">
            <a:xfrm>
              <a:off x="5239232" y="5088599"/>
              <a:ext cx="227506" cy="152453"/>
            </a:xfrm>
            <a:prstGeom prst="snip1Rect">
              <a:avLst>
                <a:gd name="adj" fmla="val 50000"/>
              </a:avLst>
            </a:prstGeom>
            <a:solidFill>
              <a:schemeClr val="bg1"/>
            </a:solidFill>
            <a:ln w="9525" cap="flat" cmpd="sng" algn="ctr">
              <a:noFill/>
              <a:prstDash val="solid"/>
              <a:round/>
              <a:headEnd type="none" w="med" len="med"/>
              <a:tailEnd type="none" w="med" len="med"/>
            </a:ln>
            <a:effectLst>
              <a:softEdge rad="38100"/>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grpSp>
      <p:grpSp>
        <p:nvGrpSpPr>
          <p:cNvPr id="140" name="Group 139"/>
          <p:cNvGrpSpPr/>
          <p:nvPr/>
        </p:nvGrpSpPr>
        <p:grpSpPr>
          <a:xfrm>
            <a:off x="964693" y="3549587"/>
            <a:ext cx="384430" cy="342886"/>
            <a:chOff x="5203062" y="4647955"/>
            <a:chExt cx="923821" cy="823988"/>
          </a:xfrm>
        </p:grpSpPr>
        <p:pic>
          <p:nvPicPr>
            <p:cNvPr id="141" name="Picture 140"/>
            <p:cNvPicPr>
              <a:picLocks noChangeAspect="1"/>
            </p:cNvPicPr>
            <p:nvPr/>
          </p:nvPicPr>
          <p:blipFill>
            <a:blip r:embed="rId8">
              <a:duotone>
                <a:schemeClr val="accent6">
                  <a:shade val="45000"/>
                  <a:satMod val="135000"/>
                </a:schemeClr>
                <a:prstClr val="white"/>
              </a:duotone>
              <a:extLst>
                <a:ext uri="{BEBA8EAE-BF5A-486C-A8C5-ECC9F3942E4B}">
                  <a14:imgProps xmlns:a14="http://schemas.microsoft.com/office/drawing/2010/main">
                    <a14:imgLayer r:embed="rId12">
                      <a14:imgEffect>
                        <a14:brightnessContrast bright="40000" contrast="40000"/>
                      </a14:imgEffect>
                    </a14:imgLayer>
                  </a14:imgProps>
                </a:ext>
              </a:extLst>
            </a:blip>
            <a:stretch>
              <a:fillRect/>
            </a:stretch>
          </p:blipFill>
          <p:spPr>
            <a:xfrm>
              <a:off x="5203062" y="4647955"/>
              <a:ext cx="923821" cy="823988"/>
            </a:xfrm>
            <a:prstGeom prst="rect">
              <a:avLst/>
            </a:prstGeom>
          </p:spPr>
        </p:pic>
        <p:sp>
          <p:nvSpPr>
            <p:cNvPr id="142" name="Snip Single Corner Rectangle 141"/>
            <p:cNvSpPr/>
            <p:nvPr/>
          </p:nvSpPr>
          <p:spPr bwMode="auto">
            <a:xfrm rot="10800000">
              <a:off x="5395016" y="5060382"/>
              <a:ext cx="227506" cy="152453"/>
            </a:xfrm>
            <a:prstGeom prst="snip1Rect">
              <a:avLst>
                <a:gd name="adj" fmla="val 50000"/>
              </a:avLst>
            </a:prstGeom>
            <a:solidFill>
              <a:srgbClr val="80000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sp>
          <p:nvSpPr>
            <p:cNvPr id="143" name="Snip Single Corner Rectangle 142"/>
            <p:cNvSpPr/>
            <p:nvPr/>
          </p:nvSpPr>
          <p:spPr bwMode="auto">
            <a:xfrm>
              <a:off x="5239232" y="5088599"/>
              <a:ext cx="227506" cy="152453"/>
            </a:xfrm>
            <a:prstGeom prst="snip1Rect">
              <a:avLst>
                <a:gd name="adj" fmla="val 50000"/>
              </a:avLst>
            </a:prstGeom>
            <a:solidFill>
              <a:schemeClr val="bg1"/>
            </a:solidFill>
            <a:ln w="9525" cap="flat" cmpd="sng" algn="ctr">
              <a:noFill/>
              <a:prstDash val="solid"/>
              <a:round/>
              <a:headEnd type="none" w="med" len="med"/>
              <a:tailEnd type="none" w="med" len="med"/>
            </a:ln>
            <a:effectLst>
              <a:softEdge rad="38100"/>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smtClean="0">
                <a:ln>
                  <a:noFill/>
                </a:ln>
                <a:solidFill>
                  <a:schemeClr val="tx1"/>
                </a:solidFill>
                <a:effectLst/>
                <a:latin typeface="Arial" charset="0"/>
              </a:endParaRPr>
            </a:p>
          </p:txBody>
        </p:sp>
      </p:grpSp>
      <p:sp>
        <p:nvSpPr>
          <p:cNvPr id="2" name="TextBox 1"/>
          <p:cNvSpPr txBox="1"/>
          <p:nvPr/>
        </p:nvSpPr>
        <p:spPr>
          <a:xfrm>
            <a:off x="823381" y="3887525"/>
            <a:ext cx="732912" cy="400110"/>
          </a:xfrm>
          <a:prstGeom prst="rect">
            <a:avLst/>
          </a:prstGeom>
          <a:noFill/>
        </p:spPr>
        <p:txBody>
          <a:bodyPr wrap="square" rtlCol="0">
            <a:spAutoFit/>
          </a:bodyPr>
          <a:lstStyle/>
          <a:p>
            <a:pPr algn="ctr"/>
            <a:r>
              <a:rPr lang="en-US" sz="1000" b="1" dirty="0" smtClean="0">
                <a:solidFill>
                  <a:srgbClr val="620801"/>
                </a:solidFill>
                <a:latin typeface="Arial Narrow"/>
                <a:cs typeface="Arial Narrow"/>
              </a:rPr>
              <a:t>OTHER</a:t>
            </a:r>
            <a:br>
              <a:rPr lang="en-US" sz="1000" b="1" dirty="0" smtClean="0">
                <a:solidFill>
                  <a:srgbClr val="620801"/>
                </a:solidFill>
                <a:latin typeface="Arial Narrow"/>
                <a:cs typeface="Arial Narrow"/>
              </a:rPr>
            </a:br>
            <a:r>
              <a:rPr lang="en-US" sz="1000" b="1" dirty="0" smtClean="0">
                <a:solidFill>
                  <a:srgbClr val="620801"/>
                </a:solidFill>
                <a:latin typeface="Arial Narrow"/>
                <a:cs typeface="Arial Narrow"/>
              </a:rPr>
              <a:t>FUNDING</a:t>
            </a:r>
            <a:endParaRPr lang="en-US" sz="1000" b="1" dirty="0">
              <a:solidFill>
                <a:srgbClr val="620801"/>
              </a:solidFill>
              <a:latin typeface="Arial Narrow"/>
              <a:cs typeface="Arial Narrow"/>
            </a:endParaRPr>
          </a:p>
        </p:txBody>
      </p:sp>
      <p:sp>
        <p:nvSpPr>
          <p:cNvPr id="115" name="Rectangle 114"/>
          <p:cNvSpPr/>
          <p:nvPr/>
        </p:nvSpPr>
        <p:spPr>
          <a:xfrm>
            <a:off x="395287" y="1241947"/>
            <a:ext cx="8353057" cy="1266680"/>
          </a:xfrm>
          <a:prstGeom prst="rect">
            <a:avLst/>
          </a:prstGeom>
          <a:solidFill>
            <a:srgbClr val="86ACB4">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Content Placeholder 2"/>
          <p:cNvSpPr txBox="1">
            <a:spLocks/>
          </p:cNvSpPr>
          <p:nvPr>
            <p:custDataLst>
              <p:tags r:id="rId1"/>
            </p:custDataLst>
          </p:nvPr>
        </p:nvSpPr>
        <p:spPr bwMode="auto">
          <a:xfrm>
            <a:off x="567211" y="1260211"/>
            <a:ext cx="8065671" cy="104056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Clr>
                <a:srgbClr val="FF0000"/>
              </a:buClr>
              <a:buFont typeface="Wingdings" pitchFamily="2" charset="2"/>
              <a:buChar char="§"/>
              <a:defRPr sz="2000">
                <a:solidFill>
                  <a:srgbClr val="343434"/>
                </a:solidFill>
                <a:latin typeface="+mn-lt"/>
                <a:ea typeface="+mn-ea"/>
                <a:cs typeface="+mn-cs"/>
              </a:defRPr>
            </a:lvl1pPr>
            <a:lvl2pPr marL="742950" indent="-285750" algn="l" rtl="0" eaLnBrk="1" fontAlgn="base" hangingPunct="1">
              <a:spcBef>
                <a:spcPct val="20000"/>
              </a:spcBef>
              <a:spcAft>
                <a:spcPct val="0"/>
              </a:spcAft>
              <a:buClr>
                <a:srgbClr val="778000"/>
              </a:buClr>
              <a:buFont typeface="Times" pitchFamily="18" charset="0"/>
              <a:buChar char="•"/>
              <a:defRPr sz="2000">
                <a:solidFill>
                  <a:srgbClr val="343434"/>
                </a:solidFill>
                <a:latin typeface="+mn-lt"/>
              </a:defRPr>
            </a:lvl2pPr>
            <a:lvl3pPr marL="1143000" indent="-228600" algn="l" rtl="0" eaLnBrk="1" fontAlgn="base" hangingPunct="1">
              <a:spcBef>
                <a:spcPct val="20000"/>
              </a:spcBef>
              <a:spcAft>
                <a:spcPct val="0"/>
              </a:spcAft>
              <a:buClr>
                <a:srgbClr val="307D8E"/>
              </a:buClr>
              <a:buSzPct val="45000"/>
              <a:buFont typeface="Wingdings" pitchFamily="2" charset="2"/>
              <a:buChar char="u"/>
              <a:defRPr sz="2000">
                <a:solidFill>
                  <a:srgbClr val="343434"/>
                </a:solidFill>
                <a:latin typeface="+mn-lt"/>
              </a:defRPr>
            </a:lvl3pPr>
            <a:lvl4pPr marL="1600200" indent="-228600" algn="l" rtl="0" eaLnBrk="1" fontAlgn="base" hangingPunct="1">
              <a:spcBef>
                <a:spcPct val="20000"/>
              </a:spcBef>
              <a:spcAft>
                <a:spcPct val="0"/>
              </a:spcAft>
              <a:buClr>
                <a:srgbClr val="CD202C"/>
              </a:buClr>
              <a:buFont typeface="Wingdings" pitchFamily="2" charset="2"/>
              <a:buChar char="§"/>
              <a:defRPr sz="2000">
                <a:solidFill>
                  <a:srgbClr val="343434"/>
                </a:solidFill>
                <a:latin typeface="+mn-lt"/>
              </a:defRPr>
            </a:lvl4pPr>
            <a:lvl5pPr marL="2057400" indent="-228600" algn="l" rtl="0" eaLnBrk="1" fontAlgn="base" hangingPunct="1">
              <a:spcBef>
                <a:spcPct val="20000"/>
              </a:spcBef>
              <a:spcAft>
                <a:spcPct val="0"/>
              </a:spcAft>
              <a:buClr>
                <a:srgbClr val="7A8400"/>
              </a:buClr>
              <a:buFont typeface="Times" pitchFamily="18" charset="0"/>
              <a:buChar char="•"/>
              <a:defRPr sz="2000">
                <a:solidFill>
                  <a:srgbClr val="343434"/>
                </a:solidFill>
                <a:latin typeface="+mn-lt"/>
              </a:defRPr>
            </a:lvl5pPr>
            <a:lvl6pPr marL="25146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6pPr>
            <a:lvl7pPr marL="29718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7pPr>
            <a:lvl8pPr marL="34290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8pPr>
            <a:lvl9pPr marL="38862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9pPr>
          </a:lstStyle>
          <a:p>
            <a:pPr marL="0" indent="0">
              <a:buNone/>
            </a:pPr>
            <a:r>
              <a:rPr lang="en-US" sz="1800" dirty="0" smtClean="0"/>
              <a:t>In this example, a premium rate increase is implemented, but it is not enough to restore balance: </a:t>
            </a:r>
            <a:r>
              <a:rPr lang="en-US" sz="1800" b="1" dirty="0" smtClean="0"/>
              <a:t>future premiums with rate increases  (deposits) + </a:t>
            </a:r>
            <a:r>
              <a:rPr lang="en-US" sz="1800" dirty="0" smtClean="0"/>
              <a:t> </a:t>
            </a:r>
            <a:r>
              <a:rPr lang="en-US" sz="1800" b="1" dirty="0" smtClean="0"/>
              <a:t>reserve fund (savings account) </a:t>
            </a:r>
            <a:r>
              <a:rPr lang="en-US" sz="1800" dirty="0" smtClean="0"/>
              <a:t>are</a:t>
            </a:r>
            <a:r>
              <a:rPr lang="en-US" sz="1800" b="1" dirty="0" smtClean="0"/>
              <a:t> NOT </a:t>
            </a:r>
            <a:r>
              <a:rPr lang="en-US" sz="1800" dirty="0" smtClean="0"/>
              <a:t>enough to pay for </a:t>
            </a:r>
            <a:r>
              <a:rPr lang="en-US" sz="1800" b="1" dirty="0" smtClean="0"/>
              <a:t>future benefits (withdrawals)</a:t>
            </a:r>
            <a:endParaRPr lang="en-US" sz="1800" dirty="0"/>
          </a:p>
        </p:txBody>
      </p:sp>
      <p:sp>
        <p:nvSpPr>
          <p:cNvPr id="118" name="TextBox 117"/>
          <p:cNvSpPr txBox="1"/>
          <p:nvPr/>
        </p:nvSpPr>
        <p:spPr>
          <a:xfrm>
            <a:off x="6075081" y="3405438"/>
            <a:ext cx="2644588" cy="1477328"/>
          </a:xfrm>
          <a:prstGeom prst="rect">
            <a:avLst/>
          </a:prstGeom>
          <a:noFill/>
        </p:spPr>
        <p:txBody>
          <a:bodyPr wrap="square" rtlCol="0">
            <a:spAutoFit/>
          </a:bodyPr>
          <a:lstStyle/>
          <a:p>
            <a:r>
              <a:rPr lang="en-US" sz="1800" b="1" dirty="0" smtClean="0">
                <a:solidFill>
                  <a:schemeClr val="bg1"/>
                </a:solidFill>
              </a:rPr>
              <a:t>Company surplus: </a:t>
            </a:r>
            <a:r>
              <a:rPr lang="en-US" sz="1800" dirty="0" smtClean="0">
                <a:solidFill>
                  <a:schemeClr val="bg1"/>
                </a:solidFill>
              </a:rPr>
              <a:t>one-time “deposit” which is ultimately from other policyholders or shareholders.</a:t>
            </a:r>
            <a:endParaRPr lang="en-US" sz="1800" dirty="0">
              <a:solidFill>
                <a:schemeClr val="bg1"/>
              </a:solidFill>
            </a:endParaRPr>
          </a:p>
        </p:txBody>
      </p:sp>
      <p:sp>
        <p:nvSpPr>
          <p:cNvPr id="120" name="TextBox 119"/>
          <p:cNvSpPr txBox="1"/>
          <p:nvPr/>
        </p:nvSpPr>
        <p:spPr>
          <a:xfrm>
            <a:off x="6085303" y="4920046"/>
            <a:ext cx="2644588" cy="1200329"/>
          </a:xfrm>
          <a:prstGeom prst="rect">
            <a:avLst/>
          </a:prstGeom>
          <a:noFill/>
        </p:spPr>
        <p:txBody>
          <a:bodyPr wrap="square" rtlCol="0">
            <a:spAutoFit/>
          </a:bodyPr>
          <a:lstStyle/>
          <a:p>
            <a:r>
              <a:rPr lang="en-US" sz="1800" b="1" dirty="0" smtClean="0">
                <a:solidFill>
                  <a:schemeClr val="bg1"/>
                </a:solidFill>
              </a:rPr>
              <a:t>Other policyholders: </a:t>
            </a:r>
            <a:r>
              <a:rPr lang="en-US" sz="1800" dirty="0" smtClean="0">
                <a:solidFill>
                  <a:schemeClr val="bg1"/>
                </a:solidFill>
              </a:rPr>
              <a:t>Taken as needed from premiums of other policyholders </a:t>
            </a:r>
            <a:endParaRPr lang="en-US" sz="1800" dirty="0">
              <a:solidFill>
                <a:schemeClr val="bg1"/>
              </a:solidFill>
            </a:endParaRPr>
          </a:p>
        </p:txBody>
      </p:sp>
    </p:spTree>
    <p:extLst>
      <p:ext uri="{BB962C8B-B14F-4D97-AF65-F5344CB8AC3E}">
        <p14:creationId xmlns:p14="http://schemas.microsoft.com/office/powerpoint/2010/main" val="1182539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500"/>
                                        <p:tgtEl>
                                          <p:spTgt spid="115"/>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17"/>
                                        </p:tgtEl>
                                        <p:attrNameLst>
                                          <p:attrName>style.visibility</p:attrName>
                                        </p:attrNameLst>
                                      </p:cBhvr>
                                      <p:to>
                                        <p:strVal val="visible"/>
                                      </p:to>
                                    </p:set>
                                    <p:anim calcmode="lin" valueType="num">
                                      <p:cBhvr additive="base">
                                        <p:cTn id="10" dur="500" fill="hold"/>
                                        <p:tgtEl>
                                          <p:spTgt spid="117"/>
                                        </p:tgtEl>
                                        <p:attrNameLst>
                                          <p:attrName>ppt_x</p:attrName>
                                        </p:attrNameLst>
                                      </p:cBhvr>
                                      <p:tavLst>
                                        <p:tav tm="0">
                                          <p:val>
                                            <p:strVal val="#ppt_x"/>
                                          </p:val>
                                        </p:tav>
                                        <p:tav tm="100000">
                                          <p:val>
                                            <p:strVal val="#ppt_x"/>
                                          </p:val>
                                        </p:tav>
                                      </p:tavLst>
                                    </p:anim>
                                    <p:anim calcmode="lin" valueType="num">
                                      <p:cBhvr additive="base">
                                        <p:cTn id="11" dur="500" fill="hold"/>
                                        <p:tgtEl>
                                          <p:spTgt spid="117"/>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8"/>
                                        </p:tgtEl>
                                        <p:attrNameLst>
                                          <p:attrName>style.visibility</p:attrName>
                                        </p:attrNameLst>
                                      </p:cBhvr>
                                      <p:to>
                                        <p:strVal val="visible"/>
                                      </p:to>
                                    </p:set>
                                    <p:animEffect transition="in" filter="wipe(left)">
                                      <p:cBhvr>
                                        <p:cTn id="16" dur="500"/>
                                        <p:tgtEl>
                                          <p:spTgt spid="78"/>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12"/>
                                        </p:tgtEl>
                                        <p:attrNameLst>
                                          <p:attrName>style.visibility</p:attrName>
                                        </p:attrNameLst>
                                      </p:cBhvr>
                                      <p:to>
                                        <p:strVal val="visible"/>
                                      </p:to>
                                    </p:set>
                                    <p:animEffect transition="in" filter="wipe(left)">
                                      <p:cBhvr>
                                        <p:cTn id="19" dur="500"/>
                                        <p:tgtEl>
                                          <p:spTgt spid="112"/>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16"/>
                                        </p:tgtEl>
                                        <p:attrNameLst>
                                          <p:attrName>style.visibility</p:attrName>
                                        </p:attrNameLst>
                                      </p:cBhvr>
                                      <p:to>
                                        <p:strVal val="visible"/>
                                      </p:to>
                                    </p:set>
                                    <p:animEffect transition="in" filter="wipe(left)">
                                      <p:cBhvr>
                                        <p:cTn id="22" dur="500"/>
                                        <p:tgtEl>
                                          <p:spTgt spid="116"/>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19"/>
                                        </p:tgtEl>
                                        <p:attrNameLst>
                                          <p:attrName>style.visibility</p:attrName>
                                        </p:attrNameLst>
                                      </p:cBhvr>
                                      <p:to>
                                        <p:strVal val="visible"/>
                                      </p:to>
                                    </p:set>
                                    <p:animEffect transition="in" filter="wipe(left)">
                                      <p:cBhvr>
                                        <p:cTn id="25" dur="500"/>
                                        <p:tgtEl>
                                          <p:spTgt spid="119"/>
                                        </p:tgtEl>
                                      </p:cBhvr>
                                    </p:animEffect>
                                  </p:childTnLst>
                                </p:cTn>
                              </p:par>
                              <p:par>
                                <p:cTn id="26" presetID="22" presetClass="entr" presetSubtype="8" fill="hold" nodeType="withEffect">
                                  <p:stCondLst>
                                    <p:cond delay="0"/>
                                  </p:stCondLst>
                                  <p:childTnLst>
                                    <p:set>
                                      <p:cBhvr>
                                        <p:cTn id="27" dur="1" fill="hold">
                                          <p:stCondLst>
                                            <p:cond delay="0"/>
                                          </p:stCondLst>
                                        </p:cTn>
                                        <p:tgtEl>
                                          <p:spTgt spid="124"/>
                                        </p:tgtEl>
                                        <p:attrNameLst>
                                          <p:attrName>style.visibility</p:attrName>
                                        </p:attrNameLst>
                                      </p:cBhvr>
                                      <p:to>
                                        <p:strVal val="visible"/>
                                      </p:to>
                                    </p:set>
                                    <p:animEffect transition="in" filter="wipe(left)">
                                      <p:cBhvr>
                                        <p:cTn id="28" dur="500"/>
                                        <p:tgtEl>
                                          <p:spTgt spid="124"/>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26"/>
                                        </p:tgtEl>
                                        <p:attrNameLst>
                                          <p:attrName>style.visibility</p:attrName>
                                        </p:attrNameLst>
                                      </p:cBhvr>
                                      <p:to>
                                        <p:strVal val="visible"/>
                                      </p:to>
                                    </p:set>
                                    <p:animEffect transition="in" filter="wipe(left)">
                                      <p:cBhvr>
                                        <p:cTn id="31" dur="500"/>
                                        <p:tgtEl>
                                          <p:spTgt spid="1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29"/>
                                        </p:tgtEl>
                                        <p:attrNameLst>
                                          <p:attrName>style.visibility</p:attrName>
                                        </p:attrNameLst>
                                      </p:cBhvr>
                                      <p:to>
                                        <p:strVal val="visible"/>
                                      </p:to>
                                    </p:set>
                                    <p:animEffect transition="in" filter="wipe(left)">
                                      <p:cBhvr>
                                        <p:cTn id="34" dur="500"/>
                                        <p:tgtEl>
                                          <p:spTgt spid="129"/>
                                        </p:tgtEl>
                                      </p:cBhvr>
                                    </p:animEffect>
                                  </p:childTnLst>
                                </p:cTn>
                              </p:par>
                              <p:par>
                                <p:cTn id="35" presetID="22" presetClass="entr" presetSubtype="8" fill="hold" nodeType="with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wipe(left)">
                                      <p:cBhvr>
                                        <p:cTn id="37" dur="500"/>
                                        <p:tgtEl>
                                          <p:spTgt spid="61"/>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13"/>
                                        </p:tgtEl>
                                        <p:attrNameLst>
                                          <p:attrName>style.visibility</p:attrName>
                                        </p:attrNameLst>
                                      </p:cBhvr>
                                      <p:to>
                                        <p:strVal val="visible"/>
                                      </p:to>
                                    </p:set>
                                    <p:animEffect transition="in" filter="wipe(left)">
                                      <p:cBhvr>
                                        <p:cTn id="40" dur="500"/>
                                        <p:tgtEl>
                                          <p:spTgt spid="113"/>
                                        </p:tgtEl>
                                      </p:cBhvr>
                                    </p:animEffect>
                                  </p:childTnLst>
                                </p:cTn>
                              </p:par>
                              <p:par>
                                <p:cTn id="41" presetID="22" presetClass="entr" presetSubtype="8" fill="hold" nodeType="withEffect">
                                  <p:stCondLst>
                                    <p:cond delay="0"/>
                                  </p:stCondLst>
                                  <p:childTnLst>
                                    <p:set>
                                      <p:cBhvr>
                                        <p:cTn id="42" dur="1" fill="hold">
                                          <p:stCondLst>
                                            <p:cond delay="0"/>
                                          </p:stCondLst>
                                        </p:cTn>
                                        <p:tgtEl>
                                          <p:spTgt spid="79"/>
                                        </p:tgtEl>
                                        <p:attrNameLst>
                                          <p:attrName>style.visibility</p:attrName>
                                        </p:attrNameLst>
                                      </p:cBhvr>
                                      <p:to>
                                        <p:strVal val="visible"/>
                                      </p:to>
                                    </p:set>
                                    <p:animEffect transition="in" filter="wipe(left)">
                                      <p:cBhvr>
                                        <p:cTn id="43" dur="500"/>
                                        <p:tgtEl>
                                          <p:spTgt spid="79"/>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25"/>
                                        </p:tgtEl>
                                        <p:attrNameLst>
                                          <p:attrName>style.visibility</p:attrName>
                                        </p:attrNameLst>
                                      </p:cBhvr>
                                      <p:to>
                                        <p:strVal val="visible"/>
                                      </p:to>
                                    </p:set>
                                    <p:animEffect transition="in" filter="wipe(down)">
                                      <p:cBhvr>
                                        <p:cTn id="46" dur="500"/>
                                        <p:tgtEl>
                                          <p:spTgt spid="125"/>
                                        </p:tgtEl>
                                      </p:cBhvr>
                                    </p:animEffect>
                                  </p:childTnLst>
                                </p:cTn>
                              </p:par>
                              <p:par>
                                <p:cTn id="47" presetID="22" presetClass="entr" presetSubtype="4" fill="hold" nodeType="with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down)">
                                      <p:cBhvr>
                                        <p:cTn id="49" dur="500"/>
                                        <p:tgtEl>
                                          <p:spTgt spid="128"/>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62"/>
                                        </p:tgtEl>
                                        <p:attrNameLst>
                                          <p:attrName>style.visibility</p:attrName>
                                        </p:attrNameLst>
                                      </p:cBhvr>
                                      <p:to>
                                        <p:strVal val="visible"/>
                                      </p:to>
                                    </p:set>
                                    <p:animEffect transition="in" filter="wipe(down)">
                                      <p:cBhvr>
                                        <p:cTn id="52" dur="500"/>
                                        <p:tgtEl>
                                          <p:spTgt spid="6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left)">
                                      <p:cBhvr>
                                        <p:cTn id="57" dur="500"/>
                                        <p:tgtEl>
                                          <p:spTgt spid="63"/>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wipe(left)">
                                      <p:cBhvr>
                                        <p:cTn id="60" dur="500"/>
                                        <p:tgtEl>
                                          <p:spTgt spid="64"/>
                                        </p:tgtEl>
                                      </p:cBhvr>
                                    </p:animEffect>
                                  </p:childTnLst>
                                </p:cTn>
                              </p:par>
                              <p:par>
                                <p:cTn id="61" presetID="22" presetClass="entr" presetSubtype="8" fill="hold" nodeType="with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wipe(left)">
                                      <p:cBhvr>
                                        <p:cTn id="63" dur="500"/>
                                        <p:tgtEl>
                                          <p:spTgt spid="6"/>
                                        </p:tgtEl>
                                      </p:cBhvr>
                                    </p:animEffect>
                                  </p:childTnLst>
                                </p:cTn>
                              </p:par>
                              <p:par>
                                <p:cTn id="64" presetID="22" presetClass="entr" presetSubtype="8" fill="hold" nodeType="withEffect">
                                  <p:stCondLst>
                                    <p:cond delay="0"/>
                                  </p:stCondLst>
                                  <p:childTnLst>
                                    <p:set>
                                      <p:cBhvr>
                                        <p:cTn id="65" dur="1" fill="hold">
                                          <p:stCondLst>
                                            <p:cond delay="0"/>
                                          </p:stCondLst>
                                        </p:cTn>
                                        <p:tgtEl>
                                          <p:spTgt spid="72"/>
                                        </p:tgtEl>
                                        <p:attrNameLst>
                                          <p:attrName>style.visibility</p:attrName>
                                        </p:attrNameLst>
                                      </p:cBhvr>
                                      <p:to>
                                        <p:strVal val="visible"/>
                                      </p:to>
                                    </p:set>
                                    <p:animEffect transition="in" filter="wipe(left)">
                                      <p:cBhvr>
                                        <p:cTn id="66" dur="500"/>
                                        <p:tgtEl>
                                          <p:spTgt spid="72"/>
                                        </p:tgtEl>
                                      </p:cBhvr>
                                    </p:animEffect>
                                  </p:childTnLst>
                                </p:cTn>
                              </p:par>
                              <p:par>
                                <p:cTn id="67" presetID="22" presetClass="entr" presetSubtype="8" fill="hold" nodeType="withEffect">
                                  <p:stCondLst>
                                    <p:cond delay="0"/>
                                  </p:stCondLst>
                                  <p:childTnLst>
                                    <p:set>
                                      <p:cBhvr>
                                        <p:cTn id="68" dur="1" fill="hold">
                                          <p:stCondLst>
                                            <p:cond delay="0"/>
                                          </p:stCondLst>
                                        </p:cTn>
                                        <p:tgtEl>
                                          <p:spTgt spid="132"/>
                                        </p:tgtEl>
                                        <p:attrNameLst>
                                          <p:attrName>style.visibility</p:attrName>
                                        </p:attrNameLst>
                                      </p:cBhvr>
                                      <p:to>
                                        <p:strVal val="visible"/>
                                      </p:to>
                                    </p:set>
                                    <p:animEffect transition="in" filter="wipe(left)">
                                      <p:cBhvr>
                                        <p:cTn id="69" dur="500"/>
                                        <p:tgtEl>
                                          <p:spTgt spid="132"/>
                                        </p:tgtEl>
                                      </p:cBhvr>
                                    </p:animEffect>
                                  </p:childTnLst>
                                </p:cTn>
                              </p:par>
                              <p:par>
                                <p:cTn id="70" presetID="22" presetClass="entr" presetSubtype="8" fill="hold" nodeType="withEffect">
                                  <p:stCondLst>
                                    <p:cond delay="0"/>
                                  </p:stCondLst>
                                  <p:childTnLst>
                                    <p:set>
                                      <p:cBhvr>
                                        <p:cTn id="71" dur="1" fill="hold">
                                          <p:stCondLst>
                                            <p:cond delay="0"/>
                                          </p:stCondLst>
                                        </p:cTn>
                                        <p:tgtEl>
                                          <p:spTgt spid="136"/>
                                        </p:tgtEl>
                                        <p:attrNameLst>
                                          <p:attrName>style.visibility</p:attrName>
                                        </p:attrNameLst>
                                      </p:cBhvr>
                                      <p:to>
                                        <p:strVal val="visible"/>
                                      </p:to>
                                    </p:set>
                                    <p:animEffect transition="in" filter="wipe(left)">
                                      <p:cBhvr>
                                        <p:cTn id="72" dur="500"/>
                                        <p:tgtEl>
                                          <p:spTgt spid="136"/>
                                        </p:tgtEl>
                                      </p:cBhvr>
                                    </p:animEffect>
                                  </p:childTnLst>
                                </p:cTn>
                              </p:par>
                              <p:par>
                                <p:cTn id="73" presetID="22" presetClass="entr" presetSubtype="8" fill="hold"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wipe(left)">
                                      <p:cBhvr>
                                        <p:cTn id="75" dur="500"/>
                                        <p:tgtEl>
                                          <p:spTgt spid="140"/>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2"/>
                                        </p:tgtEl>
                                        <p:attrNameLst>
                                          <p:attrName>style.visibility</p:attrName>
                                        </p:attrNameLst>
                                      </p:cBhvr>
                                      <p:to>
                                        <p:strVal val="visible"/>
                                      </p:to>
                                    </p:set>
                                    <p:animEffect transition="in" filter="wipe(left)">
                                      <p:cBhvr>
                                        <p:cTn id="78" dur="500"/>
                                        <p:tgtEl>
                                          <p:spTgt spid="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114"/>
                                        </p:tgtEl>
                                        <p:attrNameLst>
                                          <p:attrName>style.visibility</p:attrName>
                                        </p:attrNameLst>
                                      </p:cBhvr>
                                      <p:to>
                                        <p:strVal val="visible"/>
                                      </p:to>
                                    </p:set>
                                    <p:animEffect transition="in" filter="wipe(left)">
                                      <p:cBhvr>
                                        <p:cTn id="81" dur="500"/>
                                        <p:tgtEl>
                                          <p:spTgt spid="114"/>
                                        </p:tgtEl>
                                      </p:cBhvr>
                                    </p:animEffect>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48"/>
                                        </p:tgtEl>
                                        <p:attrNameLst>
                                          <p:attrName>style.visibility</p:attrName>
                                        </p:attrNameLst>
                                      </p:cBhvr>
                                      <p:to>
                                        <p:strVal val="visible"/>
                                      </p:to>
                                    </p:set>
                                    <p:anim calcmode="lin" valueType="num">
                                      <p:cBhvr additive="base">
                                        <p:cTn id="86" dur="500" fill="hold"/>
                                        <p:tgtEl>
                                          <p:spTgt spid="48"/>
                                        </p:tgtEl>
                                        <p:attrNameLst>
                                          <p:attrName>ppt_x</p:attrName>
                                        </p:attrNameLst>
                                      </p:cBhvr>
                                      <p:tavLst>
                                        <p:tav tm="0">
                                          <p:val>
                                            <p:strVal val="#ppt_x"/>
                                          </p:val>
                                        </p:tav>
                                        <p:tav tm="100000">
                                          <p:val>
                                            <p:strVal val="#ppt_x"/>
                                          </p:val>
                                        </p:tav>
                                      </p:tavLst>
                                    </p:anim>
                                    <p:anim calcmode="lin" valueType="num">
                                      <p:cBhvr additive="base">
                                        <p:cTn id="87" dur="500" fill="hold"/>
                                        <p:tgtEl>
                                          <p:spTgt spid="48"/>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additive="base">
                                        <p:cTn id="90" dur="500" fill="hold"/>
                                        <p:tgtEl>
                                          <p:spTgt spid="52"/>
                                        </p:tgtEl>
                                        <p:attrNameLst>
                                          <p:attrName>ppt_x</p:attrName>
                                        </p:attrNameLst>
                                      </p:cBhvr>
                                      <p:tavLst>
                                        <p:tav tm="0">
                                          <p:val>
                                            <p:strVal val="#ppt_x"/>
                                          </p:val>
                                        </p:tav>
                                        <p:tav tm="100000">
                                          <p:val>
                                            <p:strVal val="#ppt_x"/>
                                          </p:val>
                                        </p:tav>
                                      </p:tavLst>
                                    </p:anim>
                                    <p:anim calcmode="lin" valueType="num">
                                      <p:cBhvr additive="base">
                                        <p:cTn id="91"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118"/>
                                        </p:tgtEl>
                                        <p:attrNameLst>
                                          <p:attrName>style.visibility</p:attrName>
                                        </p:attrNameLst>
                                      </p:cBhvr>
                                      <p:to>
                                        <p:strVal val="visible"/>
                                      </p:to>
                                    </p:set>
                                    <p:anim calcmode="lin" valueType="num">
                                      <p:cBhvr additive="base">
                                        <p:cTn id="96" dur="500" fill="hold"/>
                                        <p:tgtEl>
                                          <p:spTgt spid="118"/>
                                        </p:tgtEl>
                                        <p:attrNameLst>
                                          <p:attrName>ppt_x</p:attrName>
                                        </p:attrNameLst>
                                      </p:cBhvr>
                                      <p:tavLst>
                                        <p:tav tm="0">
                                          <p:val>
                                            <p:strVal val="#ppt_x"/>
                                          </p:val>
                                        </p:tav>
                                        <p:tav tm="100000">
                                          <p:val>
                                            <p:strVal val="#ppt_x"/>
                                          </p:val>
                                        </p:tav>
                                      </p:tavLst>
                                    </p:anim>
                                    <p:anim calcmode="lin" valueType="num">
                                      <p:cBhvr additive="base">
                                        <p:cTn id="97" dur="500" fill="hold"/>
                                        <p:tgtEl>
                                          <p:spTgt spid="118"/>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120"/>
                                        </p:tgtEl>
                                        <p:attrNameLst>
                                          <p:attrName>style.visibility</p:attrName>
                                        </p:attrNameLst>
                                      </p:cBhvr>
                                      <p:to>
                                        <p:strVal val="visible"/>
                                      </p:to>
                                    </p:set>
                                    <p:anim calcmode="lin" valueType="num">
                                      <p:cBhvr additive="base">
                                        <p:cTn id="102" dur="500" fill="hold"/>
                                        <p:tgtEl>
                                          <p:spTgt spid="120"/>
                                        </p:tgtEl>
                                        <p:attrNameLst>
                                          <p:attrName>ppt_x</p:attrName>
                                        </p:attrNameLst>
                                      </p:cBhvr>
                                      <p:tavLst>
                                        <p:tav tm="0">
                                          <p:val>
                                            <p:strVal val="#ppt_x"/>
                                          </p:val>
                                        </p:tav>
                                        <p:tav tm="100000">
                                          <p:val>
                                            <p:strVal val="#ppt_x"/>
                                          </p:val>
                                        </p:tav>
                                      </p:tavLst>
                                    </p:anim>
                                    <p:anim calcmode="lin" valueType="num">
                                      <p:cBhvr additive="base">
                                        <p:cTn id="103" dur="500" fill="hold"/>
                                        <p:tgtEl>
                                          <p:spTgt spid="1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2" grpId="0"/>
      <p:bldP spid="78" grpId="0" animBg="1"/>
      <p:bldP spid="112" grpId="0" animBg="1"/>
      <p:bldP spid="113" grpId="0" animBg="1"/>
      <p:bldP spid="114" grpId="0" animBg="1"/>
      <p:bldP spid="116" grpId="0" animBg="1"/>
      <p:bldP spid="119" grpId="0" animBg="1"/>
      <p:bldP spid="125" grpId="0" animBg="1"/>
      <p:bldP spid="126" grpId="0" animBg="1"/>
      <p:bldP spid="129" grpId="0" animBg="1"/>
      <p:bldP spid="62" grpId="0" animBg="1"/>
      <p:bldP spid="63" grpId="0" animBg="1"/>
      <p:bldP spid="64" grpId="0" animBg="1"/>
      <p:bldP spid="2" grpId="0"/>
      <p:bldP spid="115" grpId="0" animBg="1"/>
      <p:bldP spid="117" grpId="0"/>
      <p:bldP spid="118" grpId="0"/>
      <p:bldP spid="12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23" name="Rectangle 3"/>
          <p:cNvSpPr>
            <a:spLocks noGrp="1" noChangeArrowheads="1"/>
          </p:cNvSpPr>
          <p:nvPr>
            <p:ph type="body" idx="1"/>
          </p:nvPr>
        </p:nvSpPr>
        <p:spPr/>
        <p:txBody>
          <a:bodyPr/>
          <a:lstStyle/>
          <a:p>
            <a:endParaRPr lang="en-US"/>
          </a:p>
        </p:txBody>
      </p:sp>
      <p:pic>
        <p:nvPicPr>
          <p:cNvPr id="1157124" name="Picture 4" descr="section_bkg"/>
          <p:cNvPicPr>
            <a:picLocks noChangeAspect="1" noChangeArrowheads="1"/>
          </p:cNvPicPr>
          <p:nvPr/>
        </p:nvPicPr>
        <p:blipFill>
          <a:blip r:embed="rId3" cstate="print">
            <a:duotone>
              <a:prstClr val="black"/>
              <a:srgbClr val="008080">
                <a:tint val="45000"/>
                <a:satMod val="400000"/>
              </a:srgbClr>
            </a:duotone>
          </a:blip>
          <a:srcRect/>
          <a:stretch>
            <a:fillRect/>
          </a:stretch>
        </p:blipFill>
        <p:spPr bwMode="auto">
          <a:xfrm>
            <a:off x="-7938" y="0"/>
            <a:ext cx="9151938" cy="6858000"/>
          </a:xfrm>
          <a:prstGeom prst="rect">
            <a:avLst/>
          </a:prstGeom>
          <a:noFill/>
        </p:spPr>
      </p:pic>
      <p:sp>
        <p:nvSpPr>
          <p:cNvPr id="2" name="TextBox 1"/>
          <p:cNvSpPr txBox="1"/>
          <p:nvPr/>
        </p:nvSpPr>
        <p:spPr>
          <a:xfrm>
            <a:off x="990600" y="3159204"/>
            <a:ext cx="7239000" cy="400110"/>
          </a:xfrm>
          <a:prstGeom prst="rect">
            <a:avLst/>
          </a:prstGeom>
          <a:noFill/>
        </p:spPr>
        <p:txBody>
          <a:bodyPr wrap="square" rtlCol="0">
            <a:spAutoFit/>
          </a:bodyPr>
          <a:lstStyle/>
          <a:p>
            <a:r>
              <a:rPr lang="en-US" sz="2000" spc="190" dirty="0" smtClean="0">
                <a:ln w="19050">
                  <a:solidFill>
                    <a:schemeClr val="tx2">
                      <a:tint val="1000"/>
                    </a:schemeClr>
                  </a:solidFill>
                  <a:prstDash val="solid"/>
                </a:ln>
                <a:solidFill>
                  <a:schemeClr val="accent3">
                    <a:lumMod val="95000"/>
                  </a:schemeClr>
                </a:solidFill>
                <a:effectLst>
                  <a:outerShdw blurRad="50000" dist="50800" dir="7500000" algn="tl">
                    <a:srgbClr val="000000">
                      <a:shade val="5000"/>
                      <a:alpha val="35000"/>
                    </a:srgbClr>
                  </a:outerShdw>
                </a:effectLst>
                <a:latin typeface="Lantinghei SC Extralight"/>
                <a:ea typeface="AppleGothic"/>
                <a:cs typeface="Lantinghei SC Extralight"/>
              </a:rPr>
              <a:t>QUESTIONS?</a:t>
            </a:r>
            <a:endParaRPr lang="en-US" sz="2000" spc="190" dirty="0">
              <a:ln w="19050">
                <a:solidFill>
                  <a:schemeClr val="tx2">
                    <a:tint val="1000"/>
                  </a:schemeClr>
                </a:solidFill>
                <a:prstDash val="solid"/>
              </a:ln>
              <a:solidFill>
                <a:schemeClr val="accent3">
                  <a:lumMod val="95000"/>
                </a:schemeClr>
              </a:solidFill>
              <a:effectLst>
                <a:outerShdw blurRad="50000" dist="50800" dir="7500000" algn="tl">
                  <a:srgbClr val="000000">
                    <a:shade val="5000"/>
                    <a:alpha val="35000"/>
                  </a:srgbClr>
                </a:outerShdw>
              </a:effectLst>
              <a:latin typeface="Lantinghei SC Extralight"/>
              <a:ea typeface="AppleGothic"/>
              <a:cs typeface="Lantinghei SC Extralight"/>
            </a:endParaRPr>
          </a:p>
        </p:txBody>
      </p:sp>
    </p:spTree>
    <p:extLst>
      <p:ext uri="{BB962C8B-B14F-4D97-AF65-F5344CB8AC3E}">
        <p14:creationId xmlns:p14="http://schemas.microsoft.com/office/powerpoint/2010/main" val="38015385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a:t>
            </a:r>
            <a:endParaRPr lang="en-US" dirty="0"/>
          </a:p>
        </p:txBody>
      </p:sp>
      <p:sp>
        <p:nvSpPr>
          <p:cNvPr id="3" name="Content Placeholder 2"/>
          <p:cNvSpPr>
            <a:spLocks noGrp="1"/>
          </p:cNvSpPr>
          <p:nvPr>
            <p:ph idx="1"/>
          </p:nvPr>
        </p:nvSpPr>
        <p:spPr/>
        <p:txBody>
          <a:bodyPr/>
          <a:lstStyle/>
          <a:p>
            <a:pPr marL="0" indent="0">
              <a:buNone/>
            </a:pPr>
            <a:r>
              <a:rPr lang="en-US" sz="1600" dirty="0" smtClean="0"/>
              <a:t>This presentation is intended for educational purposes only and does not replace independent professional judgment. Statements of fact and opinions expressed are those of the individual presenter and, unless expressly stated to the contrary, are not the opinion or position of the Society of Actuaries, its cosponsors, its committees, or the presenter’s employers. The Society of Actuaries does not endorse or approve, and assumes no responsibility for, the content, accuracy or completeness of the information presented. </a:t>
            </a:r>
            <a:endParaRPr lang="en-US" sz="1600" dirty="0"/>
          </a:p>
        </p:txBody>
      </p:sp>
    </p:spTree>
    <p:extLst>
      <p:ext uri="{BB962C8B-B14F-4D97-AF65-F5344CB8AC3E}">
        <p14:creationId xmlns:p14="http://schemas.microsoft.com/office/powerpoint/2010/main" val="27521011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3" name="Content Placeholder 2"/>
          <p:cNvSpPr>
            <a:spLocks noGrp="1"/>
          </p:cNvSpPr>
          <p:nvPr>
            <p:ph idx="1"/>
          </p:nvPr>
        </p:nvSpPr>
        <p:spPr/>
        <p:txBody>
          <a:bodyPr/>
          <a:lstStyle/>
          <a:p>
            <a:r>
              <a:rPr lang="en-US" dirty="0" smtClean="0"/>
              <a:t>To provide a basic explanation of:</a:t>
            </a:r>
          </a:p>
          <a:p>
            <a:pPr lvl="1"/>
            <a:r>
              <a:rPr lang="en-US" dirty="0" smtClean="0"/>
              <a:t>Long-term care (LTC) insurance product features</a:t>
            </a:r>
          </a:p>
          <a:p>
            <a:pPr lvl="1"/>
            <a:r>
              <a:rPr lang="en-US" dirty="0" smtClean="0"/>
              <a:t>Pricing</a:t>
            </a:r>
          </a:p>
          <a:p>
            <a:pPr lvl="1"/>
            <a:r>
              <a:rPr lang="en-US" dirty="0" smtClean="0"/>
              <a:t>Reserves</a:t>
            </a:r>
          </a:p>
          <a:p>
            <a:pPr lvl="1"/>
            <a:r>
              <a:rPr lang="en-US" dirty="0" smtClean="0"/>
              <a:t>Premium rate increases</a:t>
            </a:r>
          </a:p>
          <a:p>
            <a:r>
              <a:rPr lang="en-US" dirty="0" smtClean="0"/>
              <a:t>The explanation is very simplified and meant for a non-technical audience</a:t>
            </a:r>
          </a:p>
        </p:txBody>
      </p:sp>
      <p:sp>
        <p:nvSpPr>
          <p:cNvPr id="4" name="Rectangle 4"/>
          <p:cNvSpPr>
            <a:spLocks noChangeArrowheads="1"/>
          </p:cNvSpPr>
          <p:nvPr/>
        </p:nvSpPr>
        <p:spPr bwMode="gray">
          <a:xfrm>
            <a:off x="6645275" y="0"/>
            <a:ext cx="2096255" cy="227013"/>
          </a:xfrm>
          <a:prstGeom prst="rect">
            <a:avLst/>
          </a:prstGeom>
          <a:solidFill>
            <a:srgbClr val="008080"/>
          </a:solidFill>
          <a:ln>
            <a:noFill/>
          </a:ln>
        </p:spPr>
        <p:txBody>
          <a:bodyPr tIns="0" bIns="0" anchor="ctr" anchorCtr="1"/>
          <a:lstStyle/>
          <a:p>
            <a:pPr algn="ctr">
              <a:lnSpc>
                <a:spcPct val="90000"/>
              </a:lnSpc>
            </a:pPr>
            <a:r>
              <a:rPr lang="en-GB" sz="1200" b="1" dirty="0" smtClean="0">
                <a:solidFill>
                  <a:schemeClr val="bg1"/>
                </a:solidFill>
                <a:latin typeface="+mj-lt"/>
              </a:rPr>
              <a:t>PURPOSE</a:t>
            </a:r>
            <a:endParaRPr lang="en-GB" sz="1200" b="1" dirty="0">
              <a:solidFill>
                <a:schemeClr val="bg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23" name="Rectangle 3"/>
          <p:cNvSpPr>
            <a:spLocks noGrp="1" noChangeArrowheads="1"/>
          </p:cNvSpPr>
          <p:nvPr>
            <p:ph type="body" idx="1"/>
          </p:nvPr>
        </p:nvSpPr>
        <p:spPr/>
        <p:txBody>
          <a:bodyPr/>
          <a:lstStyle/>
          <a:p>
            <a:endParaRPr lang="en-US"/>
          </a:p>
        </p:txBody>
      </p:sp>
      <p:pic>
        <p:nvPicPr>
          <p:cNvPr id="1157124" name="Picture 4" descr="section_bkg"/>
          <p:cNvPicPr>
            <a:picLocks noChangeAspect="1" noChangeArrowheads="1"/>
          </p:cNvPicPr>
          <p:nvPr/>
        </p:nvPicPr>
        <p:blipFill>
          <a:blip r:embed="rId3" cstate="print">
            <a:duotone>
              <a:prstClr val="black"/>
              <a:srgbClr val="008080">
                <a:tint val="45000"/>
                <a:satMod val="400000"/>
              </a:srgbClr>
            </a:duotone>
          </a:blip>
          <a:srcRect/>
          <a:stretch>
            <a:fillRect/>
          </a:stretch>
        </p:blipFill>
        <p:spPr bwMode="auto">
          <a:xfrm>
            <a:off x="-7938" y="0"/>
            <a:ext cx="9151938" cy="6858000"/>
          </a:xfrm>
          <a:prstGeom prst="rect">
            <a:avLst/>
          </a:prstGeom>
          <a:noFill/>
        </p:spPr>
      </p:pic>
      <p:sp>
        <p:nvSpPr>
          <p:cNvPr id="2" name="TextBox 1"/>
          <p:cNvSpPr txBox="1"/>
          <p:nvPr/>
        </p:nvSpPr>
        <p:spPr>
          <a:xfrm>
            <a:off x="990600" y="3159204"/>
            <a:ext cx="7239000" cy="400110"/>
          </a:xfrm>
          <a:prstGeom prst="rect">
            <a:avLst/>
          </a:prstGeom>
          <a:noFill/>
        </p:spPr>
        <p:txBody>
          <a:bodyPr wrap="square" rtlCol="0">
            <a:spAutoFit/>
          </a:bodyPr>
          <a:lstStyle/>
          <a:p>
            <a:r>
              <a:rPr lang="en-US" sz="2000" spc="190" dirty="0" smtClean="0">
                <a:ln w="19050">
                  <a:solidFill>
                    <a:schemeClr val="tx2">
                      <a:tint val="1000"/>
                    </a:schemeClr>
                  </a:solidFill>
                  <a:prstDash val="solid"/>
                </a:ln>
                <a:solidFill>
                  <a:schemeClr val="accent3">
                    <a:lumMod val="95000"/>
                  </a:schemeClr>
                </a:solidFill>
                <a:effectLst>
                  <a:outerShdw blurRad="50000" dist="50800" dir="7500000" algn="tl">
                    <a:srgbClr val="000000">
                      <a:shade val="5000"/>
                      <a:alpha val="35000"/>
                    </a:srgbClr>
                  </a:outerShdw>
                </a:effectLst>
                <a:latin typeface="Lantinghei SC Extralight"/>
                <a:ea typeface="AppleGothic"/>
                <a:cs typeface="Lantinghei SC Extralight"/>
              </a:rPr>
              <a:t>LONG-TERM CARE INSURANCE PRODUCTS</a:t>
            </a:r>
            <a:endParaRPr lang="en-US" sz="2000" spc="190" dirty="0">
              <a:ln w="19050">
                <a:solidFill>
                  <a:schemeClr val="tx2">
                    <a:tint val="1000"/>
                  </a:schemeClr>
                </a:solidFill>
                <a:prstDash val="solid"/>
              </a:ln>
              <a:solidFill>
                <a:schemeClr val="accent3">
                  <a:lumMod val="95000"/>
                </a:schemeClr>
              </a:solidFill>
              <a:effectLst>
                <a:outerShdw blurRad="50000" dist="50800" dir="7500000" algn="tl">
                  <a:srgbClr val="000000">
                    <a:shade val="5000"/>
                    <a:alpha val="35000"/>
                  </a:srgbClr>
                </a:outerShdw>
              </a:effectLst>
              <a:latin typeface="Lantinghei SC Extralight"/>
              <a:ea typeface="AppleGothic"/>
              <a:cs typeface="Lantinghei SC Extralight"/>
            </a:endParaRPr>
          </a:p>
        </p:txBody>
      </p:sp>
      <p:sp>
        <p:nvSpPr>
          <p:cNvPr id="6" name="TextBox 5"/>
          <p:cNvSpPr txBox="1"/>
          <p:nvPr/>
        </p:nvSpPr>
        <p:spPr>
          <a:xfrm>
            <a:off x="914400" y="3544669"/>
            <a:ext cx="1447800" cy="646331"/>
          </a:xfrm>
          <a:prstGeom prst="rect">
            <a:avLst/>
          </a:prstGeom>
          <a:noFill/>
        </p:spPr>
        <p:txBody>
          <a:bodyPr wrap="square" rtlCol="0">
            <a:spAutoFit/>
          </a:bodyPr>
          <a:lstStyle/>
          <a:p>
            <a:r>
              <a:rPr lang="en-US" sz="3600" spc="190" dirty="0" smtClean="0">
                <a:ln w="19050">
                  <a:solidFill>
                    <a:schemeClr val="tx2">
                      <a:tint val="1000"/>
                    </a:schemeClr>
                  </a:solidFill>
                  <a:prstDash val="solid"/>
                </a:ln>
                <a:solidFill>
                  <a:schemeClr val="accent3">
                    <a:lumMod val="95000"/>
                  </a:schemeClr>
                </a:solidFill>
                <a:effectLst>
                  <a:outerShdw blurRad="50000" dist="50800" dir="7500000" algn="tl">
                    <a:srgbClr val="000000">
                      <a:shade val="5000"/>
                      <a:alpha val="35000"/>
                    </a:srgbClr>
                  </a:outerShdw>
                </a:effectLst>
                <a:latin typeface="AppleGothic"/>
                <a:ea typeface="AppleGothic"/>
                <a:cs typeface="AppleGothic"/>
              </a:rPr>
              <a:t>101</a:t>
            </a:r>
            <a:endParaRPr lang="en-US" sz="3600" spc="190" dirty="0">
              <a:ln w="19050">
                <a:solidFill>
                  <a:schemeClr val="tx2">
                    <a:tint val="1000"/>
                  </a:schemeClr>
                </a:solidFill>
                <a:prstDash val="solid"/>
              </a:ln>
              <a:solidFill>
                <a:schemeClr val="accent3">
                  <a:lumMod val="95000"/>
                </a:schemeClr>
              </a:solidFill>
              <a:effectLst>
                <a:outerShdw blurRad="50000" dist="50800" dir="7500000" algn="tl">
                  <a:srgbClr val="000000">
                    <a:shade val="5000"/>
                    <a:alpha val="35000"/>
                  </a:srgbClr>
                </a:outerShdw>
              </a:effectLst>
              <a:latin typeface="AppleGothic"/>
              <a:ea typeface="AppleGothic"/>
              <a:cs typeface="AppleGothic"/>
            </a:endParaRPr>
          </a:p>
        </p:txBody>
      </p:sp>
    </p:spTree>
    <p:extLst>
      <p:ext uri="{BB962C8B-B14F-4D97-AF65-F5344CB8AC3E}">
        <p14:creationId xmlns:p14="http://schemas.microsoft.com/office/powerpoint/2010/main" val="20914473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164" y="227013"/>
            <a:ext cx="8305800" cy="762000"/>
          </a:xfrm>
        </p:spPr>
        <p:txBody>
          <a:bodyPr/>
          <a:lstStyle/>
          <a:p>
            <a:r>
              <a:rPr lang="en-US" dirty="0" smtClean="0"/>
              <a:t>LTC Insurance Benefits</a:t>
            </a:r>
            <a:endParaRPr lang="en-US" dirty="0"/>
          </a:p>
        </p:txBody>
      </p:sp>
      <p:sp>
        <p:nvSpPr>
          <p:cNvPr id="10" name="Rectangle 9"/>
          <p:cNvSpPr/>
          <p:nvPr/>
        </p:nvSpPr>
        <p:spPr bwMode="auto">
          <a:xfrm>
            <a:off x="0" y="6166075"/>
            <a:ext cx="9143999" cy="69192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3E3E3E"/>
              </a:solidFill>
            </a:endParaRPr>
          </a:p>
        </p:txBody>
      </p:sp>
      <p:sp>
        <p:nvSpPr>
          <p:cNvPr id="11" name="Rectangle 10"/>
          <p:cNvSpPr/>
          <p:nvPr/>
        </p:nvSpPr>
        <p:spPr>
          <a:xfrm>
            <a:off x="407164" y="2306399"/>
            <a:ext cx="2216149" cy="2517609"/>
          </a:xfrm>
          <a:prstGeom prst="rect">
            <a:avLst/>
          </a:prstGeom>
          <a:solidFill>
            <a:schemeClr val="accent6">
              <a:lumMod val="50000"/>
            </a:schemeClr>
          </a:solidFill>
          <a:ln w="25400" cap="flat" cmpd="sng" algn="ctr">
            <a:noFill/>
            <a:prstDash val="solid"/>
          </a:ln>
          <a:effectLst/>
        </p:spPr>
        <p:txBody>
          <a:bodyPr rtlCol="0" anchor="ctr"/>
          <a:lstStyle/>
          <a:p>
            <a:pPr algn="ctr" eaLnBrk="1" fontAlgn="auto" hangingPunct="1">
              <a:spcBef>
                <a:spcPts val="0"/>
              </a:spcBef>
              <a:spcAft>
                <a:spcPts val="0"/>
              </a:spcAft>
            </a:pPr>
            <a:endParaRPr lang="en-US" sz="1800" kern="0" dirty="0">
              <a:solidFill>
                <a:sysClr val="window" lastClr="FFFFFF"/>
              </a:solidFill>
              <a:latin typeface="Arial"/>
            </a:endParaRPr>
          </a:p>
        </p:txBody>
      </p:sp>
      <p:sp>
        <p:nvSpPr>
          <p:cNvPr id="12" name="Rectangle 11"/>
          <p:cNvSpPr/>
          <p:nvPr/>
        </p:nvSpPr>
        <p:spPr>
          <a:xfrm>
            <a:off x="2734410" y="2307044"/>
            <a:ext cx="2194745" cy="2517609"/>
          </a:xfrm>
          <a:prstGeom prst="rect">
            <a:avLst/>
          </a:prstGeom>
          <a:solidFill>
            <a:srgbClr val="ABC0C9"/>
          </a:solidFill>
          <a:ln w="25400" cap="flat" cmpd="sng" algn="ctr">
            <a:noFill/>
            <a:prstDash val="solid"/>
          </a:ln>
          <a:effectLst/>
        </p:spPr>
        <p:txBody>
          <a:bodyPr rtlCol="0" anchor="ctr"/>
          <a:lstStyle/>
          <a:p>
            <a:pPr algn="ctr" eaLnBrk="1" fontAlgn="auto" hangingPunct="1">
              <a:spcBef>
                <a:spcPts val="0"/>
              </a:spcBef>
              <a:spcAft>
                <a:spcPts val="0"/>
              </a:spcAft>
            </a:pPr>
            <a:endParaRPr lang="en-US" sz="1800" kern="0" dirty="0">
              <a:solidFill>
                <a:sysClr val="window" lastClr="FFFFFF"/>
              </a:solidFill>
              <a:latin typeface="Arial"/>
            </a:endParaRPr>
          </a:p>
        </p:txBody>
      </p:sp>
      <p:sp>
        <p:nvSpPr>
          <p:cNvPr id="13" name="Rectangle 12"/>
          <p:cNvSpPr/>
          <p:nvPr/>
        </p:nvSpPr>
        <p:spPr>
          <a:xfrm>
            <a:off x="435071" y="2500362"/>
            <a:ext cx="2204951" cy="2174542"/>
          </a:xfrm>
          <a:prstGeom prst="rect">
            <a:avLst/>
          </a:prstGeom>
        </p:spPr>
        <p:txBody>
          <a:bodyPr>
            <a:noAutofit/>
          </a:bodyPr>
          <a:lstStyle/>
          <a:p>
            <a:pPr marL="0" lvl="2" eaLnBrk="1" fontAlgn="auto" hangingPunct="1">
              <a:lnSpc>
                <a:spcPct val="90000"/>
              </a:lnSpc>
              <a:spcBef>
                <a:spcPts val="0"/>
              </a:spcBef>
              <a:spcAft>
                <a:spcPts val="800"/>
              </a:spcAft>
            </a:pPr>
            <a:r>
              <a:rPr lang="en-GB" sz="2400" b="1" kern="0" dirty="0" smtClean="0">
                <a:solidFill>
                  <a:srgbClr val="9F9F9F">
                    <a:lumMod val="20000"/>
                    <a:lumOff val="80000"/>
                  </a:srgbClr>
                </a:solidFill>
              </a:rPr>
              <a:t>LTC INSURANCE </a:t>
            </a:r>
          </a:p>
          <a:p>
            <a:pPr marL="0" lvl="2" eaLnBrk="1" fontAlgn="auto" hangingPunct="1">
              <a:lnSpc>
                <a:spcPct val="90000"/>
              </a:lnSpc>
              <a:spcBef>
                <a:spcPts val="0"/>
              </a:spcBef>
              <a:spcAft>
                <a:spcPts val="800"/>
              </a:spcAft>
            </a:pPr>
            <a:r>
              <a:rPr lang="en-GB" sz="2400" kern="0" dirty="0" smtClean="0">
                <a:solidFill>
                  <a:srgbClr val="9F9F9F">
                    <a:lumMod val="20000"/>
                    <a:lumOff val="80000"/>
                  </a:srgbClr>
                </a:solidFill>
              </a:rPr>
              <a:t>PAYS OUT…</a:t>
            </a:r>
            <a:endParaRPr lang="en-GB" sz="2800" kern="0" dirty="0">
              <a:solidFill>
                <a:srgbClr val="9F9F9F">
                  <a:lumMod val="20000"/>
                  <a:lumOff val="80000"/>
                </a:srgbClr>
              </a:solidFill>
            </a:endParaRPr>
          </a:p>
        </p:txBody>
      </p:sp>
      <p:sp>
        <p:nvSpPr>
          <p:cNvPr id="14" name="Rectangle 162"/>
          <p:cNvSpPr txBox="1">
            <a:spLocks noChangeArrowheads="1"/>
          </p:cNvSpPr>
          <p:nvPr/>
        </p:nvSpPr>
        <p:spPr bwMode="auto">
          <a:xfrm>
            <a:off x="6705600" y="6553200"/>
            <a:ext cx="21336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solidFill>
                  <a:schemeClr val="bg1"/>
                </a:solidFill>
              </a:defRPr>
            </a:lvl1pPr>
          </a:lstStyle>
          <a:p>
            <a:pPr algn="r">
              <a:defRPr/>
            </a:pPr>
            <a:fld id="{0E191445-A357-49CC-AE88-E14D3EF5070A}" type="slidenum">
              <a:rPr lang="en-US" sz="1100" b="1" smtClean="0">
                <a:solidFill>
                  <a:srgbClr val="FFFFFF">
                    <a:lumMod val="50000"/>
                  </a:srgbClr>
                </a:solidFill>
              </a:rPr>
              <a:pPr algn="r">
                <a:defRPr/>
              </a:pPr>
              <a:t>6</a:t>
            </a:fld>
            <a:endParaRPr lang="en-US" sz="1100" b="1" dirty="0" smtClean="0">
              <a:solidFill>
                <a:srgbClr val="FFFFFF">
                  <a:lumMod val="50000"/>
                </a:srgbClr>
              </a:solidFill>
              <a:latin typeface="Times New Roman" pitchFamily="18" charset="0"/>
            </a:endParaRPr>
          </a:p>
        </p:txBody>
      </p:sp>
      <p:sp>
        <p:nvSpPr>
          <p:cNvPr id="15" name="Rectangle 14"/>
          <p:cNvSpPr/>
          <p:nvPr/>
        </p:nvSpPr>
        <p:spPr>
          <a:xfrm>
            <a:off x="2565674" y="1661713"/>
            <a:ext cx="2532215" cy="529235"/>
          </a:xfrm>
          <a:prstGeom prst="rect">
            <a:avLst/>
          </a:prstGeom>
        </p:spPr>
        <p:txBody>
          <a:bodyPr>
            <a:noAutofit/>
          </a:bodyPr>
          <a:lstStyle/>
          <a:p>
            <a:pPr marL="0" lvl="2" algn="ctr" eaLnBrk="1" fontAlgn="auto" hangingPunct="1">
              <a:lnSpc>
                <a:spcPts val="1900"/>
              </a:lnSpc>
              <a:spcBef>
                <a:spcPts val="0"/>
              </a:spcBef>
              <a:spcAft>
                <a:spcPts val="800"/>
              </a:spcAft>
            </a:pPr>
            <a:r>
              <a:rPr lang="en-GB" sz="1800" b="1" kern="0" dirty="0" smtClean="0">
                <a:solidFill>
                  <a:srgbClr val="000000"/>
                </a:solidFill>
              </a:rPr>
              <a:t>UPON DISABILITY</a:t>
            </a:r>
            <a:endParaRPr lang="en-GB" sz="2000" b="1" kern="0" dirty="0">
              <a:solidFill>
                <a:srgbClr val="000000"/>
              </a:solidFill>
            </a:endParaRPr>
          </a:p>
        </p:txBody>
      </p:sp>
      <p:pic>
        <p:nvPicPr>
          <p:cNvPr id="4" name="Picture 3"/>
          <p:cNvPicPr>
            <a:picLocks noChangeAspect="1"/>
          </p:cNvPicPr>
          <p:nvPr/>
        </p:nvPicPr>
        <p:blipFill>
          <a:blip r:embed="rId3">
            <a:duotone>
              <a:prstClr val="black"/>
              <a:srgbClr val="D9C3A5">
                <a:tint val="50000"/>
                <a:satMod val="180000"/>
              </a:srgbClr>
            </a:duotone>
          </a:blip>
          <a:stretch>
            <a:fillRect/>
          </a:stretch>
        </p:blipFill>
        <p:spPr>
          <a:xfrm>
            <a:off x="3335878" y="2752225"/>
            <a:ext cx="1047946" cy="1047946"/>
          </a:xfrm>
          <a:prstGeom prst="rect">
            <a:avLst/>
          </a:prstGeom>
        </p:spPr>
      </p:pic>
      <p:sp>
        <p:nvSpPr>
          <p:cNvPr id="28" name="Rectangle 27"/>
          <p:cNvSpPr/>
          <p:nvPr/>
        </p:nvSpPr>
        <p:spPr>
          <a:xfrm>
            <a:off x="5050071" y="2300674"/>
            <a:ext cx="3788990" cy="2517609"/>
          </a:xfrm>
          <a:prstGeom prst="rect">
            <a:avLst/>
          </a:prstGeom>
          <a:solidFill>
            <a:srgbClr val="ABC0C9"/>
          </a:solidFill>
          <a:ln w="25400" cap="flat" cmpd="sng" algn="ctr">
            <a:noFill/>
            <a:prstDash val="solid"/>
          </a:ln>
          <a:effectLst/>
        </p:spPr>
        <p:txBody>
          <a:bodyPr rtlCol="0" anchor="ctr"/>
          <a:lstStyle/>
          <a:p>
            <a:pPr algn="ctr" eaLnBrk="1" fontAlgn="auto" hangingPunct="1">
              <a:spcBef>
                <a:spcPts val="0"/>
              </a:spcBef>
              <a:spcAft>
                <a:spcPts val="0"/>
              </a:spcAft>
            </a:pPr>
            <a:endParaRPr lang="en-US" sz="1800" kern="0" dirty="0">
              <a:solidFill>
                <a:sysClr val="window" lastClr="FFFFFF"/>
              </a:solidFill>
              <a:latin typeface="Arial"/>
            </a:endParaRPr>
          </a:p>
        </p:txBody>
      </p:sp>
      <p:pic>
        <p:nvPicPr>
          <p:cNvPr id="30" name="Picture 29"/>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400000"/>
                    </a14:imgEffect>
                    <a14:imgEffect>
                      <a14:brightnessContrast bright="-40000" contrast="40000"/>
                    </a14:imgEffect>
                  </a14:imgLayer>
                </a14:imgProps>
              </a:ext>
            </a:extLst>
          </a:blip>
          <a:stretch>
            <a:fillRect/>
          </a:stretch>
        </p:blipFill>
        <p:spPr>
          <a:xfrm>
            <a:off x="5054463" y="2495217"/>
            <a:ext cx="1283393" cy="1283393"/>
          </a:xfrm>
          <a:prstGeom prst="rect">
            <a:avLst/>
          </a:prstGeom>
        </p:spPr>
      </p:pic>
      <p:pic>
        <p:nvPicPr>
          <p:cNvPr id="31" name="Picture 30"/>
          <p:cNvPicPr>
            <a:picLocks noChangeAspect="1"/>
          </p:cNvPicPr>
          <p:nvPr/>
        </p:nvPicPr>
        <p:blipFill>
          <a:blip r:embed="rId6">
            <a:duotone>
              <a:schemeClr val="accent4">
                <a:shade val="45000"/>
                <a:satMod val="135000"/>
              </a:schemeClr>
              <a:prstClr val="white"/>
            </a:duotone>
          </a:blip>
          <a:stretch>
            <a:fillRect/>
          </a:stretch>
        </p:blipFill>
        <p:spPr>
          <a:xfrm>
            <a:off x="6526039" y="2653987"/>
            <a:ext cx="842873" cy="980798"/>
          </a:xfrm>
          <a:prstGeom prst="rect">
            <a:avLst/>
          </a:prstGeom>
        </p:spPr>
      </p:pic>
      <p:sp>
        <p:nvSpPr>
          <p:cNvPr id="25" name="Rectangle 24"/>
          <p:cNvSpPr/>
          <p:nvPr/>
        </p:nvSpPr>
        <p:spPr>
          <a:xfrm>
            <a:off x="5015962" y="3937621"/>
            <a:ext cx="1364617" cy="748523"/>
          </a:xfrm>
          <a:prstGeom prst="rect">
            <a:avLst/>
          </a:prstGeom>
        </p:spPr>
        <p:txBody>
          <a:bodyPr>
            <a:noAutofit/>
          </a:bodyPr>
          <a:lstStyle/>
          <a:p>
            <a:pPr marL="0" lvl="2" algn="ctr" eaLnBrk="1" fontAlgn="auto" hangingPunct="1">
              <a:spcBef>
                <a:spcPts val="0"/>
              </a:spcBef>
              <a:spcAft>
                <a:spcPts val="800"/>
              </a:spcAft>
            </a:pPr>
            <a:r>
              <a:rPr lang="en-GB" sz="1600" b="1" kern="0" dirty="0" smtClean="0">
                <a:solidFill>
                  <a:srgbClr val="000000"/>
                </a:solidFill>
              </a:rPr>
              <a:t>AT</a:t>
            </a:r>
            <a:br>
              <a:rPr lang="en-GB" sz="1600" b="1" kern="0" dirty="0" smtClean="0">
                <a:solidFill>
                  <a:srgbClr val="000000"/>
                </a:solidFill>
              </a:rPr>
            </a:br>
            <a:r>
              <a:rPr lang="en-GB" sz="1600" b="1" kern="0" dirty="0" smtClean="0">
                <a:solidFill>
                  <a:srgbClr val="000000"/>
                </a:solidFill>
              </a:rPr>
              <a:t>HOME</a:t>
            </a:r>
            <a:endParaRPr lang="en-GB" sz="1800" b="1" kern="0" dirty="0">
              <a:solidFill>
                <a:srgbClr val="000000"/>
              </a:solidFill>
            </a:endParaRPr>
          </a:p>
        </p:txBody>
      </p:sp>
      <p:sp>
        <p:nvSpPr>
          <p:cNvPr id="26" name="Rectangle 25"/>
          <p:cNvSpPr/>
          <p:nvPr/>
        </p:nvSpPr>
        <p:spPr>
          <a:xfrm>
            <a:off x="6376916" y="3780326"/>
            <a:ext cx="1100021" cy="794586"/>
          </a:xfrm>
          <a:prstGeom prst="rect">
            <a:avLst/>
          </a:prstGeom>
        </p:spPr>
        <p:txBody>
          <a:bodyPr>
            <a:noAutofit/>
          </a:bodyPr>
          <a:lstStyle/>
          <a:p>
            <a:pPr marL="0" lvl="2" algn="ctr" eaLnBrk="1" fontAlgn="auto" hangingPunct="1">
              <a:spcBef>
                <a:spcPts val="0"/>
              </a:spcBef>
              <a:spcAft>
                <a:spcPts val="800"/>
              </a:spcAft>
            </a:pPr>
            <a:r>
              <a:rPr lang="en-GB" sz="1400" b="1" kern="0" dirty="0" smtClean="0">
                <a:solidFill>
                  <a:srgbClr val="000000"/>
                </a:solidFill>
              </a:rPr>
              <a:t>ASSISTED LIVING FACILITY</a:t>
            </a:r>
            <a:endParaRPr lang="en-GB" sz="1600" b="1" kern="0" dirty="0">
              <a:solidFill>
                <a:srgbClr val="000000"/>
              </a:solidFill>
            </a:endParaRPr>
          </a:p>
        </p:txBody>
      </p:sp>
      <p:sp>
        <p:nvSpPr>
          <p:cNvPr id="32" name="Rectangle 4"/>
          <p:cNvSpPr>
            <a:spLocks noChangeArrowheads="1"/>
          </p:cNvSpPr>
          <p:nvPr/>
        </p:nvSpPr>
        <p:spPr bwMode="gray">
          <a:xfrm>
            <a:off x="6645275" y="0"/>
            <a:ext cx="2096255" cy="227013"/>
          </a:xfrm>
          <a:prstGeom prst="rect">
            <a:avLst/>
          </a:prstGeom>
          <a:solidFill>
            <a:srgbClr val="008080"/>
          </a:solidFill>
          <a:ln>
            <a:noFill/>
          </a:ln>
        </p:spPr>
        <p:txBody>
          <a:bodyPr tIns="0" bIns="0" anchor="ctr" anchorCtr="1"/>
          <a:lstStyle/>
          <a:p>
            <a:pPr algn="ctr">
              <a:lnSpc>
                <a:spcPct val="90000"/>
              </a:lnSpc>
            </a:pPr>
            <a:r>
              <a:rPr lang="en-GB" sz="1200" b="1" dirty="0" smtClean="0">
                <a:solidFill>
                  <a:srgbClr val="FFFFFF"/>
                </a:solidFill>
                <a:latin typeface="Arial"/>
              </a:rPr>
              <a:t>LTC PRODUCTS 101</a:t>
            </a:r>
            <a:endParaRPr lang="en-GB" sz="1200" b="1" dirty="0">
              <a:solidFill>
                <a:srgbClr val="FFFFFF"/>
              </a:solidFill>
              <a:latin typeface="Arial"/>
            </a:endParaRPr>
          </a:p>
        </p:txBody>
      </p:sp>
      <p:pic>
        <p:nvPicPr>
          <p:cNvPr id="33" name="Picture 32"/>
          <p:cNvPicPr>
            <a:picLocks noChangeAspect="1"/>
          </p:cNvPicPr>
          <p:nvPr/>
        </p:nvPicPr>
        <p:blipFill>
          <a:blip r:embed="rId7">
            <a:duotone>
              <a:schemeClr val="accent6">
                <a:shade val="45000"/>
                <a:satMod val="135000"/>
              </a:schemeClr>
              <a:prstClr val="white"/>
            </a:duotone>
            <a:extLst>
              <a:ext uri="{BEBA8EAE-BF5A-486C-A8C5-ECC9F3942E4B}">
                <a14:imgProps xmlns:a14="http://schemas.microsoft.com/office/drawing/2010/main">
                  <a14:imgLayer r:embed="rId8">
                    <a14:imgEffect>
                      <a14:colorTemperature colorTemp="11200"/>
                    </a14:imgEffect>
                    <a14:imgEffect>
                      <a14:saturation sat="400000"/>
                    </a14:imgEffect>
                    <a14:imgEffect>
                      <a14:brightnessContrast bright="-40000" contrast="40000"/>
                    </a14:imgEffect>
                  </a14:imgLayer>
                </a14:imgProps>
              </a:ext>
            </a:extLst>
          </a:blip>
          <a:stretch>
            <a:fillRect/>
          </a:stretch>
        </p:blipFill>
        <p:spPr>
          <a:xfrm>
            <a:off x="7636013" y="2643703"/>
            <a:ext cx="1174892" cy="1052081"/>
          </a:xfrm>
          <a:prstGeom prst="rect">
            <a:avLst/>
          </a:prstGeom>
        </p:spPr>
      </p:pic>
      <p:sp>
        <p:nvSpPr>
          <p:cNvPr id="34" name="Rectangle 33"/>
          <p:cNvSpPr/>
          <p:nvPr/>
        </p:nvSpPr>
        <p:spPr>
          <a:xfrm>
            <a:off x="7553625" y="3938585"/>
            <a:ext cx="1364617" cy="748523"/>
          </a:xfrm>
          <a:prstGeom prst="rect">
            <a:avLst/>
          </a:prstGeom>
        </p:spPr>
        <p:txBody>
          <a:bodyPr>
            <a:noAutofit/>
          </a:bodyPr>
          <a:lstStyle/>
          <a:p>
            <a:pPr marL="0" lvl="2" algn="ctr" eaLnBrk="1" fontAlgn="auto" hangingPunct="1">
              <a:spcBef>
                <a:spcPts val="0"/>
              </a:spcBef>
              <a:spcAft>
                <a:spcPts val="800"/>
              </a:spcAft>
            </a:pPr>
            <a:r>
              <a:rPr lang="en-GB" sz="1600" b="1" kern="0" dirty="0" smtClean="0">
                <a:solidFill>
                  <a:srgbClr val="000000"/>
                </a:solidFill>
              </a:rPr>
              <a:t>NURSING</a:t>
            </a:r>
            <a:br>
              <a:rPr lang="en-GB" sz="1600" b="1" kern="0" dirty="0" smtClean="0">
                <a:solidFill>
                  <a:srgbClr val="000000"/>
                </a:solidFill>
              </a:rPr>
            </a:br>
            <a:r>
              <a:rPr lang="en-GB" sz="1600" b="1" kern="0" dirty="0" smtClean="0">
                <a:solidFill>
                  <a:srgbClr val="000000"/>
                </a:solidFill>
              </a:rPr>
              <a:t>HOME</a:t>
            </a:r>
            <a:endParaRPr lang="en-GB" sz="1800" b="1" kern="0" dirty="0">
              <a:solidFill>
                <a:srgbClr val="000000"/>
              </a:solidFill>
            </a:endParaRPr>
          </a:p>
        </p:txBody>
      </p:sp>
      <p:sp>
        <p:nvSpPr>
          <p:cNvPr id="18" name="Rectangle 17"/>
          <p:cNvSpPr/>
          <p:nvPr/>
        </p:nvSpPr>
        <p:spPr>
          <a:xfrm>
            <a:off x="5088058" y="1374435"/>
            <a:ext cx="3713016" cy="816514"/>
          </a:xfrm>
          <a:prstGeom prst="rect">
            <a:avLst/>
          </a:prstGeom>
        </p:spPr>
        <p:txBody>
          <a:bodyPr>
            <a:noAutofit/>
          </a:bodyPr>
          <a:lstStyle/>
          <a:p>
            <a:pPr marL="0" lvl="2" algn="ctr" eaLnBrk="1" fontAlgn="auto" hangingPunct="1">
              <a:lnSpc>
                <a:spcPts val="1900"/>
              </a:lnSpc>
              <a:spcBef>
                <a:spcPts val="0"/>
              </a:spcBef>
              <a:spcAft>
                <a:spcPts val="800"/>
              </a:spcAft>
            </a:pPr>
            <a:r>
              <a:rPr lang="en-GB" sz="1800" b="1" kern="0" dirty="0" smtClean="0">
                <a:solidFill>
                  <a:srgbClr val="000000"/>
                </a:solidFill>
              </a:rPr>
              <a:t>MANY POLICIES ALSO REQUIRE RECEIPT OF LTC SERVICES</a:t>
            </a:r>
            <a:endParaRPr lang="en-GB" sz="2000" b="1" kern="0" dirty="0">
              <a:solidFill>
                <a:srgbClr val="000000"/>
              </a:solidFill>
            </a:endParaRPr>
          </a:p>
        </p:txBody>
      </p:sp>
    </p:spTree>
    <p:extLst>
      <p:ext uri="{BB962C8B-B14F-4D97-AF65-F5344CB8AC3E}">
        <p14:creationId xmlns:p14="http://schemas.microsoft.com/office/powerpoint/2010/main" val="4168856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ppt_x"/>
                                          </p:val>
                                        </p:tav>
                                        <p:tav tm="100000">
                                          <p:val>
                                            <p:strVal val="#ppt_x"/>
                                          </p:val>
                                        </p:tav>
                                      </p:tavLst>
                                    </p:anim>
                                    <p:anim calcmode="lin" valueType="num">
                                      <p:cBhvr additive="base">
                                        <p:cTn id="3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additive="base">
                                        <p:cTn id="41" dur="500" fill="hold"/>
                                        <p:tgtEl>
                                          <p:spTgt spid="30"/>
                                        </p:tgtEl>
                                        <p:attrNameLst>
                                          <p:attrName>ppt_x</p:attrName>
                                        </p:attrNameLst>
                                      </p:cBhvr>
                                      <p:tavLst>
                                        <p:tav tm="0">
                                          <p:val>
                                            <p:strVal val="#ppt_x"/>
                                          </p:val>
                                        </p:tav>
                                        <p:tav tm="100000">
                                          <p:val>
                                            <p:strVal val="#ppt_x"/>
                                          </p:val>
                                        </p:tav>
                                      </p:tavLst>
                                    </p:anim>
                                    <p:anim calcmode="lin" valueType="num">
                                      <p:cBhvr additive="base">
                                        <p:cTn id="42" dur="500" fill="hold"/>
                                        <p:tgtEl>
                                          <p:spTgt spid="3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500" fill="hold"/>
                                        <p:tgtEl>
                                          <p:spTgt spid="25"/>
                                        </p:tgtEl>
                                        <p:attrNameLst>
                                          <p:attrName>ppt_x</p:attrName>
                                        </p:attrNameLst>
                                      </p:cBhvr>
                                      <p:tavLst>
                                        <p:tav tm="0">
                                          <p:val>
                                            <p:strVal val="#ppt_x"/>
                                          </p:val>
                                        </p:tav>
                                        <p:tav tm="100000">
                                          <p:val>
                                            <p:strVal val="#ppt_x"/>
                                          </p:val>
                                        </p:tav>
                                      </p:tavLst>
                                    </p:anim>
                                    <p:anim calcmode="lin" valueType="num">
                                      <p:cBhvr additive="base">
                                        <p:cTn id="4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500" fill="hold"/>
                                        <p:tgtEl>
                                          <p:spTgt spid="31"/>
                                        </p:tgtEl>
                                        <p:attrNameLst>
                                          <p:attrName>ppt_x</p:attrName>
                                        </p:attrNameLst>
                                      </p:cBhvr>
                                      <p:tavLst>
                                        <p:tav tm="0">
                                          <p:val>
                                            <p:strVal val="#ppt_x"/>
                                          </p:val>
                                        </p:tav>
                                        <p:tav tm="100000">
                                          <p:val>
                                            <p:strVal val="#ppt_x"/>
                                          </p:val>
                                        </p:tav>
                                      </p:tavLst>
                                    </p:anim>
                                    <p:anim calcmode="lin" valueType="num">
                                      <p:cBhvr additive="base">
                                        <p:cTn id="52" dur="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fill="hold"/>
                                        <p:tgtEl>
                                          <p:spTgt spid="26"/>
                                        </p:tgtEl>
                                        <p:attrNameLst>
                                          <p:attrName>ppt_x</p:attrName>
                                        </p:attrNameLst>
                                      </p:cBhvr>
                                      <p:tavLst>
                                        <p:tav tm="0">
                                          <p:val>
                                            <p:strVal val="#ppt_x"/>
                                          </p:val>
                                        </p:tav>
                                        <p:tav tm="100000">
                                          <p:val>
                                            <p:strVal val="#ppt_x"/>
                                          </p:val>
                                        </p:tav>
                                      </p:tavLst>
                                    </p:anim>
                                    <p:anim calcmode="lin" valueType="num">
                                      <p:cBhvr additive="base">
                                        <p:cTn id="5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500" fill="hold"/>
                                        <p:tgtEl>
                                          <p:spTgt spid="33"/>
                                        </p:tgtEl>
                                        <p:attrNameLst>
                                          <p:attrName>ppt_x</p:attrName>
                                        </p:attrNameLst>
                                      </p:cBhvr>
                                      <p:tavLst>
                                        <p:tav tm="0">
                                          <p:val>
                                            <p:strVal val="#ppt_x"/>
                                          </p:val>
                                        </p:tav>
                                        <p:tav tm="100000">
                                          <p:val>
                                            <p:strVal val="#ppt_x"/>
                                          </p:val>
                                        </p:tav>
                                      </p:tavLst>
                                    </p:anim>
                                    <p:anim calcmode="lin" valueType="num">
                                      <p:cBhvr additive="base">
                                        <p:cTn id="62" dur="500" fill="hold"/>
                                        <p:tgtEl>
                                          <p:spTgt spid="33"/>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additive="base">
                                        <p:cTn id="65" dur="500" fill="hold"/>
                                        <p:tgtEl>
                                          <p:spTgt spid="34"/>
                                        </p:tgtEl>
                                        <p:attrNameLst>
                                          <p:attrName>ppt_x</p:attrName>
                                        </p:attrNameLst>
                                      </p:cBhvr>
                                      <p:tavLst>
                                        <p:tav tm="0">
                                          <p:val>
                                            <p:strVal val="#ppt_x"/>
                                          </p:val>
                                        </p:tav>
                                        <p:tav tm="100000">
                                          <p:val>
                                            <p:strVal val="#ppt_x"/>
                                          </p:val>
                                        </p:tav>
                                      </p:tavLst>
                                    </p:anim>
                                    <p:anim calcmode="lin" valueType="num">
                                      <p:cBhvr additive="base">
                                        <p:cTn id="6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P spid="15" grpId="0"/>
      <p:bldP spid="28" grpId="0" animBg="1"/>
      <p:bldP spid="25" grpId="0"/>
      <p:bldP spid="26" grpId="0"/>
      <p:bldP spid="34"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LTC Insurance Benefits</a:t>
            </a:r>
            <a:endParaRPr lang="en-US" dirty="0"/>
          </a:p>
        </p:txBody>
      </p:sp>
      <p:sp>
        <p:nvSpPr>
          <p:cNvPr id="8" name="Rectangle 4"/>
          <p:cNvSpPr>
            <a:spLocks noChangeArrowheads="1"/>
          </p:cNvSpPr>
          <p:nvPr/>
        </p:nvSpPr>
        <p:spPr bwMode="gray">
          <a:xfrm>
            <a:off x="6645275" y="0"/>
            <a:ext cx="2096255" cy="227013"/>
          </a:xfrm>
          <a:prstGeom prst="rect">
            <a:avLst/>
          </a:prstGeom>
          <a:solidFill>
            <a:srgbClr val="008080"/>
          </a:solidFill>
          <a:ln>
            <a:noFill/>
          </a:ln>
        </p:spPr>
        <p:txBody>
          <a:bodyPr tIns="0" bIns="0" anchor="ctr" anchorCtr="1"/>
          <a:lstStyle/>
          <a:p>
            <a:pPr algn="ctr">
              <a:lnSpc>
                <a:spcPct val="90000"/>
              </a:lnSpc>
            </a:pPr>
            <a:r>
              <a:rPr lang="en-GB" sz="1200" b="1" dirty="0" smtClean="0">
                <a:solidFill>
                  <a:srgbClr val="FFFFFF"/>
                </a:solidFill>
                <a:latin typeface="Arial"/>
              </a:rPr>
              <a:t>LTC PRODUCTS 101</a:t>
            </a:r>
            <a:endParaRPr lang="en-GB" sz="1200" b="1" dirty="0">
              <a:solidFill>
                <a:srgbClr val="FFFFFF"/>
              </a:solidFill>
              <a:latin typeface="Arial"/>
            </a:endParaRPr>
          </a:p>
        </p:txBody>
      </p:sp>
      <p:sp>
        <p:nvSpPr>
          <p:cNvPr id="72" name="Rectangle 71"/>
          <p:cNvSpPr/>
          <p:nvPr/>
        </p:nvSpPr>
        <p:spPr bwMode="auto">
          <a:xfrm>
            <a:off x="0" y="6166075"/>
            <a:ext cx="9143999" cy="69192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3E3E3E"/>
              </a:solidFill>
            </a:endParaRPr>
          </a:p>
        </p:txBody>
      </p:sp>
      <p:sp>
        <p:nvSpPr>
          <p:cNvPr id="73" name="Rectangle 162"/>
          <p:cNvSpPr txBox="1">
            <a:spLocks noChangeArrowheads="1"/>
          </p:cNvSpPr>
          <p:nvPr/>
        </p:nvSpPr>
        <p:spPr bwMode="auto">
          <a:xfrm>
            <a:off x="6705600" y="6553200"/>
            <a:ext cx="21336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solidFill>
                  <a:schemeClr val="bg1"/>
                </a:solidFill>
              </a:defRPr>
            </a:lvl1pPr>
          </a:lstStyle>
          <a:p>
            <a:pPr algn="r">
              <a:defRPr/>
            </a:pPr>
            <a:fld id="{0E191445-A357-49CC-AE88-E14D3EF5070A}" type="slidenum">
              <a:rPr lang="en-US" sz="1100" b="1" smtClean="0">
                <a:solidFill>
                  <a:srgbClr val="FFFFFF">
                    <a:lumMod val="50000"/>
                  </a:srgbClr>
                </a:solidFill>
              </a:rPr>
              <a:pPr algn="r">
                <a:defRPr/>
              </a:pPr>
              <a:t>7</a:t>
            </a:fld>
            <a:endParaRPr lang="en-US" sz="1100" b="1" dirty="0" smtClean="0">
              <a:solidFill>
                <a:srgbClr val="FFFFFF">
                  <a:lumMod val="50000"/>
                </a:srgbClr>
              </a:solidFill>
              <a:latin typeface="Times New Roman" pitchFamily="18" charset="0"/>
            </a:endParaRPr>
          </a:p>
        </p:txBody>
      </p:sp>
      <p:sp>
        <p:nvSpPr>
          <p:cNvPr id="43" name="Rectangle 42"/>
          <p:cNvSpPr/>
          <p:nvPr/>
        </p:nvSpPr>
        <p:spPr>
          <a:xfrm>
            <a:off x="430814" y="1428934"/>
            <a:ext cx="4049679" cy="2130405"/>
          </a:xfrm>
          <a:prstGeom prst="rect">
            <a:avLst/>
          </a:prstGeom>
          <a:solidFill>
            <a:srgbClr val="91A2AC"/>
          </a:solidFill>
          <a:ln w="25400" cap="flat" cmpd="sng" algn="ctr">
            <a:noFill/>
            <a:prstDash val="solid"/>
          </a:ln>
          <a:effectLst/>
        </p:spPr>
        <p:txBody>
          <a:bodyPr lIns="228600" rIns="228600" bIns="137160" rtlCol="0" anchor="b"/>
          <a:lstStyle/>
          <a:p>
            <a:pPr eaLnBrk="1" fontAlgn="auto" hangingPunct="1">
              <a:lnSpc>
                <a:spcPct val="90000"/>
              </a:lnSpc>
              <a:spcBef>
                <a:spcPts val="0"/>
              </a:spcBef>
              <a:spcAft>
                <a:spcPts val="0"/>
              </a:spcAft>
            </a:pPr>
            <a:r>
              <a:rPr lang="en-GB" sz="3600" b="1" kern="0" dirty="0" smtClean="0">
                <a:solidFill>
                  <a:sysClr val="window" lastClr="FFFFFF"/>
                </a:solidFill>
                <a:latin typeface="Arial"/>
              </a:rPr>
              <a:t>Not a</a:t>
            </a:r>
          </a:p>
          <a:p>
            <a:pPr eaLnBrk="1" fontAlgn="auto" hangingPunct="1">
              <a:lnSpc>
                <a:spcPct val="90000"/>
              </a:lnSpc>
              <a:spcBef>
                <a:spcPts val="0"/>
              </a:spcBef>
              <a:spcAft>
                <a:spcPts val="0"/>
              </a:spcAft>
            </a:pPr>
            <a:r>
              <a:rPr lang="en-GB" sz="3600" b="1" kern="0" dirty="0" smtClean="0">
                <a:solidFill>
                  <a:sysClr val="window" lastClr="FFFFFF"/>
                </a:solidFill>
                <a:latin typeface="Arial"/>
              </a:rPr>
              <a:t>lump sum:</a:t>
            </a:r>
            <a:r>
              <a:rPr lang="en-GB" sz="2800" kern="0" dirty="0" smtClean="0">
                <a:solidFill>
                  <a:sysClr val="window" lastClr="FFFFFF"/>
                </a:solidFill>
                <a:latin typeface="Arial"/>
              </a:rPr>
              <a:t> </a:t>
            </a:r>
            <a:endParaRPr lang="en-US" sz="3200" b="1" kern="0" dirty="0">
              <a:solidFill>
                <a:srgbClr val="C41002">
                  <a:lumMod val="75000"/>
                </a:srgbClr>
              </a:solidFill>
              <a:latin typeface="Arial"/>
            </a:endParaRPr>
          </a:p>
        </p:txBody>
      </p:sp>
      <p:sp>
        <p:nvSpPr>
          <p:cNvPr id="51" name="Rectangle 50"/>
          <p:cNvSpPr/>
          <p:nvPr/>
        </p:nvSpPr>
        <p:spPr>
          <a:xfrm>
            <a:off x="4568693" y="1428933"/>
            <a:ext cx="4214779" cy="2121406"/>
          </a:xfrm>
          <a:prstGeom prst="rect">
            <a:avLst/>
          </a:prstGeom>
          <a:solidFill>
            <a:srgbClr val="497F82"/>
          </a:solidFill>
          <a:ln w="25400" cap="flat" cmpd="sng" algn="ctr">
            <a:noFill/>
            <a:prstDash val="solid"/>
          </a:ln>
          <a:effectLst/>
        </p:spPr>
        <p:txBody>
          <a:bodyPr lIns="228600" tIns="320040" rIns="0" rtlCol="0" anchor="t" anchorCtr="0"/>
          <a:lstStyle/>
          <a:p>
            <a:pPr eaLnBrk="1" fontAlgn="auto" hangingPunct="1">
              <a:lnSpc>
                <a:spcPts val="1800"/>
              </a:lnSpc>
              <a:spcBef>
                <a:spcPts val="0"/>
              </a:spcBef>
              <a:spcAft>
                <a:spcPts val="0"/>
              </a:spcAft>
            </a:pPr>
            <a:endParaRPr lang="en-US" sz="1100" kern="0" dirty="0">
              <a:solidFill>
                <a:srgbClr val="4C4C4C">
                  <a:lumMod val="75000"/>
                </a:srgbClr>
              </a:solidFill>
              <a:latin typeface="Arial"/>
            </a:endParaRPr>
          </a:p>
        </p:txBody>
      </p:sp>
      <p:sp>
        <p:nvSpPr>
          <p:cNvPr id="58" name="Rectangle 57"/>
          <p:cNvSpPr/>
          <p:nvPr/>
        </p:nvSpPr>
        <p:spPr>
          <a:xfrm>
            <a:off x="3844994" y="3611711"/>
            <a:ext cx="4939684" cy="2547014"/>
          </a:xfrm>
          <a:prstGeom prst="rect">
            <a:avLst/>
          </a:prstGeom>
          <a:solidFill>
            <a:srgbClr val="ABC0C9"/>
          </a:solidFill>
          <a:ln w="25400" cap="flat" cmpd="sng" algn="ctr">
            <a:noFill/>
            <a:prstDash val="solid"/>
          </a:ln>
          <a:effectLst/>
        </p:spPr>
        <p:txBody>
          <a:bodyPr lIns="182880" rIns="2103120" bIns="137160" rtlCol="0" anchor="t" anchorCtr="0"/>
          <a:lstStyle/>
          <a:p>
            <a:pPr eaLnBrk="1" fontAlgn="auto" hangingPunct="1">
              <a:lnSpc>
                <a:spcPct val="90000"/>
              </a:lnSpc>
              <a:spcBef>
                <a:spcPts val="0"/>
              </a:spcBef>
              <a:spcAft>
                <a:spcPts val="0"/>
              </a:spcAft>
            </a:pPr>
            <a:r>
              <a:rPr lang="en-GB" sz="2400" b="1" kern="0" dirty="0" smtClean="0">
                <a:solidFill>
                  <a:sysClr val="window" lastClr="FFFFFF"/>
                </a:solidFill>
                <a:latin typeface="Arial"/>
              </a:rPr>
              <a:t>By law, policies must cover the insured for his entire life.</a:t>
            </a:r>
          </a:p>
        </p:txBody>
      </p:sp>
      <p:pic>
        <p:nvPicPr>
          <p:cNvPr id="76" name="Picture 75"/>
          <p:cNvPicPr>
            <a:picLocks noChangeAspect="1"/>
          </p:cNvPicPr>
          <p:nvPr/>
        </p:nvPicPr>
        <p:blipFill>
          <a:blip r:embed="rId3">
            <a:duotone>
              <a:schemeClr val="bg2">
                <a:shade val="45000"/>
                <a:satMod val="135000"/>
              </a:schemeClr>
              <a:prstClr val="white"/>
            </a:duotone>
          </a:blip>
          <a:stretch>
            <a:fillRect/>
          </a:stretch>
        </p:blipFill>
        <p:spPr>
          <a:xfrm>
            <a:off x="7296321" y="3730134"/>
            <a:ext cx="1242864" cy="1242864"/>
          </a:xfrm>
          <a:prstGeom prst="rect">
            <a:avLst/>
          </a:prstGeom>
        </p:spPr>
      </p:pic>
      <p:grpSp>
        <p:nvGrpSpPr>
          <p:cNvPr id="3" name="Group 2"/>
          <p:cNvGrpSpPr/>
          <p:nvPr/>
        </p:nvGrpSpPr>
        <p:grpSpPr>
          <a:xfrm>
            <a:off x="2990701" y="1648923"/>
            <a:ext cx="1279371" cy="1272907"/>
            <a:chOff x="3333914" y="2404549"/>
            <a:chExt cx="1040747" cy="1035489"/>
          </a:xfrm>
        </p:grpSpPr>
        <p:pic>
          <p:nvPicPr>
            <p:cNvPr id="77" name="Picture 76"/>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400000"/>
                      </a14:imgEffect>
                    </a14:imgLayer>
                  </a14:imgProps>
                </a:ext>
              </a:extLst>
            </a:blip>
            <a:stretch>
              <a:fillRect/>
            </a:stretch>
          </p:blipFill>
          <p:spPr>
            <a:xfrm>
              <a:off x="3422115" y="2490655"/>
              <a:ext cx="782200" cy="782200"/>
            </a:xfrm>
            <a:prstGeom prst="rect">
              <a:avLst/>
            </a:prstGeom>
          </p:spPr>
        </p:pic>
        <p:grpSp>
          <p:nvGrpSpPr>
            <p:cNvPr id="78" name="Group 77"/>
            <p:cNvGrpSpPr/>
            <p:nvPr/>
          </p:nvGrpSpPr>
          <p:grpSpPr>
            <a:xfrm>
              <a:off x="3333914" y="2404549"/>
              <a:ext cx="1040747" cy="1035489"/>
              <a:chOff x="827381" y="3173550"/>
              <a:chExt cx="1266432" cy="1266432"/>
            </a:xfrm>
          </p:grpSpPr>
          <p:sp>
            <p:nvSpPr>
              <p:cNvPr id="79" name="Oval 78"/>
              <p:cNvSpPr/>
              <p:nvPr/>
            </p:nvSpPr>
            <p:spPr>
              <a:xfrm>
                <a:off x="827381" y="3173550"/>
                <a:ext cx="1266432" cy="1266432"/>
              </a:xfrm>
              <a:prstGeom prst="ellipse">
                <a:avLst/>
              </a:prstGeom>
              <a:noFill/>
              <a:ln w="57150"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a:endParaRPr>
              </a:p>
            </p:txBody>
          </p:sp>
          <p:cxnSp>
            <p:nvCxnSpPr>
              <p:cNvPr id="80" name="Straight Connector 79"/>
              <p:cNvCxnSpPr/>
              <p:nvPr/>
            </p:nvCxnSpPr>
            <p:spPr>
              <a:xfrm>
                <a:off x="1030530" y="3376809"/>
                <a:ext cx="860717" cy="860718"/>
              </a:xfrm>
              <a:prstGeom prst="line">
                <a:avLst/>
              </a:prstGeom>
              <a:ln w="57150" cmpd="sng">
                <a:solidFill>
                  <a:srgbClr val="FFFFFF"/>
                </a:solidFill>
              </a:ln>
            </p:spPr>
            <p:style>
              <a:lnRef idx="1">
                <a:schemeClr val="accent1"/>
              </a:lnRef>
              <a:fillRef idx="0">
                <a:schemeClr val="accent1"/>
              </a:fillRef>
              <a:effectRef idx="0">
                <a:schemeClr val="accent1"/>
              </a:effectRef>
              <a:fontRef idx="minor">
                <a:schemeClr val="tx1"/>
              </a:fontRef>
            </p:style>
          </p:cxnSp>
        </p:grpSp>
      </p:grpSp>
      <p:sp>
        <p:nvSpPr>
          <p:cNvPr id="81" name="TextBox 80"/>
          <p:cNvSpPr txBox="1"/>
          <p:nvPr/>
        </p:nvSpPr>
        <p:spPr>
          <a:xfrm>
            <a:off x="4639252" y="1499513"/>
            <a:ext cx="4110059" cy="2074414"/>
          </a:xfrm>
          <a:prstGeom prst="rect">
            <a:avLst/>
          </a:prstGeom>
          <a:noFill/>
        </p:spPr>
        <p:txBody>
          <a:bodyPr wrap="square" rtlCol="0">
            <a:spAutoFit/>
          </a:bodyPr>
          <a:lstStyle/>
          <a:p>
            <a:pPr algn="r" eaLnBrk="1" fontAlgn="auto" hangingPunct="1">
              <a:lnSpc>
                <a:spcPct val="80000"/>
              </a:lnSpc>
              <a:spcBef>
                <a:spcPts val="0"/>
              </a:spcBef>
              <a:spcAft>
                <a:spcPts val="0"/>
              </a:spcAft>
              <a:defRPr/>
            </a:pPr>
            <a:r>
              <a:rPr lang="en-GB" sz="2800" b="1" kern="0" dirty="0">
                <a:solidFill>
                  <a:sysClr val="window" lastClr="FFFFFF"/>
                </a:solidFill>
                <a:latin typeface="Arial"/>
              </a:rPr>
              <a:t>Limit on total</a:t>
            </a:r>
            <a:br>
              <a:rPr lang="en-GB" sz="2800" b="1" kern="0" dirty="0">
                <a:solidFill>
                  <a:sysClr val="window" lastClr="FFFFFF"/>
                </a:solidFill>
                <a:latin typeface="Arial"/>
              </a:rPr>
            </a:br>
            <a:r>
              <a:rPr lang="en-GB" sz="2800" b="1" kern="0" dirty="0">
                <a:solidFill>
                  <a:sysClr val="window" lastClr="FFFFFF"/>
                </a:solidFill>
                <a:latin typeface="Arial"/>
              </a:rPr>
              <a:t>amount paid out</a:t>
            </a:r>
          </a:p>
          <a:p>
            <a:pPr eaLnBrk="1" fontAlgn="auto" hangingPunct="1">
              <a:lnSpc>
                <a:spcPts val="1800"/>
              </a:lnSpc>
              <a:spcBef>
                <a:spcPts val="0"/>
              </a:spcBef>
              <a:spcAft>
                <a:spcPts val="0"/>
              </a:spcAft>
              <a:defRPr/>
            </a:pPr>
            <a:endParaRPr lang="en-GB" sz="2000" b="1" kern="0" dirty="0">
              <a:solidFill>
                <a:srgbClr val="4C4C4C">
                  <a:lumMod val="75000"/>
                </a:srgbClr>
              </a:solidFill>
              <a:latin typeface="Arial"/>
            </a:endParaRPr>
          </a:p>
          <a:p>
            <a:pPr eaLnBrk="1" fontAlgn="auto" hangingPunct="1">
              <a:lnSpc>
                <a:spcPts val="1800"/>
              </a:lnSpc>
              <a:spcBef>
                <a:spcPts val="0"/>
              </a:spcBef>
              <a:spcAft>
                <a:spcPts val="0"/>
              </a:spcAft>
              <a:defRPr/>
            </a:pPr>
            <a:r>
              <a:rPr lang="en-GB" sz="2000" b="1" kern="0" dirty="0">
                <a:solidFill>
                  <a:srgbClr val="4C4C4C">
                    <a:lumMod val="75000"/>
                  </a:srgbClr>
                </a:solidFill>
                <a:latin typeface="Arial"/>
              </a:rPr>
              <a:t>Many policies do not pay:</a:t>
            </a:r>
          </a:p>
          <a:p>
            <a:pPr marL="285750" indent="-285750" eaLnBrk="1" fontAlgn="auto" hangingPunct="1">
              <a:spcBef>
                <a:spcPts val="0"/>
              </a:spcBef>
              <a:spcAft>
                <a:spcPts val="0"/>
              </a:spcAft>
              <a:buFont typeface="Arial"/>
              <a:buChar char="•"/>
              <a:defRPr/>
            </a:pPr>
            <a:r>
              <a:rPr lang="en-GB" sz="1800" kern="0" dirty="0">
                <a:solidFill>
                  <a:srgbClr val="4C4C4C">
                    <a:lumMod val="75000"/>
                  </a:srgbClr>
                </a:solidFill>
                <a:latin typeface="Arial"/>
              </a:rPr>
              <a:t>During the entire disability episode</a:t>
            </a:r>
          </a:p>
          <a:p>
            <a:pPr marL="285750" indent="-285750" eaLnBrk="1" fontAlgn="auto" hangingPunct="1">
              <a:spcBef>
                <a:spcPts val="0"/>
              </a:spcBef>
              <a:spcAft>
                <a:spcPts val="0"/>
              </a:spcAft>
              <a:buFont typeface="Arial"/>
              <a:buChar char="•"/>
              <a:defRPr/>
            </a:pPr>
            <a:r>
              <a:rPr lang="en-GB" sz="1800" kern="0" dirty="0">
                <a:solidFill>
                  <a:srgbClr val="4C4C4C">
                    <a:lumMod val="75000"/>
                  </a:srgbClr>
                </a:solidFill>
                <a:latin typeface="Arial"/>
              </a:rPr>
              <a:t>Until the disability lasts a certain</a:t>
            </a:r>
            <a:br>
              <a:rPr lang="en-GB" sz="1800" kern="0" dirty="0">
                <a:solidFill>
                  <a:srgbClr val="4C4C4C">
                    <a:lumMod val="75000"/>
                  </a:srgbClr>
                </a:solidFill>
                <a:latin typeface="Arial"/>
              </a:rPr>
            </a:br>
            <a:r>
              <a:rPr lang="en-GB" sz="1800" kern="0" dirty="0">
                <a:solidFill>
                  <a:srgbClr val="4C4C4C">
                    <a:lumMod val="75000"/>
                  </a:srgbClr>
                </a:solidFill>
                <a:latin typeface="Arial"/>
              </a:rPr>
              <a:t>amount of </a:t>
            </a:r>
            <a:r>
              <a:rPr lang="en-GB" sz="1800" kern="0" dirty="0" smtClean="0">
                <a:solidFill>
                  <a:srgbClr val="4C4C4C">
                    <a:lumMod val="75000"/>
                  </a:srgbClr>
                </a:solidFill>
                <a:latin typeface="Arial"/>
              </a:rPr>
              <a:t>time</a:t>
            </a:r>
            <a:endParaRPr lang="en-GB" sz="1800" kern="0" dirty="0">
              <a:solidFill>
                <a:srgbClr val="4C4C4C">
                  <a:lumMod val="75000"/>
                </a:srgbClr>
              </a:solidFill>
              <a:latin typeface="Arial"/>
            </a:endParaRPr>
          </a:p>
        </p:txBody>
      </p:sp>
      <p:sp>
        <p:nvSpPr>
          <p:cNvPr id="82" name="TextBox 81"/>
          <p:cNvSpPr txBox="1"/>
          <p:nvPr/>
        </p:nvSpPr>
        <p:spPr>
          <a:xfrm>
            <a:off x="3988558" y="5111766"/>
            <a:ext cx="4764296" cy="923330"/>
          </a:xfrm>
          <a:prstGeom prst="rect">
            <a:avLst/>
          </a:prstGeom>
          <a:noFill/>
        </p:spPr>
        <p:txBody>
          <a:bodyPr wrap="square" rtlCol="0">
            <a:spAutoFit/>
          </a:bodyPr>
          <a:lstStyle/>
          <a:p>
            <a:pPr marL="285750" indent="-285750" eaLnBrk="1" fontAlgn="auto" hangingPunct="1">
              <a:spcBef>
                <a:spcPts val="0"/>
              </a:spcBef>
              <a:spcAft>
                <a:spcPts val="0"/>
              </a:spcAft>
              <a:buFont typeface="Arial"/>
              <a:buChar char="•"/>
              <a:defRPr/>
            </a:pPr>
            <a:r>
              <a:rPr lang="en-GB" sz="1800" kern="0" dirty="0">
                <a:solidFill>
                  <a:srgbClr val="4C4C4C">
                    <a:lumMod val="75000"/>
                  </a:srgbClr>
                </a:solidFill>
                <a:latin typeface="Arial"/>
              </a:rPr>
              <a:t>Option to automatically </a:t>
            </a:r>
            <a:r>
              <a:rPr lang="en-GB" sz="1800" kern="0" dirty="0" smtClean="0">
                <a:solidFill>
                  <a:srgbClr val="4C4C4C">
                    <a:lumMod val="75000"/>
                  </a:srgbClr>
                </a:solidFill>
                <a:latin typeface="Arial"/>
              </a:rPr>
              <a:t>increase benefits </a:t>
            </a:r>
            <a:r>
              <a:rPr lang="en-GB" sz="1800" kern="0" dirty="0">
                <a:solidFill>
                  <a:srgbClr val="4C4C4C">
                    <a:lumMod val="75000"/>
                  </a:srgbClr>
                </a:solidFill>
                <a:latin typeface="Arial"/>
              </a:rPr>
              <a:t>each year is offered </a:t>
            </a:r>
            <a:r>
              <a:rPr lang="en-GB" sz="1800" kern="0" dirty="0" smtClean="0">
                <a:solidFill>
                  <a:srgbClr val="4C4C4C">
                    <a:lumMod val="75000"/>
                  </a:srgbClr>
                </a:solidFill>
                <a:latin typeface="Arial"/>
              </a:rPr>
              <a:t>at purchase</a:t>
            </a:r>
            <a:r>
              <a:rPr lang="en-GB" sz="1800" kern="0" dirty="0">
                <a:solidFill>
                  <a:srgbClr val="4C4C4C">
                    <a:lumMod val="75000"/>
                  </a:srgbClr>
                </a:solidFill>
                <a:latin typeface="Arial"/>
              </a:rPr>
              <a:t>, so they keep up </a:t>
            </a:r>
            <a:r>
              <a:rPr lang="en-GB" sz="1800" kern="0" dirty="0" smtClean="0">
                <a:solidFill>
                  <a:srgbClr val="4C4C4C">
                    <a:lumMod val="75000"/>
                  </a:srgbClr>
                </a:solidFill>
                <a:latin typeface="Arial"/>
              </a:rPr>
              <a:t>with increases </a:t>
            </a:r>
            <a:r>
              <a:rPr lang="en-GB" sz="1800" kern="0" dirty="0">
                <a:solidFill>
                  <a:srgbClr val="4C4C4C">
                    <a:lumMod val="75000"/>
                  </a:srgbClr>
                </a:solidFill>
                <a:latin typeface="Arial"/>
              </a:rPr>
              <a:t>in costs of care</a:t>
            </a:r>
          </a:p>
        </p:txBody>
      </p:sp>
      <p:sp>
        <p:nvSpPr>
          <p:cNvPr id="30" name="Rectangle 29"/>
          <p:cNvSpPr/>
          <p:nvPr/>
        </p:nvSpPr>
        <p:spPr>
          <a:xfrm>
            <a:off x="430814" y="3559339"/>
            <a:ext cx="3334361" cy="2606736"/>
          </a:xfrm>
          <a:prstGeom prst="rect">
            <a:avLst/>
          </a:prstGeom>
          <a:solidFill>
            <a:srgbClr val="91A2AC"/>
          </a:solidFill>
          <a:ln w="25400" cap="flat" cmpd="sng" algn="ctr">
            <a:noFill/>
            <a:prstDash val="solid"/>
          </a:ln>
          <a:effectLst/>
        </p:spPr>
        <p:txBody>
          <a:bodyPr lIns="228600" rIns="228600" bIns="137160" rtlCol="0" anchor="t"/>
          <a:lstStyle/>
          <a:p>
            <a:pPr eaLnBrk="1" fontAlgn="auto" hangingPunct="1">
              <a:lnSpc>
                <a:spcPts val="2200"/>
              </a:lnSpc>
              <a:spcBef>
                <a:spcPts val="0"/>
              </a:spcBef>
              <a:spcAft>
                <a:spcPts val="0"/>
              </a:spcAft>
            </a:pPr>
            <a:r>
              <a:rPr lang="en-GB" sz="2400" kern="0" dirty="0" smtClean="0">
                <a:solidFill>
                  <a:srgbClr val="262626"/>
                </a:solidFill>
                <a:latin typeface="Arial"/>
              </a:rPr>
              <a:t>a benefit is paid</a:t>
            </a:r>
            <a:br>
              <a:rPr lang="en-GB" sz="2400" kern="0" dirty="0" smtClean="0">
                <a:solidFill>
                  <a:srgbClr val="262626"/>
                </a:solidFill>
                <a:latin typeface="Arial"/>
              </a:rPr>
            </a:br>
            <a:r>
              <a:rPr lang="en-GB" sz="2400" kern="0" dirty="0" smtClean="0">
                <a:solidFill>
                  <a:srgbClr val="262626"/>
                </a:solidFill>
                <a:latin typeface="Arial"/>
              </a:rPr>
              <a:t>each day</a:t>
            </a:r>
            <a:br>
              <a:rPr lang="en-GB" sz="2400" kern="0" dirty="0" smtClean="0">
                <a:solidFill>
                  <a:srgbClr val="262626"/>
                </a:solidFill>
                <a:latin typeface="Arial"/>
              </a:rPr>
            </a:br>
            <a:r>
              <a:rPr lang="en-GB" sz="2400" b="1" kern="0" dirty="0" smtClean="0">
                <a:solidFill>
                  <a:srgbClr val="262626"/>
                </a:solidFill>
                <a:latin typeface="Arial"/>
              </a:rPr>
              <a:t>up to a maximum</a:t>
            </a:r>
            <a:br>
              <a:rPr lang="en-GB" sz="2400" b="1" kern="0" dirty="0" smtClean="0">
                <a:solidFill>
                  <a:srgbClr val="262626"/>
                </a:solidFill>
                <a:latin typeface="Arial"/>
              </a:rPr>
            </a:br>
            <a:r>
              <a:rPr lang="en-GB" sz="2400" b="1" kern="0" dirty="0" smtClean="0">
                <a:solidFill>
                  <a:srgbClr val="262626"/>
                </a:solidFill>
                <a:latin typeface="Arial"/>
              </a:rPr>
              <a:t>benefit per day</a:t>
            </a:r>
            <a:endParaRPr lang="en-US" sz="2400" b="1" kern="0" dirty="0">
              <a:solidFill>
                <a:srgbClr val="262626"/>
              </a:solidFill>
              <a:latin typeface="Arial"/>
            </a:endParaRPr>
          </a:p>
        </p:txBody>
      </p:sp>
    </p:spTree>
    <p:extLst>
      <p:ext uri="{BB962C8B-B14F-4D97-AF65-F5344CB8AC3E}">
        <p14:creationId xmlns:p14="http://schemas.microsoft.com/office/powerpoint/2010/main" val="3088551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500"/>
                                        <p:tgtEl>
                                          <p:spTgt spid="5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1"/>
                                        </p:tgtEl>
                                        <p:attrNameLst>
                                          <p:attrName>style.visibility</p:attrName>
                                        </p:attrNameLst>
                                      </p:cBhvr>
                                      <p:to>
                                        <p:strVal val="visible"/>
                                      </p:to>
                                    </p:set>
                                    <p:animEffect transition="in" filter="fade">
                                      <p:cBhvr>
                                        <p:cTn id="21" dur="500"/>
                                        <p:tgtEl>
                                          <p:spTgt spid="8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8"/>
                                        </p:tgtEl>
                                        <p:attrNameLst>
                                          <p:attrName>style.visibility</p:attrName>
                                        </p:attrNameLst>
                                      </p:cBhvr>
                                      <p:to>
                                        <p:strVal val="visible"/>
                                      </p:to>
                                    </p:set>
                                    <p:animEffect transition="in" filter="fade">
                                      <p:cBhvr>
                                        <p:cTn id="26" dur="500"/>
                                        <p:tgtEl>
                                          <p:spTgt spid="58"/>
                                        </p:tgtEl>
                                      </p:cBhvr>
                                    </p:animEffect>
                                  </p:childTnLst>
                                </p:cTn>
                              </p:par>
                              <p:par>
                                <p:cTn id="27" presetID="10" presetClass="entr" presetSubtype="0" fill="hold" nodeType="with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500"/>
                                        <p:tgtEl>
                                          <p:spTgt spid="7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2"/>
                                        </p:tgtEl>
                                        <p:attrNameLst>
                                          <p:attrName>style.visibility</p:attrName>
                                        </p:attrNameLst>
                                      </p:cBhvr>
                                      <p:to>
                                        <p:strVal val="visible"/>
                                      </p:to>
                                    </p:set>
                                    <p:animEffect transition="in" filter="fade">
                                      <p:cBhvr>
                                        <p:cTn id="32"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1" grpId="0" animBg="1"/>
      <p:bldP spid="58" grpId="0" animBg="1"/>
      <p:bldP spid="81" grpId="0"/>
      <p:bldP spid="82" grpId="0"/>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p:cNvSpPr/>
          <p:nvPr/>
        </p:nvSpPr>
        <p:spPr bwMode="auto">
          <a:xfrm>
            <a:off x="0" y="6166075"/>
            <a:ext cx="9292662" cy="69192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3E3E3E"/>
              </a:solidFill>
            </a:endParaRPr>
          </a:p>
        </p:txBody>
      </p:sp>
      <p:sp>
        <p:nvSpPr>
          <p:cNvPr id="2" name="Title 1"/>
          <p:cNvSpPr>
            <a:spLocks noGrp="1"/>
          </p:cNvSpPr>
          <p:nvPr>
            <p:ph type="title"/>
          </p:nvPr>
        </p:nvSpPr>
        <p:spPr/>
        <p:txBody>
          <a:bodyPr/>
          <a:lstStyle/>
          <a:p>
            <a:r>
              <a:rPr lang="en-US" dirty="0" smtClean="0"/>
              <a:t>The Chance of Using Benefits</a:t>
            </a:r>
            <a:endParaRPr lang="en-US" dirty="0"/>
          </a:p>
        </p:txBody>
      </p:sp>
      <p:sp>
        <p:nvSpPr>
          <p:cNvPr id="4" name="Rectangle 4"/>
          <p:cNvSpPr>
            <a:spLocks noChangeArrowheads="1"/>
          </p:cNvSpPr>
          <p:nvPr/>
        </p:nvSpPr>
        <p:spPr bwMode="gray">
          <a:xfrm>
            <a:off x="6645275" y="0"/>
            <a:ext cx="2096255" cy="227013"/>
          </a:xfrm>
          <a:prstGeom prst="rect">
            <a:avLst/>
          </a:prstGeom>
          <a:solidFill>
            <a:srgbClr val="008080"/>
          </a:solidFill>
          <a:ln>
            <a:noFill/>
          </a:ln>
        </p:spPr>
        <p:txBody>
          <a:bodyPr tIns="0" bIns="0" anchor="ctr" anchorCtr="1"/>
          <a:lstStyle/>
          <a:p>
            <a:pPr algn="ctr">
              <a:lnSpc>
                <a:spcPct val="90000"/>
              </a:lnSpc>
            </a:pPr>
            <a:r>
              <a:rPr lang="en-GB" sz="1200" b="1" dirty="0" smtClean="0">
                <a:solidFill>
                  <a:srgbClr val="FFFFFF"/>
                </a:solidFill>
                <a:latin typeface="Arial"/>
              </a:rPr>
              <a:t>LTC PRODUCTS 101</a:t>
            </a:r>
            <a:endParaRPr lang="en-GB" sz="1200" b="1" dirty="0">
              <a:solidFill>
                <a:srgbClr val="FFFFFF"/>
              </a:solidFill>
              <a:latin typeface="Arial"/>
            </a:endParaRPr>
          </a:p>
        </p:txBody>
      </p:sp>
      <p:sp>
        <p:nvSpPr>
          <p:cNvPr id="39" name="Rectangle 38"/>
          <p:cNvSpPr/>
          <p:nvPr/>
        </p:nvSpPr>
        <p:spPr>
          <a:xfrm>
            <a:off x="3279854" y="2240428"/>
            <a:ext cx="2732954" cy="2517609"/>
          </a:xfrm>
          <a:prstGeom prst="rect">
            <a:avLst/>
          </a:prstGeom>
          <a:solidFill>
            <a:srgbClr val="620801"/>
          </a:solidFill>
          <a:ln w="25400" cap="flat" cmpd="sng" algn="ctr">
            <a:noFill/>
            <a:prstDash val="solid"/>
          </a:ln>
          <a:effectLst/>
        </p:spPr>
        <p:txBody>
          <a:bodyPr rtlCol="0" anchor="ctr"/>
          <a:lstStyle/>
          <a:p>
            <a:pPr algn="ctr" eaLnBrk="1" fontAlgn="auto" hangingPunct="1">
              <a:spcBef>
                <a:spcPts val="0"/>
              </a:spcBef>
              <a:spcAft>
                <a:spcPts val="0"/>
              </a:spcAft>
            </a:pPr>
            <a:endParaRPr lang="en-US" sz="1800" kern="0" dirty="0">
              <a:solidFill>
                <a:sysClr val="window" lastClr="FFFFFF"/>
              </a:solidFill>
              <a:latin typeface="Arial"/>
            </a:endParaRPr>
          </a:p>
        </p:txBody>
      </p:sp>
      <p:sp>
        <p:nvSpPr>
          <p:cNvPr id="40" name="Rectangle 39"/>
          <p:cNvSpPr/>
          <p:nvPr/>
        </p:nvSpPr>
        <p:spPr>
          <a:xfrm>
            <a:off x="354946" y="2240427"/>
            <a:ext cx="2732954" cy="2517609"/>
          </a:xfrm>
          <a:prstGeom prst="rect">
            <a:avLst/>
          </a:prstGeom>
          <a:solidFill>
            <a:srgbClr val="ABC0C9"/>
          </a:solidFill>
          <a:ln w="25400" cap="flat" cmpd="sng" algn="ctr">
            <a:noFill/>
            <a:prstDash val="solid"/>
          </a:ln>
          <a:effectLst/>
        </p:spPr>
        <p:txBody>
          <a:bodyPr rtlCol="0" anchor="ctr"/>
          <a:lstStyle/>
          <a:p>
            <a:pPr algn="ctr" eaLnBrk="1" fontAlgn="auto" hangingPunct="1">
              <a:spcBef>
                <a:spcPts val="0"/>
              </a:spcBef>
              <a:spcAft>
                <a:spcPts val="0"/>
              </a:spcAft>
            </a:pPr>
            <a:endParaRPr lang="en-US" sz="1800" kern="0" dirty="0">
              <a:solidFill>
                <a:sysClr val="window" lastClr="FFFFFF"/>
              </a:solidFill>
              <a:latin typeface="Arial"/>
            </a:endParaRPr>
          </a:p>
        </p:txBody>
      </p:sp>
      <p:sp>
        <p:nvSpPr>
          <p:cNvPr id="64" name="Rectangle 63"/>
          <p:cNvSpPr/>
          <p:nvPr/>
        </p:nvSpPr>
        <p:spPr>
          <a:xfrm>
            <a:off x="3458142" y="2434391"/>
            <a:ext cx="2532215" cy="2174542"/>
          </a:xfrm>
          <a:prstGeom prst="rect">
            <a:avLst/>
          </a:prstGeom>
        </p:spPr>
        <p:txBody>
          <a:bodyPr>
            <a:noAutofit/>
          </a:bodyPr>
          <a:lstStyle/>
          <a:p>
            <a:pPr marL="0" lvl="2" eaLnBrk="1" fontAlgn="auto" hangingPunct="1">
              <a:lnSpc>
                <a:spcPts val="1900"/>
              </a:lnSpc>
              <a:spcBef>
                <a:spcPts val="0"/>
              </a:spcBef>
              <a:spcAft>
                <a:spcPts val="800"/>
              </a:spcAft>
            </a:pPr>
            <a:r>
              <a:rPr lang="en-GB" sz="2400" b="1" kern="0" dirty="0" smtClean="0">
                <a:solidFill>
                  <a:srgbClr val="9F9F9F">
                    <a:lumMod val="20000"/>
                    <a:lumOff val="80000"/>
                  </a:srgbClr>
                </a:solidFill>
              </a:rPr>
              <a:t>HIGH</a:t>
            </a:r>
            <a:r>
              <a:rPr lang="en-GB" sz="1800" b="1" kern="0" dirty="0" smtClean="0">
                <a:solidFill>
                  <a:srgbClr val="9F9F9F">
                    <a:lumMod val="20000"/>
                    <a:lumOff val="80000"/>
                  </a:srgbClr>
                </a:solidFill>
              </a:rPr>
              <a:t> chance of use</a:t>
            </a:r>
            <a:endParaRPr lang="en-GB" sz="1600" kern="0" dirty="0">
              <a:solidFill>
                <a:srgbClr val="9F9F9F">
                  <a:lumMod val="20000"/>
                  <a:lumOff val="80000"/>
                </a:srgbClr>
              </a:solidFill>
            </a:endParaRPr>
          </a:p>
        </p:txBody>
      </p:sp>
      <p:sp>
        <p:nvSpPr>
          <p:cNvPr id="76" name="Rectangle 162"/>
          <p:cNvSpPr txBox="1">
            <a:spLocks noChangeArrowheads="1"/>
          </p:cNvSpPr>
          <p:nvPr/>
        </p:nvSpPr>
        <p:spPr bwMode="auto">
          <a:xfrm>
            <a:off x="6705600" y="6553200"/>
            <a:ext cx="21336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solidFill>
                  <a:schemeClr val="bg1"/>
                </a:solidFill>
              </a:defRPr>
            </a:lvl1pPr>
          </a:lstStyle>
          <a:p>
            <a:pPr algn="r">
              <a:defRPr/>
            </a:pPr>
            <a:fld id="{0E191445-A357-49CC-AE88-E14D3EF5070A}" type="slidenum">
              <a:rPr lang="en-US" sz="1100" b="1" smtClean="0">
                <a:solidFill>
                  <a:srgbClr val="FFFFFF">
                    <a:lumMod val="50000"/>
                  </a:srgbClr>
                </a:solidFill>
              </a:rPr>
              <a:pPr algn="r">
                <a:defRPr/>
              </a:pPr>
              <a:t>8</a:t>
            </a:fld>
            <a:endParaRPr lang="en-US" sz="1100" b="1" dirty="0" smtClean="0">
              <a:solidFill>
                <a:srgbClr val="FFFFFF">
                  <a:lumMod val="50000"/>
                </a:srgbClr>
              </a:solidFill>
              <a:latin typeface="Times New Roman" pitchFamily="18" charset="0"/>
            </a:endParaRPr>
          </a:p>
        </p:txBody>
      </p:sp>
      <p:sp>
        <p:nvSpPr>
          <p:cNvPr id="77" name="Rectangle 76"/>
          <p:cNvSpPr/>
          <p:nvPr/>
        </p:nvSpPr>
        <p:spPr>
          <a:xfrm>
            <a:off x="472066" y="2433745"/>
            <a:ext cx="2532215" cy="2174542"/>
          </a:xfrm>
          <a:prstGeom prst="rect">
            <a:avLst/>
          </a:prstGeom>
        </p:spPr>
        <p:txBody>
          <a:bodyPr>
            <a:noAutofit/>
          </a:bodyPr>
          <a:lstStyle/>
          <a:p>
            <a:pPr marL="0" lvl="2" eaLnBrk="1" fontAlgn="auto" hangingPunct="1">
              <a:lnSpc>
                <a:spcPts val="1900"/>
              </a:lnSpc>
              <a:spcBef>
                <a:spcPts val="0"/>
              </a:spcBef>
              <a:spcAft>
                <a:spcPts val="800"/>
              </a:spcAft>
            </a:pPr>
            <a:r>
              <a:rPr lang="en-GB" sz="2400" b="1" kern="0" dirty="0" smtClean="0">
                <a:solidFill>
                  <a:srgbClr val="9F9F9F">
                    <a:lumMod val="50000"/>
                  </a:srgbClr>
                </a:solidFill>
              </a:rPr>
              <a:t>LOW</a:t>
            </a:r>
            <a:r>
              <a:rPr lang="en-GB" sz="1800" b="1" kern="0" dirty="0" smtClean="0">
                <a:solidFill>
                  <a:srgbClr val="9F9F9F">
                    <a:lumMod val="50000"/>
                  </a:srgbClr>
                </a:solidFill>
              </a:rPr>
              <a:t> chance of use</a:t>
            </a:r>
            <a:endParaRPr lang="en-GB" sz="1600" kern="0" dirty="0">
              <a:solidFill>
                <a:srgbClr val="9F9F9F">
                  <a:lumMod val="50000"/>
                </a:srgbClr>
              </a:solidFill>
            </a:endParaRPr>
          </a:p>
        </p:txBody>
      </p:sp>
      <p:pic>
        <p:nvPicPr>
          <p:cNvPr id="78" name="Picture 77"/>
          <p:cNvPicPr>
            <a:picLocks noChangeAspect="1"/>
          </p:cNvPicPr>
          <p:nvPr/>
        </p:nvPicPr>
        <p:blipFill>
          <a:blip r:embed="rId3">
            <a:duotone>
              <a:schemeClr val="accent2">
                <a:shade val="45000"/>
                <a:satMod val="135000"/>
              </a:schemeClr>
              <a:prstClr val="white"/>
            </a:duotone>
          </a:blip>
          <a:stretch>
            <a:fillRect/>
          </a:stretch>
        </p:blipFill>
        <p:spPr>
          <a:xfrm>
            <a:off x="677615" y="3204813"/>
            <a:ext cx="651008" cy="651008"/>
          </a:xfrm>
          <a:prstGeom prst="rect">
            <a:avLst/>
          </a:prstGeom>
        </p:spPr>
      </p:pic>
      <p:sp>
        <p:nvSpPr>
          <p:cNvPr id="79" name="Rectangle 78"/>
          <p:cNvSpPr/>
          <p:nvPr/>
        </p:nvSpPr>
        <p:spPr>
          <a:xfrm>
            <a:off x="435538" y="4032721"/>
            <a:ext cx="1146583" cy="512819"/>
          </a:xfrm>
          <a:prstGeom prst="rect">
            <a:avLst/>
          </a:prstGeom>
        </p:spPr>
        <p:txBody>
          <a:bodyPr>
            <a:noAutofit/>
          </a:bodyPr>
          <a:lstStyle/>
          <a:p>
            <a:pPr marL="0" lvl="2" algn="ctr" eaLnBrk="1" fontAlgn="auto" hangingPunct="1">
              <a:spcBef>
                <a:spcPts val="0"/>
              </a:spcBef>
              <a:spcAft>
                <a:spcPts val="800"/>
              </a:spcAft>
            </a:pPr>
            <a:r>
              <a:rPr lang="en-GB" sz="1400" kern="0" dirty="0" smtClean="0">
                <a:solidFill>
                  <a:srgbClr val="000000"/>
                </a:solidFill>
              </a:rPr>
              <a:t>MARRIED COUPLES</a:t>
            </a:r>
            <a:endParaRPr lang="en-GB" sz="1600" kern="0" dirty="0">
              <a:solidFill>
                <a:srgbClr val="000000"/>
              </a:solidFill>
            </a:endParaRPr>
          </a:p>
        </p:txBody>
      </p:sp>
      <p:pic>
        <p:nvPicPr>
          <p:cNvPr id="80" name="Picture 79"/>
          <p:cNvPicPr>
            <a:picLocks noChangeAspect="1"/>
          </p:cNvPicPr>
          <p:nvPr/>
        </p:nvPicPr>
        <p:blipFill>
          <a:blip r:embed="rId4">
            <a:duotone>
              <a:schemeClr val="accent2">
                <a:shade val="45000"/>
                <a:satMod val="135000"/>
              </a:schemeClr>
              <a:prstClr val="white"/>
            </a:duotone>
          </a:blip>
          <a:stretch>
            <a:fillRect/>
          </a:stretch>
        </p:blipFill>
        <p:spPr>
          <a:xfrm>
            <a:off x="2076034" y="3190289"/>
            <a:ext cx="667248" cy="667248"/>
          </a:xfrm>
          <a:prstGeom prst="rect">
            <a:avLst/>
          </a:prstGeom>
        </p:spPr>
      </p:pic>
      <p:sp>
        <p:nvSpPr>
          <p:cNvPr id="81" name="Rectangle 80"/>
          <p:cNvSpPr/>
          <p:nvPr/>
        </p:nvSpPr>
        <p:spPr>
          <a:xfrm>
            <a:off x="1670319" y="4008710"/>
            <a:ext cx="1464098" cy="889653"/>
          </a:xfrm>
          <a:prstGeom prst="rect">
            <a:avLst/>
          </a:prstGeom>
        </p:spPr>
        <p:txBody>
          <a:bodyPr>
            <a:noAutofit/>
          </a:bodyPr>
          <a:lstStyle/>
          <a:p>
            <a:pPr marL="0" lvl="2" algn="ctr" eaLnBrk="1" fontAlgn="auto" hangingPunct="1">
              <a:spcBef>
                <a:spcPts val="0"/>
              </a:spcBef>
              <a:spcAft>
                <a:spcPts val="800"/>
              </a:spcAft>
            </a:pPr>
            <a:r>
              <a:rPr lang="en-GB" sz="1200" kern="0" dirty="0" smtClean="0">
                <a:solidFill>
                  <a:srgbClr val="000000"/>
                </a:solidFill>
              </a:rPr>
              <a:t>RIGHT AFTER PURCHASING COVERAGE</a:t>
            </a:r>
            <a:endParaRPr lang="en-GB" sz="1400" kern="0" dirty="0">
              <a:solidFill>
                <a:srgbClr val="000000"/>
              </a:solidFill>
            </a:endParaRPr>
          </a:p>
        </p:txBody>
      </p:sp>
      <p:sp>
        <p:nvSpPr>
          <p:cNvPr id="83" name="Rectangle 82"/>
          <p:cNvSpPr/>
          <p:nvPr/>
        </p:nvSpPr>
        <p:spPr>
          <a:xfrm rot="16200000">
            <a:off x="5359464" y="3368236"/>
            <a:ext cx="1766991" cy="336407"/>
          </a:xfrm>
          <a:prstGeom prst="rect">
            <a:avLst/>
          </a:prstGeom>
        </p:spPr>
        <p:txBody>
          <a:bodyPr>
            <a:noAutofit/>
          </a:bodyPr>
          <a:lstStyle/>
          <a:p>
            <a:pPr marL="0" lvl="2" eaLnBrk="1" fontAlgn="auto" hangingPunct="1">
              <a:lnSpc>
                <a:spcPts val="1900"/>
              </a:lnSpc>
              <a:spcBef>
                <a:spcPts val="0"/>
              </a:spcBef>
              <a:spcAft>
                <a:spcPts val="800"/>
              </a:spcAft>
            </a:pPr>
            <a:r>
              <a:rPr lang="en-GB" sz="1400" b="1" kern="0" dirty="0" smtClean="0">
                <a:solidFill>
                  <a:srgbClr val="9F9F9F">
                    <a:lumMod val="75000"/>
                  </a:srgbClr>
                </a:solidFill>
              </a:rPr>
              <a:t>CHANCE OF USE</a:t>
            </a:r>
            <a:endParaRPr lang="en-GB" sz="1600" b="1" kern="0" dirty="0">
              <a:solidFill>
                <a:srgbClr val="9F9F9F">
                  <a:lumMod val="75000"/>
                </a:srgbClr>
              </a:solidFill>
            </a:endParaRPr>
          </a:p>
        </p:txBody>
      </p:sp>
      <p:sp>
        <p:nvSpPr>
          <p:cNvPr id="84" name="Rectangle 83"/>
          <p:cNvSpPr/>
          <p:nvPr/>
        </p:nvSpPr>
        <p:spPr>
          <a:xfrm>
            <a:off x="6340931" y="4473257"/>
            <a:ext cx="2549497" cy="466263"/>
          </a:xfrm>
          <a:prstGeom prst="rect">
            <a:avLst/>
          </a:prstGeom>
        </p:spPr>
        <p:txBody>
          <a:bodyPr>
            <a:noAutofit/>
          </a:bodyPr>
          <a:lstStyle/>
          <a:p>
            <a:pPr marL="0" lvl="2" eaLnBrk="1" fontAlgn="auto" hangingPunct="1">
              <a:lnSpc>
                <a:spcPts val="1900"/>
              </a:lnSpc>
              <a:spcBef>
                <a:spcPts val="0"/>
              </a:spcBef>
              <a:spcAft>
                <a:spcPts val="800"/>
              </a:spcAft>
            </a:pPr>
            <a:r>
              <a:rPr lang="en-GB" sz="1050" b="1" kern="0" dirty="0" smtClean="0">
                <a:solidFill>
                  <a:srgbClr val="9F9F9F">
                    <a:lumMod val="75000"/>
                  </a:srgbClr>
                </a:solidFill>
              </a:rPr>
              <a:t>YEARS AFTER BUYING COVERAGE</a:t>
            </a:r>
            <a:endParaRPr lang="en-GB" sz="1100" b="1" kern="0" dirty="0">
              <a:solidFill>
                <a:srgbClr val="9F9F9F">
                  <a:lumMod val="75000"/>
                </a:srgbClr>
              </a:solidFill>
            </a:endParaRPr>
          </a:p>
        </p:txBody>
      </p:sp>
      <p:pic>
        <p:nvPicPr>
          <p:cNvPr id="89" name="Picture 88"/>
          <p:cNvPicPr>
            <a:picLocks noChangeAspect="1"/>
          </p:cNvPicPr>
          <p:nvPr/>
        </p:nvPicPr>
        <p:blipFill>
          <a:blip r:embed="rId5">
            <a:duotone>
              <a:schemeClr val="accent3">
                <a:shade val="45000"/>
                <a:satMod val="135000"/>
              </a:schemeClr>
              <a:prstClr val="white"/>
            </a:duotone>
          </a:blip>
          <a:stretch>
            <a:fillRect/>
          </a:stretch>
        </p:blipFill>
        <p:spPr>
          <a:xfrm>
            <a:off x="3557516" y="3134892"/>
            <a:ext cx="864417" cy="864417"/>
          </a:xfrm>
          <a:prstGeom prst="rect">
            <a:avLst/>
          </a:prstGeom>
        </p:spPr>
      </p:pic>
      <p:pic>
        <p:nvPicPr>
          <p:cNvPr id="91" name="Picture 90"/>
          <p:cNvPicPr>
            <a:picLocks noChangeAspect="1"/>
          </p:cNvPicPr>
          <p:nvPr/>
        </p:nvPicPr>
        <p:blipFill>
          <a:blip r:embed="rId6">
            <a:duotone>
              <a:prstClr val="black"/>
              <a:schemeClr val="accent3">
                <a:tint val="45000"/>
                <a:satMod val="400000"/>
              </a:schemeClr>
            </a:duotone>
          </a:blip>
          <a:stretch>
            <a:fillRect/>
          </a:stretch>
        </p:blipFill>
        <p:spPr>
          <a:xfrm>
            <a:off x="4915813" y="3152533"/>
            <a:ext cx="811493" cy="811493"/>
          </a:xfrm>
          <a:prstGeom prst="rect">
            <a:avLst/>
          </a:prstGeom>
        </p:spPr>
      </p:pic>
      <p:sp>
        <p:nvSpPr>
          <p:cNvPr id="92" name="Rectangle 91"/>
          <p:cNvSpPr/>
          <p:nvPr/>
        </p:nvSpPr>
        <p:spPr>
          <a:xfrm>
            <a:off x="3359632" y="4079274"/>
            <a:ext cx="1364617" cy="748523"/>
          </a:xfrm>
          <a:prstGeom prst="rect">
            <a:avLst/>
          </a:prstGeom>
        </p:spPr>
        <p:txBody>
          <a:bodyPr>
            <a:noAutofit/>
          </a:bodyPr>
          <a:lstStyle/>
          <a:p>
            <a:pPr marL="0" lvl="2" algn="ctr" eaLnBrk="1" fontAlgn="auto" hangingPunct="1">
              <a:spcBef>
                <a:spcPts val="0"/>
              </a:spcBef>
              <a:spcAft>
                <a:spcPts val="800"/>
              </a:spcAft>
            </a:pPr>
            <a:r>
              <a:rPr lang="en-GB" sz="1200" kern="0" dirty="0" smtClean="0">
                <a:solidFill>
                  <a:srgbClr val="FFFFFF"/>
                </a:solidFill>
              </a:rPr>
              <a:t>INDIVIDUALS LIVING ALONE</a:t>
            </a:r>
            <a:endParaRPr lang="en-GB" sz="1400" kern="0" dirty="0">
              <a:solidFill>
                <a:srgbClr val="FFFFFF"/>
              </a:solidFill>
            </a:endParaRPr>
          </a:p>
        </p:txBody>
      </p:sp>
      <p:sp>
        <p:nvSpPr>
          <p:cNvPr id="93" name="Rectangle 92"/>
          <p:cNvSpPr/>
          <p:nvPr/>
        </p:nvSpPr>
        <p:spPr>
          <a:xfrm>
            <a:off x="4753786" y="4126473"/>
            <a:ext cx="1100021" cy="490277"/>
          </a:xfrm>
          <a:prstGeom prst="rect">
            <a:avLst/>
          </a:prstGeom>
        </p:spPr>
        <p:txBody>
          <a:bodyPr>
            <a:noAutofit/>
          </a:bodyPr>
          <a:lstStyle/>
          <a:p>
            <a:pPr marL="0" lvl="2" algn="ctr" eaLnBrk="1" fontAlgn="auto" hangingPunct="1">
              <a:spcBef>
                <a:spcPts val="0"/>
              </a:spcBef>
              <a:spcAft>
                <a:spcPts val="800"/>
              </a:spcAft>
            </a:pPr>
            <a:r>
              <a:rPr lang="en-GB" sz="1800" kern="0" dirty="0" smtClean="0">
                <a:solidFill>
                  <a:srgbClr val="FFFFFF"/>
                </a:solidFill>
              </a:rPr>
              <a:t>+ AGE</a:t>
            </a:r>
            <a:endParaRPr lang="en-GB" sz="2000" kern="0" dirty="0">
              <a:solidFill>
                <a:srgbClr val="FFFFFF"/>
              </a:solidFill>
            </a:endParaRPr>
          </a:p>
        </p:txBody>
      </p:sp>
      <p:cxnSp>
        <p:nvCxnSpPr>
          <p:cNvPr id="5" name="Straight Arrow Connector 4"/>
          <p:cNvCxnSpPr/>
          <p:nvPr/>
        </p:nvCxnSpPr>
        <p:spPr bwMode="auto">
          <a:xfrm flipV="1">
            <a:off x="6405924" y="2421075"/>
            <a:ext cx="2134409" cy="2082064"/>
          </a:xfrm>
          <a:prstGeom prst="straightConnector1">
            <a:avLst/>
          </a:prstGeom>
          <a:solidFill>
            <a:schemeClr val="accent1"/>
          </a:solidFill>
          <a:ln w="28575" cap="flat" cmpd="sng" algn="ctr">
            <a:solidFill>
              <a:srgbClr val="008080"/>
            </a:solidFill>
            <a:prstDash val="solid"/>
            <a:round/>
            <a:headEnd type="none" w="med" len="med"/>
            <a:tailEnd type="arrow"/>
          </a:ln>
          <a:effectLst/>
        </p:spPr>
      </p:cxnSp>
      <p:sp>
        <p:nvSpPr>
          <p:cNvPr id="82" name="Left-Up Arrow 81"/>
          <p:cNvSpPr/>
          <p:nvPr/>
        </p:nvSpPr>
        <p:spPr bwMode="auto">
          <a:xfrm rot="5400000">
            <a:off x="6385491" y="2169962"/>
            <a:ext cx="2363911" cy="2504844"/>
          </a:xfrm>
          <a:prstGeom prst="leftUpArrow">
            <a:avLst>
              <a:gd name="adj1" fmla="val 2215"/>
              <a:gd name="adj2" fmla="val 4138"/>
              <a:gd name="adj3" fmla="val 5321"/>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3E3E3E"/>
              </a:solidFill>
            </a:endParaRPr>
          </a:p>
        </p:txBody>
      </p:sp>
    </p:spTree>
    <p:extLst>
      <p:ext uri="{BB962C8B-B14F-4D97-AF65-F5344CB8AC3E}">
        <p14:creationId xmlns:p14="http://schemas.microsoft.com/office/powerpoint/2010/main" val="305932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7"/>
                                        </p:tgtEl>
                                        <p:attrNameLst>
                                          <p:attrName>style.visibility</p:attrName>
                                        </p:attrNameLst>
                                      </p:cBhvr>
                                      <p:to>
                                        <p:strVal val="visible"/>
                                      </p:to>
                                    </p:set>
                                    <p:animEffect transition="in" filter="fade">
                                      <p:cBhvr>
                                        <p:cTn id="10" dur="500"/>
                                        <p:tgtEl>
                                          <p:spTgt spid="7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8"/>
                                        </p:tgtEl>
                                        <p:attrNameLst>
                                          <p:attrName>style.visibility</p:attrName>
                                        </p:attrNameLst>
                                      </p:cBhvr>
                                      <p:to>
                                        <p:strVal val="visible"/>
                                      </p:to>
                                    </p:set>
                                    <p:animEffect transition="in" filter="fade">
                                      <p:cBhvr>
                                        <p:cTn id="15" dur="500"/>
                                        <p:tgtEl>
                                          <p:spTgt spid="7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9"/>
                                        </p:tgtEl>
                                        <p:attrNameLst>
                                          <p:attrName>style.visibility</p:attrName>
                                        </p:attrNameLst>
                                      </p:cBhvr>
                                      <p:to>
                                        <p:strVal val="visible"/>
                                      </p:to>
                                    </p:set>
                                    <p:animEffect transition="in" filter="fade">
                                      <p:cBhvr>
                                        <p:cTn id="18" dur="500"/>
                                        <p:tgtEl>
                                          <p:spTgt spid="7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0"/>
                                        </p:tgtEl>
                                        <p:attrNameLst>
                                          <p:attrName>style.visibility</p:attrName>
                                        </p:attrNameLst>
                                      </p:cBhvr>
                                      <p:to>
                                        <p:strVal val="visible"/>
                                      </p:to>
                                    </p:set>
                                    <p:animEffect transition="in" filter="fade">
                                      <p:cBhvr>
                                        <p:cTn id="23" dur="500"/>
                                        <p:tgtEl>
                                          <p:spTgt spid="8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fade">
                                      <p:cBhvr>
                                        <p:cTn id="26" dur="500"/>
                                        <p:tgtEl>
                                          <p:spTgt spid="8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4"/>
                                        </p:tgtEl>
                                        <p:attrNameLst>
                                          <p:attrName>style.visibility</p:attrName>
                                        </p:attrNameLst>
                                      </p:cBhvr>
                                      <p:to>
                                        <p:strVal val="visible"/>
                                      </p:to>
                                    </p:set>
                                    <p:animEffect transition="in" filter="fade">
                                      <p:cBhvr>
                                        <p:cTn id="34" dur="500"/>
                                        <p:tgtEl>
                                          <p:spTgt spid="6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500"/>
                                        <p:tgtEl>
                                          <p:spTgt spid="8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2"/>
                                        </p:tgtEl>
                                        <p:attrNameLst>
                                          <p:attrName>style.visibility</p:attrName>
                                        </p:attrNameLst>
                                      </p:cBhvr>
                                      <p:to>
                                        <p:strVal val="visible"/>
                                      </p:to>
                                    </p:set>
                                    <p:animEffect transition="in" filter="fade">
                                      <p:cBhvr>
                                        <p:cTn id="42" dur="500"/>
                                        <p:tgtEl>
                                          <p:spTgt spid="9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1"/>
                                        </p:tgtEl>
                                        <p:attrNameLst>
                                          <p:attrName>style.visibility</p:attrName>
                                        </p:attrNameLst>
                                      </p:cBhvr>
                                      <p:to>
                                        <p:strVal val="visible"/>
                                      </p:to>
                                    </p:set>
                                    <p:animEffect transition="in" filter="fade">
                                      <p:cBhvr>
                                        <p:cTn id="47" dur="500"/>
                                        <p:tgtEl>
                                          <p:spTgt spid="9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93"/>
                                        </p:tgtEl>
                                        <p:attrNameLst>
                                          <p:attrName>style.visibility</p:attrName>
                                        </p:attrNameLst>
                                      </p:cBhvr>
                                      <p:to>
                                        <p:strVal val="visible"/>
                                      </p:to>
                                    </p:set>
                                    <p:animEffect transition="in" filter="fade">
                                      <p:cBhvr>
                                        <p:cTn id="50" dur="500"/>
                                        <p:tgtEl>
                                          <p:spTgt spid="9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fade">
                                      <p:cBhvr>
                                        <p:cTn id="55" dur="500"/>
                                        <p:tgtEl>
                                          <p:spTgt spid="8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fade">
                                      <p:cBhvr>
                                        <p:cTn id="58" dur="500"/>
                                        <p:tgtEl>
                                          <p:spTgt spid="8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82"/>
                                        </p:tgtEl>
                                        <p:attrNameLst>
                                          <p:attrName>style.visibility</p:attrName>
                                        </p:attrNameLst>
                                      </p:cBhvr>
                                      <p:to>
                                        <p:strVal val="visible"/>
                                      </p:to>
                                    </p:set>
                                    <p:animEffect transition="in" filter="fade">
                                      <p:cBhvr>
                                        <p:cTn id="61" dur="500"/>
                                        <p:tgtEl>
                                          <p:spTgt spid="82"/>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5"/>
                                        </p:tgtEl>
                                        <p:attrNameLst>
                                          <p:attrName>style.visibility</p:attrName>
                                        </p:attrNameLst>
                                      </p:cBhvr>
                                      <p:to>
                                        <p:strVal val="visible"/>
                                      </p:to>
                                    </p:set>
                                    <p:animEffect transition="in" filter="wipe(down)">
                                      <p:cBhvr>
                                        <p:cTn id="6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64" grpId="0"/>
      <p:bldP spid="77" grpId="0"/>
      <p:bldP spid="79" grpId="0"/>
      <p:bldP spid="81" grpId="0"/>
      <p:bldP spid="83" grpId="0"/>
      <p:bldP spid="84" grpId="0"/>
      <p:bldP spid="92" grpId="0"/>
      <p:bldP spid="93" grpId="0"/>
      <p:bldP spid="8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0" y="3352800"/>
            <a:ext cx="8839200" cy="2743200"/>
          </a:xfrm>
          <a:prstGeom prst="rect">
            <a:avLst/>
          </a:prstGeom>
          <a:solidFill>
            <a:srgbClr val="ABC0C9"/>
          </a:solidFill>
          <a:ln w="25400" cap="flat" cmpd="sng" algn="ctr">
            <a:noFill/>
            <a:prstDash val="solid"/>
          </a:ln>
          <a:effectLst/>
        </p:spPr>
        <p:txBody>
          <a:bodyPr rtlCol="0" anchor="ctr"/>
          <a:lstStyle/>
          <a:p>
            <a:pPr algn="ctr" eaLnBrk="1" fontAlgn="auto" hangingPunct="1">
              <a:spcBef>
                <a:spcPts val="0"/>
              </a:spcBef>
              <a:spcAft>
                <a:spcPts val="0"/>
              </a:spcAft>
            </a:pPr>
            <a:endParaRPr lang="en-US" sz="1800" kern="0" dirty="0">
              <a:solidFill>
                <a:sysClr val="window" lastClr="FFFFFF"/>
              </a:solidFill>
              <a:latin typeface="Arial"/>
            </a:endParaRPr>
          </a:p>
        </p:txBody>
      </p:sp>
      <p:sp>
        <p:nvSpPr>
          <p:cNvPr id="2" name="Title 1"/>
          <p:cNvSpPr>
            <a:spLocks noGrp="1"/>
          </p:cNvSpPr>
          <p:nvPr>
            <p:ph type="title"/>
          </p:nvPr>
        </p:nvSpPr>
        <p:spPr/>
        <p:txBody>
          <a:bodyPr/>
          <a:lstStyle/>
          <a:p>
            <a:r>
              <a:rPr lang="en-US" dirty="0" smtClean="0"/>
              <a:t>Premiums</a:t>
            </a:r>
            <a:endParaRPr lang="en-US" dirty="0"/>
          </a:p>
        </p:txBody>
      </p:sp>
      <p:sp>
        <p:nvSpPr>
          <p:cNvPr id="36" name="Rectangle 4"/>
          <p:cNvSpPr>
            <a:spLocks noChangeArrowheads="1"/>
          </p:cNvSpPr>
          <p:nvPr/>
        </p:nvSpPr>
        <p:spPr bwMode="gray">
          <a:xfrm>
            <a:off x="6645275" y="0"/>
            <a:ext cx="2096255" cy="227013"/>
          </a:xfrm>
          <a:prstGeom prst="rect">
            <a:avLst/>
          </a:prstGeom>
          <a:solidFill>
            <a:srgbClr val="008080"/>
          </a:solidFill>
          <a:ln>
            <a:noFill/>
          </a:ln>
        </p:spPr>
        <p:txBody>
          <a:bodyPr tIns="0" bIns="0" anchor="ctr" anchorCtr="1"/>
          <a:lstStyle/>
          <a:p>
            <a:pPr algn="ctr">
              <a:lnSpc>
                <a:spcPct val="90000"/>
              </a:lnSpc>
            </a:pPr>
            <a:r>
              <a:rPr lang="en-GB" sz="1200" b="1" dirty="0" smtClean="0">
                <a:solidFill>
                  <a:srgbClr val="FFFFFF"/>
                </a:solidFill>
                <a:latin typeface="Arial"/>
              </a:rPr>
              <a:t>LTC PRODUCTS 101</a:t>
            </a:r>
            <a:endParaRPr lang="en-GB" sz="1200" b="1" dirty="0">
              <a:solidFill>
                <a:srgbClr val="FFFFFF"/>
              </a:solidFill>
              <a:latin typeface="Arial"/>
            </a:endParaRPr>
          </a:p>
        </p:txBody>
      </p:sp>
      <p:sp>
        <p:nvSpPr>
          <p:cNvPr id="38" name="Rectangle 37"/>
          <p:cNvSpPr/>
          <p:nvPr/>
        </p:nvSpPr>
        <p:spPr bwMode="auto">
          <a:xfrm>
            <a:off x="0" y="6166075"/>
            <a:ext cx="9164158" cy="69192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3E3E3E"/>
              </a:solidFill>
            </a:endParaRPr>
          </a:p>
        </p:txBody>
      </p:sp>
      <p:sp>
        <p:nvSpPr>
          <p:cNvPr id="39" name="Rectangle 162"/>
          <p:cNvSpPr txBox="1">
            <a:spLocks noChangeArrowheads="1"/>
          </p:cNvSpPr>
          <p:nvPr/>
        </p:nvSpPr>
        <p:spPr bwMode="auto">
          <a:xfrm>
            <a:off x="6725758" y="6412108"/>
            <a:ext cx="21336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solidFill>
                  <a:schemeClr val="bg1"/>
                </a:solidFill>
              </a:defRPr>
            </a:lvl1pPr>
          </a:lstStyle>
          <a:p>
            <a:pPr algn="r">
              <a:defRPr/>
            </a:pPr>
            <a:fld id="{0E191445-A357-49CC-AE88-E14D3EF5070A}" type="slidenum">
              <a:rPr lang="en-US" sz="1100" b="1" smtClean="0">
                <a:solidFill>
                  <a:srgbClr val="FFFFFF">
                    <a:lumMod val="50000"/>
                  </a:srgbClr>
                </a:solidFill>
              </a:rPr>
              <a:pPr algn="r">
                <a:defRPr/>
              </a:pPr>
              <a:t>9</a:t>
            </a:fld>
            <a:endParaRPr lang="en-US" sz="1100" b="1" dirty="0" smtClean="0">
              <a:solidFill>
                <a:srgbClr val="FFFFFF">
                  <a:lumMod val="50000"/>
                </a:srgbClr>
              </a:solidFill>
              <a:latin typeface="Times New Roman" pitchFamily="18" charset="0"/>
            </a:endParaRPr>
          </a:p>
        </p:txBody>
      </p:sp>
      <p:cxnSp>
        <p:nvCxnSpPr>
          <p:cNvPr id="27" name="Straight Connector 26"/>
          <p:cNvCxnSpPr/>
          <p:nvPr/>
        </p:nvCxnSpPr>
        <p:spPr bwMode="auto">
          <a:xfrm>
            <a:off x="6553200" y="5279663"/>
            <a:ext cx="0" cy="20673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8" name="Straight Connector 27"/>
          <p:cNvCxnSpPr/>
          <p:nvPr/>
        </p:nvCxnSpPr>
        <p:spPr bwMode="auto">
          <a:xfrm>
            <a:off x="6014821" y="5292770"/>
            <a:ext cx="0" cy="20673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9" name="Straight Connector 28"/>
          <p:cNvCxnSpPr/>
          <p:nvPr/>
        </p:nvCxnSpPr>
        <p:spPr bwMode="auto">
          <a:xfrm>
            <a:off x="5405221" y="5292770"/>
            <a:ext cx="0" cy="20673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0" name="Straight Connector 39"/>
          <p:cNvCxnSpPr/>
          <p:nvPr/>
        </p:nvCxnSpPr>
        <p:spPr bwMode="auto">
          <a:xfrm>
            <a:off x="4795621" y="5292770"/>
            <a:ext cx="0" cy="20673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1" name="Straight Connector 40"/>
          <p:cNvCxnSpPr/>
          <p:nvPr/>
        </p:nvCxnSpPr>
        <p:spPr bwMode="auto">
          <a:xfrm>
            <a:off x="4186021" y="5292770"/>
            <a:ext cx="0" cy="20673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3" name="Straight Connector 42"/>
          <p:cNvCxnSpPr/>
          <p:nvPr/>
        </p:nvCxnSpPr>
        <p:spPr bwMode="auto">
          <a:xfrm>
            <a:off x="3576421" y="5292770"/>
            <a:ext cx="0" cy="20673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4" name="Straight Connector 43"/>
          <p:cNvCxnSpPr/>
          <p:nvPr/>
        </p:nvCxnSpPr>
        <p:spPr bwMode="auto">
          <a:xfrm>
            <a:off x="2966821" y="5292770"/>
            <a:ext cx="0" cy="20673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5" name="Straight Connector 44"/>
          <p:cNvCxnSpPr/>
          <p:nvPr/>
        </p:nvCxnSpPr>
        <p:spPr bwMode="auto">
          <a:xfrm>
            <a:off x="2357221" y="5292770"/>
            <a:ext cx="0" cy="20673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6" name="Straight Connector 45"/>
          <p:cNvCxnSpPr/>
          <p:nvPr/>
        </p:nvCxnSpPr>
        <p:spPr bwMode="auto">
          <a:xfrm>
            <a:off x="1747621" y="5292770"/>
            <a:ext cx="0" cy="20673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7" name="Straight Connector 46"/>
          <p:cNvCxnSpPr/>
          <p:nvPr/>
        </p:nvCxnSpPr>
        <p:spPr bwMode="auto">
          <a:xfrm>
            <a:off x="1138021" y="5292770"/>
            <a:ext cx="0" cy="20673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9" name="TextBox 48"/>
          <p:cNvSpPr txBox="1"/>
          <p:nvPr/>
        </p:nvSpPr>
        <p:spPr>
          <a:xfrm>
            <a:off x="709026" y="5562600"/>
            <a:ext cx="1424574" cy="400110"/>
          </a:xfrm>
          <a:prstGeom prst="rect">
            <a:avLst/>
          </a:prstGeom>
          <a:noFill/>
        </p:spPr>
        <p:txBody>
          <a:bodyPr wrap="square" rtlCol="0">
            <a:spAutoFit/>
          </a:bodyPr>
          <a:lstStyle/>
          <a:p>
            <a:r>
              <a:rPr lang="en-US" sz="2000" b="1" dirty="0" smtClean="0">
                <a:solidFill>
                  <a:schemeClr val="tx1">
                    <a:lumMod val="75000"/>
                  </a:schemeClr>
                </a:solidFill>
              </a:rPr>
              <a:t>TIME</a:t>
            </a:r>
            <a:endParaRPr lang="en-US" sz="2400" b="1" dirty="0">
              <a:solidFill>
                <a:schemeClr val="tx1">
                  <a:lumMod val="75000"/>
                </a:schemeClr>
              </a:solidFill>
            </a:endParaRPr>
          </a:p>
        </p:txBody>
      </p:sp>
      <p:sp>
        <p:nvSpPr>
          <p:cNvPr id="50" name="TextBox 49"/>
          <p:cNvSpPr txBox="1"/>
          <p:nvPr/>
        </p:nvSpPr>
        <p:spPr>
          <a:xfrm rot="16200000">
            <a:off x="-246560" y="4458729"/>
            <a:ext cx="1655232" cy="400110"/>
          </a:xfrm>
          <a:prstGeom prst="rect">
            <a:avLst/>
          </a:prstGeom>
          <a:noFill/>
        </p:spPr>
        <p:txBody>
          <a:bodyPr wrap="square" rtlCol="0">
            <a:spAutoFit/>
          </a:bodyPr>
          <a:lstStyle/>
          <a:p>
            <a:r>
              <a:rPr lang="en-US" sz="2000" b="1" dirty="0" smtClean="0">
                <a:solidFill>
                  <a:schemeClr val="tx1">
                    <a:lumMod val="75000"/>
                  </a:schemeClr>
                </a:solidFill>
              </a:rPr>
              <a:t>$ AMOUNT</a:t>
            </a:r>
            <a:endParaRPr lang="en-US" sz="2400" b="1" dirty="0">
              <a:solidFill>
                <a:schemeClr val="tx1">
                  <a:lumMod val="75000"/>
                </a:schemeClr>
              </a:solidFill>
            </a:endParaRPr>
          </a:p>
        </p:txBody>
      </p:sp>
      <p:cxnSp>
        <p:nvCxnSpPr>
          <p:cNvPr id="13" name="Straight Arrow Connector 12"/>
          <p:cNvCxnSpPr>
            <a:stCxn id="25" idx="5"/>
          </p:cNvCxnSpPr>
          <p:nvPr/>
        </p:nvCxnSpPr>
        <p:spPr bwMode="auto">
          <a:xfrm flipV="1">
            <a:off x="777905" y="4662521"/>
            <a:ext cx="6841399" cy="13370"/>
          </a:xfrm>
          <a:prstGeom prst="straightConnector1">
            <a:avLst/>
          </a:prstGeom>
          <a:solidFill>
            <a:schemeClr val="accent1"/>
          </a:solidFill>
          <a:ln w="28575" cap="flat" cmpd="sng" algn="ctr">
            <a:solidFill>
              <a:srgbClr val="008080"/>
            </a:solidFill>
            <a:prstDash val="solid"/>
            <a:round/>
            <a:headEnd type="none" w="med" len="med"/>
            <a:tailEnd type="arrow"/>
          </a:ln>
          <a:effectLst/>
        </p:spPr>
      </p:cxnSp>
      <p:grpSp>
        <p:nvGrpSpPr>
          <p:cNvPr id="5" name="Group 4"/>
          <p:cNvGrpSpPr/>
          <p:nvPr/>
        </p:nvGrpSpPr>
        <p:grpSpPr>
          <a:xfrm>
            <a:off x="7008382" y="4435309"/>
            <a:ext cx="1534314" cy="451039"/>
            <a:chOff x="1350066" y="2638134"/>
            <a:chExt cx="4139298" cy="1325109"/>
          </a:xfrm>
        </p:grpSpPr>
        <p:sp>
          <p:nvSpPr>
            <p:cNvPr id="8" name="Freeform 7"/>
            <p:cNvSpPr/>
            <p:nvPr/>
          </p:nvSpPr>
          <p:spPr>
            <a:xfrm rot="10800000">
              <a:off x="1350066" y="2638134"/>
              <a:ext cx="3952521" cy="1325109"/>
            </a:xfrm>
            <a:custGeom>
              <a:avLst/>
              <a:gdLst>
                <a:gd name="connsiteX0" fmla="*/ 8709 w 3657600"/>
                <a:gd name="connsiteY0" fmla="*/ 0 h 1811382"/>
                <a:gd name="connsiteX1" fmla="*/ 2751909 w 3657600"/>
                <a:gd name="connsiteY1" fmla="*/ 0 h 1811382"/>
                <a:gd name="connsiteX2" fmla="*/ 3657600 w 3657600"/>
                <a:gd name="connsiteY2" fmla="*/ 905691 h 1811382"/>
                <a:gd name="connsiteX3" fmla="*/ 2751909 w 3657600"/>
                <a:gd name="connsiteY3" fmla="*/ 1811382 h 1811382"/>
                <a:gd name="connsiteX4" fmla="*/ 0 w 3657600"/>
                <a:gd name="connsiteY4" fmla="*/ 1811382 h 1811382"/>
                <a:gd name="connsiteX5" fmla="*/ 8709 w 3657600"/>
                <a:gd name="connsiteY5" fmla="*/ 0 h 1811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1811382">
                  <a:moveTo>
                    <a:pt x="8709" y="0"/>
                  </a:moveTo>
                  <a:lnTo>
                    <a:pt x="2751909" y="0"/>
                  </a:lnTo>
                  <a:lnTo>
                    <a:pt x="3657600" y="905691"/>
                  </a:lnTo>
                  <a:lnTo>
                    <a:pt x="2751909" y="1811382"/>
                  </a:lnTo>
                  <a:lnTo>
                    <a:pt x="0" y="1811382"/>
                  </a:lnTo>
                  <a:lnTo>
                    <a:pt x="8709" y="0"/>
                  </a:lnTo>
                  <a:close/>
                </a:path>
              </a:pathLst>
            </a:custGeom>
            <a:solidFill>
              <a:srgbClr val="597D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a:endParaRPr>
            </a:p>
          </p:txBody>
        </p:sp>
        <p:sp>
          <p:nvSpPr>
            <p:cNvPr id="10" name="TextBox 9"/>
            <p:cNvSpPr txBox="1"/>
            <p:nvPr/>
          </p:nvSpPr>
          <p:spPr>
            <a:xfrm rot="21593429">
              <a:off x="2242763" y="2775909"/>
              <a:ext cx="3246601" cy="994640"/>
            </a:xfrm>
            <a:prstGeom prst="rect">
              <a:avLst/>
            </a:prstGeom>
            <a:noFill/>
          </p:spPr>
          <p:txBody>
            <a:bodyPr wrap="square" rtlCol="0">
              <a:spAutoFit/>
            </a:bodyPr>
            <a:lstStyle/>
            <a:p>
              <a:r>
                <a:rPr lang="en-US" sz="1600" b="1" dirty="0" smtClean="0">
                  <a:solidFill>
                    <a:srgbClr val="FFFFFF"/>
                  </a:solidFill>
                  <a:latin typeface="Arial Narrow" panose="020B0606020202030204" pitchFamily="34" charset="0"/>
                </a:rPr>
                <a:t>PREMIUMS</a:t>
              </a:r>
              <a:endParaRPr lang="en-US" sz="1600" b="1" dirty="0">
                <a:solidFill>
                  <a:srgbClr val="FFFFFF"/>
                </a:solidFill>
                <a:latin typeface="Arial Narrow" panose="020B0606020202030204" pitchFamily="34" charset="0"/>
              </a:endParaRPr>
            </a:p>
          </p:txBody>
        </p:sp>
      </p:grpSp>
      <p:sp>
        <p:nvSpPr>
          <p:cNvPr id="73" name="Content Placeholder 2"/>
          <p:cNvSpPr>
            <a:spLocks noGrp="1"/>
          </p:cNvSpPr>
          <p:nvPr>
            <p:ph idx="1"/>
          </p:nvPr>
        </p:nvSpPr>
        <p:spPr>
          <a:xfrm>
            <a:off x="223509" y="1105763"/>
            <a:ext cx="5766738" cy="394271"/>
          </a:xfrm>
        </p:spPr>
        <p:txBody>
          <a:bodyPr/>
          <a:lstStyle/>
          <a:p>
            <a:pPr marL="0" indent="0" rtl="0" eaLnBrk="1" fontAlgn="base" hangingPunct="1">
              <a:lnSpc>
                <a:spcPct val="80000"/>
              </a:lnSpc>
              <a:buNone/>
            </a:pPr>
            <a:r>
              <a:rPr lang="en-US" sz="1800" b="1" dirty="0" smtClean="0">
                <a:solidFill>
                  <a:schemeClr val="accent4"/>
                </a:solidFill>
                <a:effectLst/>
                <a:latin typeface="+mn-lt"/>
                <a:ea typeface="+mn-ea"/>
                <a:cs typeface="+mn-cs"/>
              </a:rPr>
              <a:t>Premium rates </a:t>
            </a:r>
            <a:r>
              <a:rPr lang="en-US" sz="1800" dirty="0" smtClean="0">
                <a:solidFill>
                  <a:schemeClr val="accent4"/>
                </a:solidFill>
                <a:effectLst/>
                <a:latin typeface="+mn-lt"/>
                <a:ea typeface="+mn-ea"/>
                <a:cs typeface="+mn-cs"/>
              </a:rPr>
              <a:t>are expected to be at a </a:t>
            </a:r>
            <a:r>
              <a:rPr lang="en-US" sz="1800" b="1" dirty="0" smtClean="0">
                <a:solidFill>
                  <a:schemeClr val="accent6">
                    <a:lumMod val="50000"/>
                  </a:schemeClr>
                </a:solidFill>
                <a:effectLst/>
                <a:latin typeface="+mn-lt"/>
                <a:ea typeface="+mn-ea"/>
                <a:cs typeface="+mn-cs"/>
              </a:rPr>
              <a:t>level amount.</a:t>
            </a:r>
            <a:r>
              <a:rPr lang="en-US" sz="1800" b="1" dirty="0" smtClean="0">
                <a:solidFill>
                  <a:schemeClr val="accent4"/>
                </a:solidFill>
                <a:effectLst/>
                <a:latin typeface="+mn-lt"/>
                <a:ea typeface="+mn-ea"/>
                <a:cs typeface="+mn-cs"/>
              </a:rPr>
              <a:t> </a:t>
            </a:r>
          </a:p>
        </p:txBody>
      </p:sp>
      <p:sp>
        <p:nvSpPr>
          <p:cNvPr id="25" name="Left-Up Arrow 24"/>
          <p:cNvSpPr/>
          <p:nvPr/>
        </p:nvSpPr>
        <p:spPr bwMode="auto">
          <a:xfrm rot="5400000">
            <a:off x="3136849" y="1480465"/>
            <a:ext cx="1544016" cy="6355486"/>
          </a:xfrm>
          <a:prstGeom prst="leftUpArrow">
            <a:avLst>
              <a:gd name="adj1" fmla="val 2215"/>
              <a:gd name="adj2" fmla="val 4138"/>
              <a:gd name="adj3" fmla="val 5321"/>
            </a:avLst>
          </a:prstGeom>
          <a:solidFill>
            <a:schemeClr val="tx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3E3E3E"/>
              </a:solidFill>
            </a:endParaRPr>
          </a:p>
        </p:txBody>
      </p:sp>
      <p:sp>
        <p:nvSpPr>
          <p:cNvPr id="51" name="Content Placeholder 2"/>
          <p:cNvSpPr txBox="1">
            <a:spLocks/>
          </p:cNvSpPr>
          <p:nvPr/>
        </p:nvSpPr>
        <p:spPr bwMode="auto">
          <a:xfrm>
            <a:off x="227370" y="1500035"/>
            <a:ext cx="5789003" cy="43993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FF0000"/>
              </a:buClr>
              <a:buFont typeface="Wingdings" pitchFamily="2" charset="2"/>
              <a:buChar char="§"/>
              <a:defRPr sz="2000">
                <a:solidFill>
                  <a:srgbClr val="343434"/>
                </a:solidFill>
                <a:latin typeface="+mn-lt"/>
                <a:ea typeface="+mn-ea"/>
                <a:cs typeface="+mn-cs"/>
              </a:defRPr>
            </a:lvl1pPr>
            <a:lvl2pPr marL="742950" indent="-285750" algn="l" rtl="0" eaLnBrk="1" fontAlgn="base" hangingPunct="1">
              <a:spcBef>
                <a:spcPct val="20000"/>
              </a:spcBef>
              <a:spcAft>
                <a:spcPct val="0"/>
              </a:spcAft>
              <a:buClr>
                <a:srgbClr val="778000"/>
              </a:buClr>
              <a:buFont typeface="Times" pitchFamily="18" charset="0"/>
              <a:buChar char="•"/>
              <a:defRPr sz="2000">
                <a:solidFill>
                  <a:srgbClr val="343434"/>
                </a:solidFill>
                <a:latin typeface="+mn-lt"/>
              </a:defRPr>
            </a:lvl2pPr>
            <a:lvl3pPr marL="1143000" indent="-228600" algn="l" rtl="0" eaLnBrk="1" fontAlgn="base" hangingPunct="1">
              <a:spcBef>
                <a:spcPct val="20000"/>
              </a:spcBef>
              <a:spcAft>
                <a:spcPct val="0"/>
              </a:spcAft>
              <a:buClr>
                <a:srgbClr val="307D8E"/>
              </a:buClr>
              <a:buSzPct val="45000"/>
              <a:buFont typeface="Wingdings" pitchFamily="2" charset="2"/>
              <a:buChar char="u"/>
              <a:defRPr sz="2000">
                <a:solidFill>
                  <a:srgbClr val="343434"/>
                </a:solidFill>
                <a:latin typeface="+mn-lt"/>
              </a:defRPr>
            </a:lvl3pPr>
            <a:lvl4pPr marL="1600200" indent="-228600" algn="l" rtl="0" eaLnBrk="1" fontAlgn="base" hangingPunct="1">
              <a:spcBef>
                <a:spcPct val="20000"/>
              </a:spcBef>
              <a:spcAft>
                <a:spcPct val="0"/>
              </a:spcAft>
              <a:buClr>
                <a:srgbClr val="CD202C"/>
              </a:buClr>
              <a:buFont typeface="Wingdings" pitchFamily="2" charset="2"/>
              <a:buChar char="§"/>
              <a:defRPr sz="2000">
                <a:solidFill>
                  <a:srgbClr val="343434"/>
                </a:solidFill>
                <a:latin typeface="+mn-lt"/>
              </a:defRPr>
            </a:lvl4pPr>
            <a:lvl5pPr marL="2057400" indent="-228600" algn="l" rtl="0" eaLnBrk="1" fontAlgn="base" hangingPunct="1">
              <a:spcBef>
                <a:spcPct val="20000"/>
              </a:spcBef>
              <a:spcAft>
                <a:spcPct val="0"/>
              </a:spcAft>
              <a:buClr>
                <a:srgbClr val="7A8400"/>
              </a:buClr>
              <a:buFont typeface="Times" pitchFamily="18" charset="0"/>
              <a:buChar char="•"/>
              <a:defRPr sz="2000">
                <a:solidFill>
                  <a:srgbClr val="343434"/>
                </a:solidFill>
                <a:latin typeface="+mn-lt"/>
              </a:defRPr>
            </a:lvl5pPr>
            <a:lvl6pPr marL="25146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6pPr>
            <a:lvl7pPr marL="29718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7pPr>
            <a:lvl8pPr marL="34290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8pPr>
            <a:lvl9pPr marL="38862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9pPr>
          </a:lstStyle>
          <a:p>
            <a:pPr marL="0" indent="0">
              <a:buFont typeface="Wingdings" pitchFamily="2" charset="2"/>
              <a:buNone/>
            </a:pPr>
            <a:r>
              <a:rPr lang="en-US" sz="1800" dirty="0" smtClean="0">
                <a:solidFill>
                  <a:schemeClr val="accent4"/>
                </a:solidFill>
              </a:rPr>
              <a:t>However, </a:t>
            </a:r>
            <a:r>
              <a:rPr lang="en-US" sz="1800" b="1" dirty="0" smtClean="0">
                <a:solidFill>
                  <a:schemeClr val="accent4"/>
                </a:solidFill>
              </a:rPr>
              <a:t>claims</a:t>
            </a:r>
            <a:r>
              <a:rPr lang="en-US" sz="1800" dirty="0" smtClean="0">
                <a:solidFill>
                  <a:schemeClr val="accent4"/>
                </a:solidFill>
              </a:rPr>
              <a:t> are expected to </a:t>
            </a:r>
            <a:r>
              <a:rPr lang="en-US" sz="1800" b="1" dirty="0" smtClean="0">
                <a:solidFill>
                  <a:schemeClr val="accent6">
                    <a:lumMod val="50000"/>
                  </a:schemeClr>
                </a:solidFill>
              </a:rPr>
              <a:t>increase</a:t>
            </a:r>
            <a:r>
              <a:rPr lang="en-US" sz="1800" dirty="0" smtClean="0">
                <a:solidFill>
                  <a:schemeClr val="accent4"/>
                </a:solidFill>
              </a:rPr>
              <a:t> over time.</a:t>
            </a:r>
          </a:p>
        </p:txBody>
      </p:sp>
      <p:sp>
        <p:nvSpPr>
          <p:cNvPr id="53" name="Rounded Rectangle 52"/>
          <p:cNvSpPr/>
          <p:nvPr/>
        </p:nvSpPr>
        <p:spPr bwMode="auto">
          <a:xfrm>
            <a:off x="6973860" y="2512916"/>
            <a:ext cx="1335404" cy="78008"/>
          </a:xfrm>
          <a:prstGeom prst="round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smtClean="0">
              <a:solidFill>
                <a:schemeClr val="tx1">
                  <a:lumMod val="75000"/>
                </a:schemeClr>
              </a:solidFill>
              <a:effectLst/>
              <a:latin typeface="Arial" charset="0"/>
            </a:endParaRPr>
          </a:p>
        </p:txBody>
      </p:sp>
      <p:sp>
        <p:nvSpPr>
          <p:cNvPr id="54" name="Isosceles Triangle 53"/>
          <p:cNvSpPr/>
          <p:nvPr/>
        </p:nvSpPr>
        <p:spPr bwMode="auto">
          <a:xfrm>
            <a:off x="7545291" y="2614702"/>
            <a:ext cx="179296" cy="164355"/>
          </a:xfrm>
          <a:prstGeom prst="triangl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smtClean="0">
              <a:ln>
                <a:noFill/>
              </a:ln>
              <a:solidFill>
                <a:schemeClr val="tx1"/>
              </a:solidFill>
              <a:effectLst/>
              <a:latin typeface="Arial" charset="0"/>
            </a:endParaRPr>
          </a:p>
        </p:txBody>
      </p:sp>
      <p:sp>
        <p:nvSpPr>
          <p:cNvPr id="56" name="Content Placeholder 2"/>
          <p:cNvSpPr txBox="1">
            <a:spLocks/>
          </p:cNvSpPr>
          <p:nvPr/>
        </p:nvSpPr>
        <p:spPr bwMode="auto">
          <a:xfrm>
            <a:off x="6614257" y="1353756"/>
            <a:ext cx="2036685" cy="10261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FF0000"/>
              </a:buClr>
              <a:buFont typeface="Wingdings" pitchFamily="2" charset="2"/>
              <a:buChar char="§"/>
              <a:defRPr sz="2000">
                <a:solidFill>
                  <a:srgbClr val="343434"/>
                </a:solidFill>
                <a:latin typeface="+mn-lt"/>
                <a:ea typeface="+mn-ea"/>
                <a:cs typeface="+mn-cs"/>
              </a:defRPr>
            </a:lvl1pPr>
            <a:lvl2pPr marL="742950" indent="-285750" algn="l" rtl="0" eaLnBrk="1" fontAlgn="base" hangingPunct="1">
              <a:spcBef>
                <a:spcPct val="20000"/>
              </a:spcBef>
              <a:spcAft>
                <a:spcPct val="0"/>
              </a:spcAft>
              <a:buClr>
                <a:srgbClr val="778000"/>
              </a:buClr>
              <a:buFont typeface="Times" pitchFamily="18" charset="0"/>
              <a:buChar char="•"/>
              <a:defRPr sz="2000">
                <a:solidFill>
                  <a:srgbClr val="343434"/>
                </a:solidFill>
                <a:latin typeface="+mn-lt"/>
              </a:defRPr>
            </a:lvl2pPr>
            <a:lvl3pPr marL="1143000" indent="-228600" algn="l" rtl="0" eaLnBrk="1" fontAlgn="base" hangingPunct="1">
              <a:spcBef>
                <a:spcPct val="20000"/>
              </a:spcBef>
              <a:spcAft>
                <a:spcPct val="0"/>
              </a:spcAft>
              <a:buClr>
                <a:srgbClr val="307D8E"/>
              </a:buClr>
              <a:buSzPct val="45000"/>
              <a:buFont typeface="Wingdings" pitchFamily="2" charset="2"/>
              <a:buChar char="u"/>
              <a:defRPr sz="2000">
                <a:solidFill>
                  <a:srgbClr val="343434"/>
                </a:solidFill>
                <a:latin typeface="+mn-lt"/>
              </a:defRPr>
            </a:lvl3pPr>
            <a:lvl4pPr marL="1600200" indent="-228600" algn="l" rtl="0" eaLnBrk="1" fontAlgn="base" hangingPunct="1">
              <a:spcBef>
                <a:spcPct val="20000"/>
              </a:spcBef>
              <a:spcAft>
                <a:spcPct val="0"/>
              </a:spcAft>
              <a:buClr>
                <a:srgbClr val="CD202C"/>
              </a:buClr>
              <a:buFont typeface="Wingdings" pitchFamily="2" charset="2"/>
              <a:buChar char="§"/>
              <a:defRPr sz="2000">
                <a:solidFill>
                  <a:srgbClr val="343434"/>
                </a:solidFill>
                <a:latin typeface="+mn-lt"/>
              </a:defRPr>
            </a:lvl4pPr>
            <a:lvl5pPr marL="2057400" indent="-228600" algn="l" rtl="0" eaLnBrk="1" fontAlgn="base" hangingPunct="1">
              <a:spcBef>
                <a:spcPct val="20000"/>
              </a:spcBef>
              <a:spcAft>
                <a:spcPct val="0"/>
              </a:spcAft>
              <a:buClr>
                <a:srgbClr val="7A8400"/>
              </a:buClr>
              <a:buFont typeface="Times" pitchFamily="18" charset="0"/>
              <a:buChar char="•"/>
              <a:defRPr sz="2000">
                <a:solidFill>
                  <a:srgbClr val="343434"/>
                </a:solidFill>
                <a:latin typeface="+mn-lt"/>
              </a:defRPr>
            </a:lvl5pPr>
            <a:lvl6pPr marL="25146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6pPr>
            <a:lvl7pPr marL="29718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7pPr>
            <a:lvl8pPr marL="34290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8pPr>
            <a:lvl9pPr marL="38862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9pPr>
          </a:lstStyle>
          <a:p>
            <a:pPr marL="0" indent="0" algn="ctr">
              <a:buFont typeface="Wingdings" pitchFamily="2" charset="2"/>
              <a:buNone/>
            </a:pPr>
            <a:r>
              <a:rPr lang="en-US" sz="1600" b="1" dirty="0" smtClean="0">
                <a:solidFill>
                  <a:srgbClr val="620801"/>
                </a:solidFill>
                <a:latin typeface="Arial Narrow"/>
                <a:cs typeface="Arial Narrow"/>
              </a:rPr>
              <a:t>THIS CREATES</a:t>
            </a:r>
            <a:br>
              <a:rPr lang="en-US" sz="1600" b="1" dirty="0" smtClean="0">
                <a:solidFill>
                  <a:srgbClr val="620801"/>
                </a:solidFill>
                <a:latin typeface="Arial Narrow"/>
                <a:cs typeface="Arial Narrow"/>
              </a:rPr>
            </a:br>
            <a:r>
              <a:rPr lang="en-US" sz="1600" b="1" dirty="0" smtClean="0">
                <a:solidFill>
                  <a:srgbClr val="620801"/>
                </a:solidFill>
                <a:latin typeface="Arial Narrow"/>
                <a:cs typeface="Arial Narrow"/>
              </a:rPr>
              <a:t>A</a:t>
            </a:r>
            <a:r>
              <a:rPr lang="en-US" sz="1600" b="1" dirty="0">
                <a:solidFill>
                  <a:srgbClr val="620801"/>
                </a:solidFill>
                <a:latin typeface="Arial Narrow"/>
                <a:cs typeface="Arial Narrow"/>
              </a:rPr>
              <a:t> </a:t>
            </a:r>
            <a:r>
              <a:rPr lang="en-US" sz="1600" b="1" dirty="0" smtClean="0">
                <a:solidFill>
                  <a:srgbClr val="620801"/>
                </a:solidFill>
                <a:latin typeface="Arial Narrow"/>
                <a:cs typeface="Arial Narrow"/>
              </a:rPr>
              <a:t>CASH FLOW </a:t>
            </a:r>
            <a:r>
              <a:rPr lang="en-US" sz="2400" b="1" dirty="0" smtClean="0">
                <a:solidFill>
                  <a:srgbClr val="620801"/>
                </a:solidFill>
                <a:latin typeface="Arial Narrow"/>
                <a:cs typeface="Arial Narrow"/>
              </a:rPr>
              <a:t>MISMATCH</a:t>
            </a:r>
            <a:r>
              <a:rPr lang="en-US" sz="1600" b="1" dirty="0" smtClean="0">
                <a:solidFill>
                  <a:srgbClr val="620801"/>
                </a:solidFill>
                <a:latin typeface="Arial Narrow"/>
                <a:cs typeface="Arial Narrow"/>
              </a:rPr>
              <a:t/>
            </a:r>
            <a:br>
              <a:rPr lang="en-US" sz="1600" b="1" dirty="0" smtClean="0">
                <a:solidFill>
                  <a:srgbClr val="620801"/>
                </a:solidFill>
                <a:latin typeface="Arial Narrow"/>
                <a:cs typeface="Arial Narrow"/>
              </a:rPr>
            </a:br>
            <a:r>
              <a:rPr lang="en-US" sz="1600" b="1" dirty="0" smtClean="0">
                <a:solidFill>
                  <a:srgbClr val="620801"/>
                </a:solidFill>
                <a:latin typeface="Arial Narrow"/>
                <a:cs typeface="Arial Narrow"/>
              </a:rPr>
              <a:t>FOR INSURERS.</a:t>
            </a:r>
          </a:p>
        </p:txBody>
      </p:sp>
      <p:sp>
        <p:nvSpPr>
          <p:cNvPr id="30" name="Arc 29"/>
          <p:cNvSpPr/>
          <p:nvPr/>
        </p:nvSpPr>
        <p:spPr bwMode="auto">
          <a:xfrm rot="9843044">
            <a:off x="-397756" y="3200241"/>
            <a:ext cx="10271605" cy="1286424"/>
          </a:xfrm>
          <a:prstGeom prst="arc">
            <a:avLst>
              <a:gd name="adj1" fmla="val 11655104"/>
              <a:gd name="adj2" fmla="val 21302865"/>
            </a:avLst>
          </a:prstGeom>
          <a:noFill/>
          <a:ln w="2857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smtClean="0">
              <a:ln>
                <a:noFill/>
              </a:ln>
              <a:solidFill>
                <a:schemeClr val="tx1"/>
              </a:solidFill>
              <a:effectLst/>
              <a:latin typeface="Arial" charset="0"/>
            </a:endParaRPr>
          </a:p>
        </p:txBody>
      </p:sp>
      <p:grpSp>
        <p:nvGrpSpPr>
          <p:cNvPr id="31" name="Group 30"/>
          <p:cNvGrpSpPr/>
          <p:nvPr/>
        </p:nvGrpSpPr>
        <p:grpSpPr>
          <a:xfrm>
            <a:off x="7006096" y="3562092"/>
            <a:ext cx="1651276" cy="451040"/>
            <a:chOff x="1350066" y="2638134"/>
            <a:chExt cx="4454843" cy="1325109"/>
          </a:xfrm>
        </p:grpSpPr>
        <p:sp>
          <p:nvSpPr>
            <p:cNvPr id="32" name="Freeform 31"/>
            <p:cNvSpPr/>
            <p:nvPr/>
          </p:nvSpPr>
          <p:spPr>
            <a:xfrm rot="10800000">
              <a:off x="1350066" y="2638134"/>
              <a:ext cx="3952521" cy="1325109"/>
            </a:xfrm>
            <a:custGeom>
              <a:avLst/>
              <a:gdLst>
                <a:gd name="connsiteX0" fmla="*/ 8709 w 3657600"/>
                <a:gd name="connsiteY0" fmla="*/ 0 h 1811382"/>
                <a:gd name="connsiteX1" fmla="*/ 2751909 w 3657600"/>
                <a:gd name="connsiteY1" fmla="*/ 0 h 1811382"/>
                <a:gd name="connsiteX2" fmla="*/ 3657600 w 3657600"/>
                <a:gd name="connsiteY2" fmla="*/ 905691 h 1811382"/>
                <a:gd name="connsiteX3" fmla="*/ 2751909 w 3657600"/>
                <a:gd name="connsiteY3" fmla="*/ 1811382 h 1811382"/>
                <a:gd name="connsiteX4" fmla="*/ 0 w 3657600"/>
                <a:gd name="connsiteY4" fmla="*/ 1811382 h 1811382"/>
                <a:gd name="connsiteX5" fmla="*/ 8709 w 3657600"/>
                <a:gd name="connsiteY5" fmla="*/ 0 h 1811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1811382">
                  <a:moveTo>
                    <a:pt x="8709" y="0"/>
                  </a:moveTo>
                  <a:lnTo>
                    <a:pt x="2751909" y="0"/>
                  </a:lnTo>
                  <a:lnTo>
                    <a:pt x="3657600" y="905691"/>
                  </a:lnTo>
                  <a:lnTo>
                    <a:pt x="2751909" y="1811382"/>
                  </a:lnTo>
                  <a:lnTo>
                    <a:pt x="0" y="1811382"/>
                  </a:lnTo>
                  <a:lnTo>
                    <a:pt x="8709" y="0"/>
                  </a:lnTo>
                  <a:close/>
                </a:path>
              </a:pathLst>
            </a:custGeom>
            <a:solidFill>
              <a:srgbClr val="813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a:endParaRPr>
            </a:p>
          </p:txBody>
        </p:sp>
        <p:sp>
          <p:nvSpPr>
            <p:cNvPr id="33" name="TextBox 32"/>
            <p:cNvSpPr txBox="1"/>
            <p:nvPr/>
          </p:nvSpPr>
          <p:spPr>
            <a:xfrm rot="21593429">
              <a:off x="2558308" y="2775910"/>
              <a:ext cx="3246601" cy="994640"/>
            </a:xfrm>
            <a:prstGeom prst="rect">
              <a:avLst/>
            </a:prstGeom>
            <a:noFill/>
          </p:spPr>
          <p:txBody>
            <a:bodyPr wrap="square" rtlCol="0">
              <a:spAutoFit/>
            </a:bodyPr>
            <a:lstStyle/>
            <a:p>
              <a:r>
                <a:rPr lang="en-US" sz="1600" b="1" dirty="0" smtClean="0">
                  <a:solidFill>
                    <a:srgbClr val="FFFFFF"/>
                  </a:solidFill>
                  <a:latin typeface="Arial Narrow" panose="020B0606020202030204" pitchFamily="34" charset="0"/>
                </a:rPr>
                <a:t>CLAIMS</a:t>
              </a:r>
              <a:endParaRPr lang="en-US" sz="1600" b="1" dirty="0">
                <a:solidFill>
                  <a:srgbClr val="FFFFFF"/>
                </a:solidFill>
                <a:latin typeface="Arial Narrow" panose="020B0606020202030204" pitchFamily="34" charset="0"/>
              </a:endParaRPr>
            </a:p>
          </p:txBody>
        </p:sp>
      </p:grpSp>
    </p:spTree>
    <p:extLst>
      <p:ext uri="{BB962C8B-B14F-4D97-AF65-F5344CB8AC3E}">
        <p14:creationId xmlns:p14="http://schemas.microsoft.com/office/powerpoint/2010/main" val="1905307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3">
                                            <p:txEl>
                                              <p:pRg st="0" end="0"/>
                                            </p:txEl>
                                          </p:spTgt>
                                        </p:tgtEl>
                                        <p:attrNameLst>
                                          <p:attrName>style.visibility</p:attrName>
                                        </p:attrNameLst>
                                      </p:cBhvr>
                                      <p:to>
                                        <p:strVal val="visible"/>
                                      </p:to>
                                    </p:set>
                                    <p:anim calcmode="lin" valueType="num">
                                      <p:cBhvr additive="base">
                                        <p:cTn id="7" dur="500" fill="hold"/>
                                        <p:tgtEl>
                                          <p:spTgt spid="7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0-#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1"/>
                                        </p:tgtEl>
                                        <p:attrNameLst>
                                          <p:attrName>style.visibility</p:attrName>
                                        </p:attrNameLst>
                                      </p:cBhvr>
                                      <p:to>
                                        <p:strVal val="visible"/>
                                      </p:to>
                                    </p:set>
                                    <p:anim calcmode="lin" valueType="num">
                                      <p:cBhvr additive="base">
                                        <p:cTn id="23" dur="500" fill="hold"/>
                                        <p:tgtEl>
                                          <p:spTgt spid="51"/>
                                        </p:tgtEl>
                                        <p:attrNameLst>
                                          <p:attrName>ppt_x</p:attrName>
                                        </p:attrNameLst>
                                      </p:cBhvr>
                                      <p:tavLst>
                                        <p:tav tm="0">
                                          <p:val>
                                            <p:strVal val="#ppt_x"/>
                                          </p:val>
                                        </p:tav>
                                        <p:tav tm="100000">
                                          <p:val>
                                            <p:strVal val="#ppt_x"/>
                                          </p:val>
                                        </p:tav>
                                      </p:tavLst>
                                    </p:anim>
                                    <p:anim calcmode="lin" valueType="num">
                                      <p:cBhvr additive="base">
                                        <p:cTn id="24"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down)">
                                      <p:cBhvr>
                                        <p:cTn id="29" dur="500"/>
                                        <p:tgtEl>
                                          <p:spTgt spid="30"/>
                                        </p:tgtEl>
                                      </p:cBhvr>
                                    </p:animEffect>
                                  </p:childTnLst>
                                </p:cTn>
                              </p:par>
                              <p:par>
                                <p:cTn id="30" presetID="22" presetClass="entr" presetSubtype="4" fill="hold"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down)">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500" fill="hold"/>
                                        <p:tgtEl>
                                          <p:spTgt spid="53"/>
                                        </p:tgtEl>
                                        <p:attrNameLst>
                                          <p:attrName>ppt_x</p:attrName>
                                        </p:attrNameLst>
                                      </p:cBhvr>
                                      <p:tavLst>
                                        <p:tav tm="0">
                                          <p:val>
                                            <p:strVal val="#ppt_x"/>
                                          </p:val>
                                        </p:tav>
                                        <p:tav tm="100000">
                                          <p:val>
                                            <p:strVal val="#ppt_x"/>
                                          </p:val>
                                        </p:tav>
                                      </p:tavLst>
                                    </p:anim>
                                    <p:anim calcmode="lin" valueType="num">
                                      <p:cBhvr additive="base">
                                        <p:cTn id="38" dur="5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500" fill="hold"/>
                                        <p:tgtEl>
                                          <p:spTgt spid="54"/>
                                        </p:tgtEl>
                                        <p:attrNameLst>
                                          <p:attrName>ppt_x</p:attrName>
                                        </p:attrNameLst>
                                      </p:cBhvr>
                                      <p:tavLst>
                                        <p:tav tm="0">
                                          <p:val>
                                            <p:strVal val="#ppt_x"/>
                                          </p:val>
                                        </p:tav>
                                        <p:tav tm="100000">
                                          <p:val>
                                            <p:strVal val="#ppt_x"/>
                                          </p:val>
                                        </p:tav>
                                      </p:tavLst>
                                    </p:anim>
                                    <p:anim calcmode="lin" valueType="num">
                                      <p:cBhvr additive="base">
                                        <p:cTn id="42" dur="500" fill="hold"/>
                                        <p:tgtEl>
                                          <p:spTgt spid="54"/>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6"/>
                                        </p:tgtEl>
                                        <p:attrNameLst>
                                          <p:attrName>style.visibility</p:attrName>
                                        </p:attrNameLst>
                                      </p:cBhvr>
                                      <p:to>
                                        <p:strVal val="visible"/>
                                      </p:to>
                                    </p:set>
                                    <p:anim calcmode="lin" valueType="num">
                                      <p:cBhvr additive="base">
                                        <p:cTn id="45" dur="500" fill="hold"/>
                                        <p:tgtEl>
                                          <p:spTgt spid="56"/>
                                        </p:tgtEl>
                                        <p:attrNameLst>
                                          <p:attrName>ppt_x</p:attrName>
                                        </p:attrNameLst>
                                      </p:cBhvr>
                                      <p:tavLst>
                                        <p:tav tm="0">
                                          <p:val>
                                            <p:strVal val="#ppt_x"/>
                                          </p:val>
                                        </p:tav>
                                        <p:tav tm="100000">
                                          <p:val>
                                            <p:strVal val="#ppt_x"/>
                                          </p:val>
                                        </p:tav>
                                      </p:tavLst>
                                    </p:anim>
                                    <p:anim calcmode="lin" valueType="num">
                                      <p:cBhvr additive="base">
                                        <p:cTn id="46"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build="p"/>
      <p:bldP spid="51" grpId="0"/>
      <p:bldP spid="53" grpId="0" animBg="1"/>
      <p:bldP spid="54" grpId="0" animBg="1"/>
      <p:bldP spid="56" grpId="0"/>
      <p:bldP spid="3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W_DELETETEXT" val="YES"/>
</p:tagLst>
</file>

<file path=ppt/tags/tag2.xml><?xml version="1.0" encoding="utf-8"?>
<p:tagLst xmlns:a="http://schemas.openxmlformats.org/drawingml/2006/main" xmlns:r="http://schemas.openxmlformats.org/officeDocument/2006/relationships" xmlns:p="http://schemas.openxmlformats.org/presentationml/2006/main">
  <p:tag name="TW_DELETETEXT" val="YES"/>
</p:tagLst>
</file>

<file path=ppt/tags/tag3.xml><?xml version="1.0" encoding="utf-8"?>
<p:tagLst xmlns:a="http://schemas.openxmlformats.org/drawingml/2006/main" xmlns:r="http://schemas.openxmlformats.org/officeDocument/2006/relationships" xmlns:p="http://schemas.openxmlformats.org/presentationml/2006/main">
  <p:tag name="TW_DELETETEXT" val="YES"/>
</p:tagLst>
</file>

<file path=ppt/tags/tag4.xml><?xml version="1.0" encoding="utf-8"?>
<p:tagLst xmlns:a="http://schemas.openxmlformats.org/drawingml/2006/main" xmlns:r="http://schemas.openxmlformats.org/officeDocument/2006/relationships" xmlns:p="http://schemas.openxmlformats.org/presentationml/2006/main">
  <p:tag name="TW_DELETETEXT" val="YES"/>
</p:tagLst>
</file>

<file path=ppt/theme/theme1.xml><?xml version="1.0" encoding="utf-8"?>
<a:theme xmlns:a="http://schemas.openxmlformats.org/drawingml/2006/main" name="Blank Presentation">
  <a:themeElements>
    <a:clrScheme name="">
      <a:dk1>
        <a:srgbClr val="3E3E3E"/>
      </a:dk1>
      <a:lt1>
        <a:srgbClr val="FFFFFF"/>
      </a:lt1>
      <a:dk2>
        <a:srgbClr val="4C4C4C"/>
      </a:dk2>
      <a:lt2>
        <a:srgbClr val="9F9F9F"/>
      </a:lt2>
      <a:accent1>
        <a:srgbClr val="B2B801"/>
      </a:accent1>
      <a:accent2>
        <a:srgbClr val="D81303"/>
      </a:accent2>
      <a:accent3>
        <a:srgbClr val="FFFFFF"/>
      </a:accent3>
      <a:accent4>
        <a:srgbClr val="343434"/>
      </a:accent4>
      <a:accent5>
        <a:srgbClr val="D5D8AA"/>
      </a:accent5>
      <a:accent6>
        <a:srgbClr val="C41002"/>
      </a:accent6>
      <a:hlink>
        <a:srgbClr val="0092A6"/>
      </a:hlink>
      <a:folHlink>
        <a:srgbClr val="EB99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5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50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D1A57570ACB0E4AB7816026C782B9B8" ma:contentTypeVersion="1" ma:contentTypeDescription="Create a new document." ma:contentTypeScope="" ma:versionID="66af8de9347dc9bfccf357efbfbe6d35">
  <xsd:schema xmlns:xsd="http://www.w3.org/2001/XMLSchema" xmlns:xs="http://www.w3.org/2001/XMLSchema" xmlns:p="http://schemas.microsoft.com/office/2006/metadata/properties" targetNamespace="http://schemas.microsoft.com/office/2006/metadata/properties" ma:root="true" ma:fieldsID="07b8405c7d73c5bcf510f67de6b3998c">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24250E3-DA56-4A76-BE6D-3D45A4AFE8BB}"/>
</file>

<file path=customXml/itemProps2.xml><?xml version="1.0" encoding="utf-8"?>
<ds:datastoreItem xmlns:ds="http://schemas.openxmlformats.org/officeDocument/2006/customXml" ds:itemID="{244019C9-9D17-436F-A25D-C99CDB6A145D}"/>
</file>

<file path=customXml/itemProps3.xml><?xml version="1.0" encoding="utf-8"?>
<ds:datastoreItem xmlns:ds="http://schemas.openxmlformats.org/officeDocument/2006/customXml" ds:itemID="{E636C754-B345-46A2-B3A7-EFDFE87AB278}"/>
</file>

<file path=docProps/app.xml><?xml version="1.0" encoding="utf-8"?>
<Properties xmlns="http://schemas.openxmlformats.org/officeDocument/2006/extended-properties" xmlns:vt="http://schemas.openxmlformats.org/officeDocument/2006/docPropsVTypes">
  <Template>20150609_ltc_section_template</Template>
  <TotalTime>3117</TotalTime>
  <Words>3072</Words>
  <Application>Microsoft Office PowerPoint</Application>
  <PresentationFormat>On-screen Show (4:3)</PresentationFormat>
  <Paragraphs>423</Paragraphs>
  <Slides>28</Slides>
  <Notes>23</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8" baseType="lpstr">
      <vt:lpstr>AppleGothic</vt:lpstr>
      <vt:lpstr>Arial</vt:lpstr>
      <vt:lpstr>Arial Narrow</vt:lpstr>
      <vt:lpstr>Calibri</vt:lpstr>
      <vt:lpstr>Lantinghei SC Extralight</vt:lpstr>
      <vt:lpstr>Times</vt:lpstr>
      <vt:lpstr>Times New Roman</vt:lpstr>
      <vt:lpstr>Wingdings</vt:lpstr>
      <vt:lpstr>Blank Presentation</vt:lpstr>
      <vt:lpstr>Microsoft PowerPoint 97-2003 Presentation</vt:lpstr>
      <vt:lpstr>Long-term Care Insurance: Basic Pricing and Rate Increase Concepts  March 10, 2016</vt:lpstr>
      <vt:lpstr>PowerPoint Presentation</vt:lpstr>
      <vt:lpstr>Disclaimer</vt:lpstr>
      <vt:lpstr>Purpose</vt:lpstr>
      <vt:lpstr>PowerPoint Presentation</vt:lpstr>
      <vt:lpstr>LTC Insurance Benefits</vt:lpstr>
      <vt:lpstr>LTC Insurance Benefits</vt:lpstr>
      <vt:lpstr>The Chance of Using Benefits</vt:lpstr>
      <vt:lpstr>Premiums</vt:lpstr>
      <vt:lpstr>Premiums</vt:lpstr>
      <vt:lpstr>Premiums</vt:lpstr>
      <vt:lpstr>Setting Premiums Aside</vt:lpstr>
      <vt:lpstr>The Reserve is Like a Savings Account</vt:lpstr>
      <vt:lpstr>The Net Premiums are Like Scheduled Deposits</vt:lpstr>
      <vt:lpstr>PowerPoint Presentation</vt:lpstr>
      <vt:lpstr>Interest Rate</vt:lpstr>
      <vt:lpstr>Withdrawals From the Savings Account</vt:lpstr>
      <vt:lpstr>Withdrawals From the Savings Account</vt:lpstr>
      <vt:lpstr>Withdrawals From the Savings Account</vt:lpstr>
      <vt:lpstr>PowerPoint Presentation</vt:lpstr>
      <vt:lpstr>A Simple Savings Plan Example</vt:lpstr>
      <vt:lpstr>When Not Enough is Saved: Need to “Catch-Up”</vt:lpstr>
      <vt:lpstr>With Hindsight</vt:lpstr>
      <vt:lpstr>Application of the Simple Example: How it Should Work</vt:lpstr>
      <vt:lpstr>Out of Balance</vt:lpstr>
      <vt:lpstr>Restore Balance: Premium Rate Increase</vt:lpstr>
      <vt:lpstr>Restore Balance: Include Other Funding</vt:lpstr>
      <vt:lpstr>PowerPoint Presentation</vt:lpstr>
    </vt:vector>
  </TitlesOfParts>
  <Company>KPMG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Bob Hanes</dc:creator>
  <cp:lastModifiedBy>Fogarty, Ali</cp:lastModifiedBy>
  <cp:revision>260</cp:revision>
  <cp:lastPrinted>2016-02-08T16:08:20Z</cp:lastPrinted>
  <dcterms:created xsi:type="dcterms:W3CDTF">2015-06-22T13:40:08Z</dcterms:created>
  <dcterms:modified xsi:type="dcterms:W3CDTF">2016-03-11T14:59:42Z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0x010100CD1A57570ACB0E4AB7816026C782B9B8</vt:lpwstr>
  </property>
  <property fmtid="{D5CDD505-2E9C-101B-9397-08002B2CF9AE}" pid="3" name="Order">
    <vt:r8>4000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